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</p:sldMasterIdLst>
  <p:notesMasterIdLst>
    <p:notesMasterId r:id="rId18"/>
  </p:notesMasterIdLst>
  <p:sldIdLst>
    <p:sldId id="303" r:id="rId3"/>
    <p:sldId id="258" r:id="rId4"/>
    <p:sldId id="317" r:id="rId5"/>
    <p:sldId id="316" r:id="rId6"/>
    <p:sldId id="357" r:id="rId7"/>
    <p:sldId id="360" r:id="rId8"/>
    <p:sldId id="361" r:id="rId9"/>
    <p:sldId id="364" r:id="rId10"/>
    <p:sldId id="362" r:id="rId11"/>
    <p:sldId id="363" r:id="rId12"/>
    <p:sldId id="365" r:id="rId13"/>
    <p:sldId id="312" r:id="rId14"/>
    <p:sldId id="356" r:id="rId15"/>
    <p:sldId id="351" r:id="rId16"/>
    <p:sldId id="359" r:id="rId17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Мельникова Татьяна Владимировна" initials="МТВ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BFB"/>
    <a:srgbClr val="536CD5"/>
    <a:srgbClr val="24A1DA"/>
    <a:srgbClr val="4F5AC1"/>
    <a:srgbClr val="C1C5E9"/>
    <a:srgbClr val="9CA2DC"/>
    <a:srgbClr val="1F4E79"/>
    <a:srgbClr val="BBEFEE"/>
    <a:srgbClr val="DAF7F6"/>
    <a:srgbClr val="CDF3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36" autoAdjust="0"/>
    <p:restoredTop sz="97449" autoAdjust="0"/>
  </p:normalViewPr>
  <p:slideViewPr>
    <p:cSldViewPr snapToGrid="0">
      <p:cViewPr>
        <p:scale>
          <a:sx n="100" d="100"/>
          <a:sy n="100" d="100"/>
        </p:scale>
        <p:origin x="-804" y="-378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-3696" y="-96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907700602232902E-2"/>
          <c:y val="8.1315928442681262E-2"/>
          <c:w val="0.95050422618826114"/>
          <c:h val="0.807041968713676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DB3BB"/>
            </a:solidFill>
            <a:ln w="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5</c:v>
                </c:pt>
                <c:pt idx="1">
                  <c:v>6</c:v>
                </c:pt>
                <c:pt idx="2">
                  <c:v>11</c:v>
                </c:pt>
                <c:pt idx="3">
                  <c:v>115</c:v>
                </c:pt>
                <c:pt idx="4">
                  <c:v>163</c:v>
                </c:pt>
                <c:pt idx="5">
                  <c:v>195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48F-489D-A754-05EDBF7229F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Прогноз</c:v>
                </c:pt>
              </c:strCache>
            </c:strRef>
          </c:tx>
          <c:spPr>
            <a:solidFill>
              <a:srgbClr val="8AE4E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Лист1!$C$2:$C$10</c:f>
              <c:numCache>
                <c:formatCode>General</c:formatCode>
                <c:ptCount val="9"/>
                <c:pt idx="6">
                  <c:v>228</c:v>
                </c:pt>
                <c:pt idx="7">
                  <c:v>261</c:v>
                </c:pt>
                <c:pt idx="8">
                  <c:v>310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48F-489D-A754-05EDBF7229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25932288"/>
        <c:axId val="125933824"/>
      </c:barChart>
      <c:catAx>
        <c:axId val="125932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5933824"/>
        <c:crosses val="autoZero"/>
        <c:auto val="1"/>
        <c:lblAlgn val="ctr"/>
        <c:lblOffset val="100"/>
        <c:noMultiLvlLbl val="0"/>
      </c:catAx>
      <c:valAx>
        <c:axId val="1259338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5932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711067543983247E-2"/>
          <c:y val="4.9727092486152313E-2"/>
          <c:w val="0.94189594175719893"/>
          <c:h val="0.798864459798144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Объемы накопленной геологической информации, ТБ</c:v>
                </c:pt>
              </c:strCache>
            </c:strRef>
          </c:tx>
          <c:spPr>
            <a:solidFill>
              <a:srgbClr val="0086EA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2FC9FF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4A8-4152-A0C6-51C14C0ACF0A}"/>
              </c:ext>
            </c:extLst>
          </c:dPt>
          <c:dPt>
            <c:idx val="7"/>
            <c:invertIfNegative val="0"/>
            <c:bubble3D val="0"/>
            <c:spPr>
              <a:solidFill>
                <a:srgbClr val="2FC9FF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4A8-4152-A0C6-51C14C0ACF0A}"/>
              </c:ext>
            </c:extLst>
          </c:dPt>
          <c:dPt>
            <c:idx val="8"/>
            <c:invertIfNegative val="0"/>
            <c:bubble3D val="0"/>
            <c:spPr>
              <a:solidFill>
                <a:srgbClr val="2FC9FF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4A8-4152-A0C6-51C14C0ACF0A}"/>
              </c:ext>
            </c:extLst>
          </c:dPt>
          <c:dLbls>
            <c:dLbl>
              <c:idx val="0"/>
              <c:layout>
                <c:manualLayout>
                  <c:x val="0"/>
                  <c:y val="2.114944521435819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4A8-4152-A0C6-51C14C0ACF0A}"/>
                </c:ext>
              </c:extLst>
            </c:dLbl>
            <c:dLbl>
              <c:idx val="1"/>
              <c:layout>
                <c:manualLayout>
                  <c:x val="0"/>
                  <c:y val="1.653378341349072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4A8-4152-A0C6-51C14C0ACF0A}"/>
                </c:ext>
              </c:extLst>
            </c:dLbl>
            <c:dLbl>
              <c:idx val="2"/>
              <c:layout>
                <c:manualLayout>
                  <c:x val="-3.1484984755033573E-17"/>
                  <c:y val="2.73185856145087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4A8-4152-A0C6-51C14C0ACF0A}"/>
                </c:ext>
              </c:extLst>
            </c:dLbl>
            <c:dLbl>
              <c:idx val="3"/>
              <c:layout>
                <c:manualLayout>
                  <c:x val="-1.0304295863650158E-2"/>
                  <c:y val="4.22344158730616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4A8-4152-A0C6-51C14C0ACF0A}"/>
                </c:ext>
              </c:extLst>
            </c:dLbl>
            <c:dLbl>
              <c:idx val="4"/>
              <c:layout>
                <c:manualLayout>
                  <c:x val="1.7173826439416826E-2"/>
                  <c:y val="2.991189551969894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4A8-4152-A0C6-51C14C0ACF0A}"/>
                </c:ext>
              </c:extLst>
            </c:dLbl>
            <c:dLbl>
              <c:idx val="5"/>
              <c:layout>
                <c:manualLayout>
                  <c:x val="3.4347652878833649E-3"/>
                  <c:y val="2.130167680409657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4A8-4152-A0C6-51C14C0ACF0A}"/>
                </c:ext>
              </c:extLst>
            </c:dLbl>
            <c:dLbl>
              <c:idx val="6"/>
              <c:layout>
                <c:manualLayout>
                  <c:x val="-3.4347652878833649E-3"/>
                  <c:y val="4.208039332344526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4A8-4152-A0C6-51C14C0ACF0A}"/>
                </c:ext>
              </c:extLst>
            </c:dLbl>
            <c:dLbl>
              <c:idx val="7"/>
              <c:layout>
                <c:manualLayout>
                  <c:x val="3.4347652878833649E-3"/>
                  <c:y val="9.250665968431149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4A8-4152-A0C6-51C14C0ACF0A}"/>
                </c:ext>
              </c:extLst>
            </c:dLbl>
            <c:dLbl>
              <c:idx val="8"/>
              <c:layout>
                <c:manualLayout>
                  <c:x val="0"/>
                  <c:y val="6.886598927788160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4A8-4152-A0C6-51C14C0ACF0A}"/>
                </c:ext>
              </c:extLst>
            </c:dLbl>
            <c:spPr>
              <a:noFill/>
              <a:ln>
                <a:noFill/>
              </a:ln>
              <a:effectLst/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2030</c:v>
                </c:pt>
                <c:pt idx="1">
                  <c:v>2200</c:v>
                </c:pt>
                <c:pt idx="2">
                  <c:v>2335</c:v>
                </c:pt>
                <c:pt idx="3">
                  <c:v>2957</c:v>
                </c:pt>
                <c:pt idx="4">
                  <c:v>3848</c:v>
                </c:pt>
                <c:pt idx="5">
                  <c:v>4753</c:v>
                </c:pt>
                <c:pt idx="6">
                  <c:v>5804</c:v>
                </c:pt>
                <c:pt idx="7">
                  <c:v>7006</c:v>
                </c:pt>
                <c:pt idx="8">
                  <c:v>8400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C85-4296-9A3B-09011F5216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7463424"/>
        <c:axId val="127464960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Обеспеченность дисковым пространством, ТБ</c:v>
                </c:pt>
              </c:strCache>
            </c:strRef>
          </c:tx>
          <c:spPr>
            <a:ln w="38100" cap="rnd">
              <a:solidFill>
                <a:srgbClr val="D6009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8391009894017208E-2"/>
                  <c:y val="-5.45884571203012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4A8-4152-A0C6-51C14C0ACF0A}"/>
                </c:ext>
              </c:extLst>
            </c:dLbl>
            <c:dLbl>
              <c:idx val="4"/>
              <c:layout>
                <c:manualLayout>
                  <c:x val="-7.5564836333434027E-2"/>
                  <c:y val="-5.45884571203012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4A8-4152-A0C6-51C14C0ACF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D60093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2957</c:v>
                </c:pt>
                <c:pt idx="1">
                  <c:v>2957</c:v>
                </c:pt>
                <c:pt idx="2">
                  <c:v>2957</c:v>
                </c:pt>
                <c:pt idx="3">
                  <c:v>2957</c:v>
                </c:pt>
                <c:pt idx="4">
                  <c:v>4500</c:v>
                </c:pt>
                <c:pt idx="5">
                  <c:v>4500</c:v>
                </c:pt>
                <c:pt idx="6">
                  <c:v>4500</c:v>
                </c:pt>
                <c:pt idx="7">
                  <c:v>4500</c:v>
                </c:pt>
                <c:pt idx="8">
                  <c:v>4500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3C85-4296-9A3B-09011F5216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7463424"/>
        <c:axId val="127464960"/>
      </c:lineChart>
      <c:catAx>
        <c:axId val="127463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vert="horz"/>
          <a:lstStyle/>
          <a:p>
            <a:pPr>
              <a:defRPr b="0"/>
            </a:pPr>
            <a:endParaRPr lang="ru-RU"/>
          </a:p>
        </c:txPr>
        <c:crossAx val="127464960"/>
        <c:crosses val="autoZero"/>
        <c:auto val="1"/>
        <c:lblAlgn val="ctr"/>
        <c:lblOffset val="100"/>
        <c:noMultiLvlLbl val="0"/>
      </c:catAx>
      <c:valAx>
        <c:axId val="127464960"/>
        <c:scaling>
          <c:orientation val="minMax"/>
          <c:max val="10000"/>
        </c:scaling>
        <c:delete val="1"/>
        <c:axPos val="l"/>
        <c:numFmt formatCode="#,##0" sourceLinked="0"/>
        <c:majorTickMark val="none"/>
        <c:minorTickMark val="none"/>
        <c:tickLblPos val="nextTo"/>
        <c:crossAx val="127463424"/>
        <c:crosses val="autoZero"/>
        <c:crossBetween val="between"/>
        <c:majorUnit val="25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247EE6-F8B3-432C-A3AF-8DA551956B48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E87A3D-BB68-4EAD-91E7-4A711CA723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51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87A3D-BB68-4EAD-91E7-4A711CA723D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4608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87A3D-BB68-4EAD-91E7-4A711CA723D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683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87A3D-BB68-4EAD-91E7-4A711CA723D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683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87A3D-BB68-4EAD-91E7-4A711CA723D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683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87A3D-BB68-4EAD-91E7-4A711CA723D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059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87A3D-BB68-4EAD-91E7-4A711CA723D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683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87A3D-BB68-4EAD-91E7-4A711CA723D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683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13555-3F51-6443-81CC-A2D66A0D22A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248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87A3D-BB68-4EAD-91E7-4A711CA723D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683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87A3D-BB68-4EAD-91E7-4A711CA723D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683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87A3D-BB68-4EAD-91E7-4A711CA723D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683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87A3D-BB68-4EAD-91E7-4A711CA723D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683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87A3D-BB68-4EAD-91E7-4A711CA723D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683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19FE-7B69-4198-8CDD-AAE7AC39FC13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C9252-7F5B-40B2-924E-8636884E5C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489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19FE-7B69-4198-8CDD-AAE7AC39FC13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C9252-7F5B-40B2-924E-8636884E5C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894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19FE-7B69-4198-8CDD-AAE7AC39FC13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C9252-7F5B-40B2-924E-8636884E5C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995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E65173-1419-EB46-9586-BB859844C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046D9EC-DBA0-D94F-9C15-F15A44EA09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6CC83AF-4746-2442-803D-E88EAA6AC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CCCED-1CE1-8A4F-B76A-310BDCE2AA3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18.05.2021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B61E97-D3F3-E848-9655-ADF6D7474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8B41EDC-A20E-E648-B03E-F21020566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796CC6-E10E-994C-83BB-3C4D19F1A0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409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269363F-C9E0-2B4B-8127-2B7327513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9E302EE-FF20-D248-9806-A5E62114EF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52D378D-E6C4-224C-8889-97A1F8AA1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CCCED-1CE1-8A4F-B76A-310BDCE2AA3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18.05.2021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FBA6484-417F-E144-86BF-0898ADB36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F496951-3F21-2743-855E-28144D646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796CC6-E10E-994C-83BB-3C4D19F1A0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502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6CC473A-8724-5B40-B5BB-B5BE47545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EC71293-38EC-964A-8D23-14E07E803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71A6312-EB91-0841-9406-632B2FEF7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CCCED-1CE1-8A4F-B76A-310BDCE2AA3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18.05.2021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79061C2-C3E7-E24D-BF7D-DC3A971FE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2808DC0-E62F-B347-876B-1BA315825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796CC6-E10E-994C-83BB-3C4D19F1A0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457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9E36A0-5634-124E-A947-148D93304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3FAA4AE-7707-A74C-AEDB-91A8A418D9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3E182A3-BE68-5444-B163-A57F8AC037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9423F47-C847-1E48-A026-314A569C3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CCCED-1CE1-8A4F-B76A-310BDCE2AA3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18.05.2021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10161AA-5E28-CF4A-8B45-9469EF802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A828AD8-984D-F943-A4AF-A676991DB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796CC6-E10E-994C-83BB-3C4D19F1A0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328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55F609-7433-C948-A09F-2E2D6B3F0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6188551-8D90-F043-94BC-BA2AA8011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0A77CC9-B7B5-1048-B52A-8A998E3CEC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C7E834F3-B596-C643-A3CD-836D1AECA4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144ECB5-7F69-B541-AA63-376544642A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043D47B1-47F4-BD45-8347-710DA3E23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CCCED-1CE1-8A4F-B76A-310BDCE2AA3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18.05.2021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56E0E81B-5DB8-C441-B878-028A0C480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9E4C78E7-7DAD-4740-9EED-D43CAD770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796CC6-E10E-994C-83BB-3C4D19F1A0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259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C02D58-BCAC-494C-A239-B2253C456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6BCCAC1-8F95-2B46-A7BA-4D0D1C67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CCCED-1CE1-8A4F-B76A-310BDCE2AA3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18.05.2021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A0A6AEB1-028C-8440-BD3D-F9B1E8C45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33B471ED-5B51-524B-8362-DA0D7BA6B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796CC6-E10E-994C-83BB-3C4D19F1A0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402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9D48FBF-B8F3-D34A-A701-103839614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CCCED-1CE1-8A4F-B76A-310BDCE2AA3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18.05.2021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A44E1E4-10F9-2C45-8595-BD6A719FF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F38EC54-E686-9D4F-9C54-A23C392E4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796CC6-E10E-994C-83BB-3C4D19F1A0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635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341CCB-FB8A-6A42-A932-0BDD2C61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03B4E70-62E4-A44B-B172-D10B5BA7D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DDDE978-85AE-BD4B-80A5-8E4ADB45D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CEBCC0F-45BA-6740-8682-4AE948DDB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CCCED-1CE1-8A4F-B76A-310BDCE2AA3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18.05.2021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E9B60AC-94F7-9344-99B1-5CEFA0439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5A8628B-F065-0946-88C4-6DB8A6F98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796CC6-E10E-994C-83BB-3C4D19F1A0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274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19FE-7B69-4198-8CDD-AAE7AC39FC13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C9252-7F5B-40B2-924E-8636884E5C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6568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773991-4921-1A43-BDBA-2A836E5B4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BB46BF8-77D1-894C-B5AB-A6269DDAF5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A5528C8-6DBF-9E4F-A705-8453731455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08978A2-ADC3-0642-906F-ABF87CD82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CCCED-1CE1-8A4F-B76A-310BDCE2AA3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18.05.2021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F1A11CC-A687-3645-9904-80DD7CCDE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52F7A09-A247-6048-A0AF-AB07D3E6E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796CC6-E10E-994C-83BB-3C4D19F1A0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2191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C1039F-7648-214D-AC94-98835C686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A788CCD-A2A9-784C-A422-A80A588940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38AB36-D665-054C-A244-DBD3944F6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CCCED-1CE1-8A4F-B76A-310BDCE2AA3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18.05.2021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28E7623-805A-AA46-9CC1-FCB47044C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6052C14-B382-A347-880A-C8DA3A6F0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796CC6-E10E-994C-83BB-3C4D19F1A0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5839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D70FAE53-C9AC-B641-82C2-DFDE3BCBFD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A2A772D-9C31-7346-A85D-D8F92198A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D8039E0-8C1E-CC48-9511-B8BF46938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CCCED-1CE1-8A4F-B76A-310BDCE2AA3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18.05.2021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893220B-C9E6-424A-BE62-C4284E86C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2E41AC8-887B-664C-BE14-F57288122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796CC6-E10E-994C-83BB-3C4D19F1A0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272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19FE-7B69-4198-8CDD-AAE7AC39FC13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C9252-7F5B-40B2-924E-8636884E5C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15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19FE-7B69-4198-8CDD-AAE7AC39FC13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C9252-7F5B-40B2-924E-8636884E5C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497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19FE-7B69-4198-8CDD-AAE7AC39FC13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C9252-7F5B-40B2-924E-8636884E5C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542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19FE-7B69-4198-8CDD-AAE7AC39FC13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C9252-7F5B-40B2-924E-8636884E5C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721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19FE-7B69-4198-8CDD-AAE7AC39FC13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C9252-7F5B-40B2-924E-8636884E5C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197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19FE-7B69-4198-8CDD-AAE7AC39FC13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C9252-7F5B-40B2-924E-8636884E5C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175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19FE-7B69-4198-8CDD-AAE7AC39FC13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C9252-7F5B-40B2-924E-8636884E5C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885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B19FE-7B69-4198-8CDD-AAE7AC39FC13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C9252-7F5B-40B2-924E-8636884E5C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81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86342A-187D-1A47-B571-AC95FDB16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B1EF94F-ECBF-514B-968E-2ADC93D25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0C50D02-6149-A743-BEA1-9CE168C15A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CCCED-1CE1-8A4F-B76A-310BDCE2AA3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18.05.2021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095503D-37D9-E848-B065-722DF61985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041A18D-F34D-D447-8B4A-F112C2E4A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796CC6-E10E-994C-83BB-3C4D19F1A0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08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855B0F1-D2C5-43AB-8617-903D955AC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37D0FE67-999D-4027-B3B9-4321C4B658E8}"/>
              </a:ext>
            </a:extLst>
          </p:cNvPr>
          <p:cNvSpPr/>
          <p:nvPr/>
        </p:nvSpPr>
        <p:spPr>
          <a:xfrm>
            <a:off x="5185116" y="1022148"/>
            <a:ext cx="6873534" cy="1355495"/>
          </a:xfrm>
          <a:prstGeom prst="rect">
            <a:avLst/>
          </a:prstGeom>
        </p:spPr>
        <p:txBody>
          <a:bodyPr wrap="square" lIns="36000" tIns="36000" rIns="36000" bIns="46800">
            <a:spAutoFit/>
          </a:bodyPr>
          <a:lstStyle/>
          <a:p>
            <a:pPr>
              <a:lnSpc>
                <a:spcPct val="95000"/>
              </a:lnSpc>
            </a:pPr>
            <a:r>
              <a:rPr lang="ru-RU" sz="2900" b="1" spc="120" dirty="0" smtClean="0">
                <a:ln w="0"/>
                <a:solidFill>
                  <a:srgbClr val="11FDDD"/>
                </a:solidFill>
                <a:ea typeface="Myriad Pro" charset="0"/>
                <a:cs typeface="Arial" panose="020B0604020202020204" pitchFamily="34" charset="0"/>
              </a:rPr>
              <a:t>Основные </a:t>
            </a:r>
            <a:r>
              <a:rPr lang="ru-RU" sz="2900" b="1" spc="120" dirty="0">
                <a:ln w="0"/>
                <a:solidFill>
                  <a:srgbClr val="11FDDD"/>
                </a:solidFill>
                <a:ea typeface="Myriad Pro" charset="0"/>
                <a:cs typeface="Arial" panose="020B0604020202020204" pitchFamily="34" charset="0"/>
              </a:rPr>
              <a:t>направления развития и ключевые задачи цифровой </a:t>
            </a:r>
            <a:r>
              <a:rPr lang="ru-RU" sz="2900" b="1" spc="120" dirty="0" smtClean="0">
                <a:ln w="0"/>
                <a:solidFill>
                  <a:srgbClr val="11FDDD"/>
                </a:solidFill>
                <a:ea typeface="Myriad Pro" charset="0"/>
                <a:cs typeface="Arial" panose="020B0604020202020204" pitchFamily="34" charset="0"/>
              </a:rPr>
              <a:t>трансформации </a:t>
            </a:r>
            <a:r>
              <a:rPr lang="ru-RU" sz="2900" b="1" spc="120" dirty="0" err="1" smtClean="0">
                <a:ln w="0"/>
                <a:solidFill>
                  <a:srgbClr val="11FDDD"/>
                </a:solidFill>
                <a:ea typeface="Myriad Pro" charset="0"/>
                <a:cs typeface="Arial" panose="020B0604020202020204" pitchFamily="34" charset="0"/>
              </a:rPr>
              <a:t>Росгеолфонда</a:t>
            </a:r>
            <a:endParaRPr lang="ru-RU" sz="2900" b="1" spc="120" dirty="0">
              <a:ln w="0"/>
              <a:solidFill>
                <a:srgbClr val="11FDDD"/>
              </a:solidFill>
              <a:ea typeface="Myriad Pro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637A7205-D7DC-459C-97B6-E298C0CEFF94}"/>
              </a:ext>
            </a:extLst>
          </p:cNvPr>
          <p:cNvSpPr/>
          <p:nvPr/>
        </p:nvSpPr>
        <p:spPr>
          <a:xfrm>
            <a:off x="23500" y="1091076"/>
            <a:ext cx="3270715" cy="106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АРАКЧЕЕ</a:t>
            </a:r>
            <a:r>
              <a:rPr kumimoji="0" lang="ru-RU" sz="2000" b="1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</a:t>
            </a: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Дмитрий Борисович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5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Генеральный директор</a:t>
            </a:r>
            <a:r>
              <a:rPr kumimoji="0" lang="en-US" sz="155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55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ru-RU" sz="155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55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ФГБУ  «</a:t>
            </a:r>
            <a:r>
              <a:rPr kumimoji="0" lang="ru-RU" sz="155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Росгеолфонд</a:t>
            </a:r>
            <a:r>
              <a:rPr kumimoji="0" lang="ru-RU" sz="155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F3EC7012-F9A7-4DCB-9BD3-54F2C40711B6}"/>
              </a:ext>
            </a:extLst>
          </p:cNvPr>
          <p:cNvSpPr/>
          <p:nvPr/>
        </p:nvSpPr>
        <p:spPr>
          <a:xfrm>
            <a:off x="3364266" y="802796"/>
            <a:ext cx="1680749" cy="30289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36000" tIns="36000" rIns="36000" bIns="46800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1500" b="1" spc="30" dirty="0">
                <a:ln w="0"/>
                <a:solidFill>
                  <a:srgbClr val="33CEFF"/>
                </a:solidFill>
                <a:ea typeface="Myriad Pro" charset="0"/>
                <a:cs typeface="Arial" panose="020B0604020202020204" pitchFamily="34" charset="0"/>
              </a:rPr>
              <a:t>РОСГЕОЛФОНД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281" y="5053009"/>
            <a:ext cx="1676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655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20" y="798632"/>
            <a:ext cx="11054261" cy="578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65ED7B8-FF29-4035-8F2A-D1AB78FE67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7" r="-1"/>
          <a:stretch/>
        </p:blipFill>
        <p:spPr>
          <a:xfrm>
            <a:off x="0" y="3986579"/>
            <a:ext cx="12191999" cy="2871421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50EEC29D-426B-431A-9BF3-1C62E75E0BED}"/>
              </a:ext>
            </a:extLst>
          </p:cNvPr>
          <p:cNvSpPr/>
          <p:nvPr/>
        </p:nvSpPr>
        <p:spPr>
          <a:xfrm>
            <a:off x="0" y="4400609"/>
            <a:ext cx="6271259" cy="2457391"/>
          </a:xfrm>
          <a:prstGeom prst="rect">
            <a:avLst/>
          </a:prstGeom>
          <a:gradFill>
            <a:gsLst>
              <a:gs pos="0">
                <a:schemeClr val="bg1">
                  <a:alpha val="78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005887" y="3847068"/>
            <a:ext cx="85703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2259407-0BEC-4336-B40A-F92EFF9B482C}"/>
              </a:ext>
            </a:extLst>
          </p:cNvPr>
          <p:cNvSpPr/>
          <p:nvPr/>
        </p:nvSpPr>
        <p:spPr>
          <a:xfrm>
            <a:off x="5910" y="297224"/>
            <a:ext cx="12186090" cy="748406"/>
          </a:xfrm>
          <a:prstGeom prst="rect">
            <a:avLst/>
          </a:prstGeom>
        </p:spPr>
        <p:txBody>
          <a:bodyPr wrap="square" lIns="36000" tIns="36000" rIns="36000" bIns="4680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 smtClean="0">
                <a:ln w="0"/>
                <a:solidFill>
                  <a:srgbClr val="1F4E79"/>
                </a:solidFill>
                <a:cs typeface="Arial" panose="020B0604020202020204" pitchFamily="34" charset="0"/>
              </a:rPr>
              <a:t>ЕДИНАЯ АНАЛИТИЧЕСКАЯ ОН-ЛАЙН ПЛАТФОРМА</a:t>
            </a:r>
          </a:p>
          <a:p>
            <a:pPr algn="ctr">
              <a:lnSpc>
                <a:spcPct val="90000"/>
              </a:lnSpc>
            </a:pPr>
            <a:r>
              <a:rPr lang="ru-RU" sz="2400" dirty="0" smtClean="0">
                <a:ln w="0"/>
                <a:solidFill>
                  <a:srgbClr val="1F4E79"/>
                </a:solidFill>
                <a:cs typeface="Arial" panose="020B0604020202020204" pitchFamily="34" charset="0"/>
              </a:rPr>
              <a:t> </a:t>
            </a:r>
            <a:endParaRPr lang="ru-RU" sz="2400" dirty="0">
              <a:ln w="0"/>
              <a:solidFill>
                <a:srgbClr val="1F4E79"/>
              </a:solidFill>
              <a:cs typeface="Arial" panose="020B0604020202020204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7FBBE59C-383A-47E5-A4A4-43F3EE7EEF31}"/>
              </a:ext>
            </a:extLst>
          </p:cNvPr>
          <p:cNvGrpSpPr>
            <a:grpSpLocks noChangeAspect="1"/>
          </p:cNvGrpSpPr>
          <p:nvPr/>
        </p:nvGrpSpPr>
        <p:grpSpPr>
          <a:xfrm>
            <a:off x="266991" y="288229"/>
            <a:ext cx="510059" cy="510404"/>
            <a:chOff x="349775" y="288229"/>
            <a:chExt cx="510059" cy="510404"/>
          </a:xfrm>
          <a:solidFill>
            <a:srgbClr val="1F4E79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xmlns="" id="{02197645-8039-451C-BB14-8E052E49C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200" y="400277"/>
              <a:ext cx="305210" cy="251249"/>
            </a:xfrm>
            <a:custGeom>
              <a:avLst/>
              <a:gdLst>
                <a:gd name="T0" fmla="*/ 296 w 423"/>
                <a:gd name="T1" fmla="*/ 0 h 348"/>
                <a:gd name="T2" fmla="*/ 266 w 423"/>
                <a:gd name="T3" fmla="*/ 25 h 348"/>
                <a:gd name="T4" fmla="*/ 313 w 423"/>
                <a:gd name="T5" fmla="*/ 82 h 348"/>
                <a:gd name="T6" fmla="*/ 212 w 423"/>
                <a:gd name="T7" fmla="*/ 167 h 348"/>
                <a:gd name="T8" fmla="*/ 110 w 423"/>
                <a:gd name="T9" fmla="*/ 81 h 348"/>
                <a:gd name="T10" fmla="*/ 158 w 423"/>
                <a:gd name="T11" fmla="*/ 25 h 348"/>
                <a:gd name="T12" fmla="*/ 128 w 423"/>
                <a:gd name="T13" fmla="*/ 0 h 348"/>
                <a:gd name="T14" fmla="*/ 50 w 423"/>
                <a:gd name="T15" fmla="*/ 79 h 348"/>
                <a:gd name="T16" fmla="*/ 0 w 423"/>
                <a:gd name="T17" fmla="*/ 190 h 348"/>
                <a:gd name="T18" fmla="*/ 11 w 423"/>
                <a:gd name="T19" fmla="*/ 199 h 348"/>
                <a:gd name="T20" fmla="*/ 85 w 423"/>
                <a:gd name="T21" fmla="*/ 112 h 348"/>
                <a:gd name="T22" fmla="*/ 181 w 423"/>
                <a:gd name="T23" fmla="*/ 192 h 348"/>
                <a:gd name="T24" fmla="*/ 31 w 423"/>
                <a:gd name="T25" fmla="*/ 318 h 348"/>
                <a:gd name="T26" fmla="*/ 57 w 423"/>
                <a:gd name="T27" fmla="*/ 348 h 348"/>
                <a:gd name="T28" fmla="*/ 212 w 423"/>
                <a:gd name="T29" fmla="*/ 218 h 348"/>
                <a:gd name="T30" fmla="*/ 367 w 423"/>
                <a:gd name="T31" fmla="*/ 348 h 348"/>
                <a:gd name="T32" fmla="*/ 393 w 423"/>
                <a:gd name="T33" fmla="*/ 318 h 348"/>
                <a:gd name="T34" fmla="*/ 243 w 423"/>
                <a:gd name="T35" fmla="*/ 192 h 348"/>
                <a:gd name="T36" fmla="*/ 338 w 423"/>
                <a:gd name="T37" fmla="*/ 112 h 348"/>
                <a:gd name="T38" fmla="*/ 412 w 423"/>
                <a:gd name="T39" fmla="*/ 199 h 348"/>
                <a:gd name="T40" fmla="*/ 423 w 423"/>
                <a:gd name="T41" fmla="*/ 190 h 348"/>
                <a:gd name="T42" fmla="*/ 373 w 423"/>
                <a:gd name="T43" fmla="*/ 79 h 348"/>
                <a:gd name="T44" fmla="*/ 296 w 423"/>
                <a:gd name="T45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23" h="348">
                  <a:moveTo>
                    <a:pt x="296" y="0"/>
                  </a:moveTo>
                  <a:cubicBezTo>
                    <a:pt x="266" y="25"/>
                    <a:pt x="266" y="25"/>
                    <a:pt x="266" y="25"/>
                  </a:cubicBezTo>
                  <a:cubicBezTo>
                    <a:pt x="313" y="82"/>
                    <a:pt x="313" y="82"/>
                    <a:pt x="313" y="82"/>
                  </a:cubicBezTo>
                  <a:cubicBezTo>
                    <a:pt x="212" y="167"/>
                    <a:pt x="212" y="167"/>
                    <a:pt x="212" y="167"/>
                  </a:cubicBezTo>
                  <a:cubicBezTo>
                    <a:pt x="110" y="81"/>
                    <a:pt x="110" y="81"/>
                    <a:pt x="110" y="81"/>
                  </a:cubicBezTo>
                  <a:cubicBezTo>
                    <a:pt x="158" y="25"/>
                    <a:pt x="158" y="25"/>
                    <a:pt x="158" y="25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0"/>
                    <a:pt x="86" y="31"/>
                    <a:pt x="50" y="79"/>
                  </a:cubicBezTo>
                  <a:cubicBezTo>
                    <a:pt x="15" y="128"/>
                    <a:pt x="0" y="190"/>
                    <a:pt x="0" y="190"/>
                  </a:cubicBezTo>
                  <a:cubicBezTo>
                    <a:pt x="11" y="199"/>
                    <a:pt x="11" y="199"/>
                    <a:pt x="11" y="199"/>
                  </a:cubicBezTo>
                  <a:cubicBezTo>
                    <a:pt x="85" y="112"/>
                    <a:pt x="85" y="112"/>
                    <a:pt x="85" y="112"/>
                  </a:cubicBezTo>
                  <a:cubicBezTo>
                    <a:pt x="181" y="192"/>
                    <a:pt x="181" y="192"/>
                    <a:pt x="181" y="192"/>
                  </a:cubicBezTo>
                  <a:cubicBezTo>
                    <a:pt x="31" y="318"/>
                    <a:pt x="31" y="318"/>
                    <a:pt x="31" y="318"/>
                  </a:cubicBezTo>
                  <a:cubicBezTo>
                    <a:pt x="57" y="348"/>
                    <a:pt x="57" y="348"/>
                    <a:pt x="57" y="348"/>
                  </a:cubicBezTo>
                  <a:cubicBezTo>
                    <a:pt x="212" y="218"/>
                    <a:pt x="212" y="218"/>
                    <a:pt x="212" y="218"/>
                  </a:cubicBezTo>
                  <a:cubicBezTo>
                    <a:pt x="367" y="348"/>
                    <a:pt x="367" y="348"/>
                    <a:pt x="367" y="348"/>
                  </a:cubicBezTo>
                  <a:cubicBezTo>
                    <a:pt x="393" y="318"/>
                    <a:pt x="393" y="318"/>
                    <a:pt x="393" y="318"/>
                  </a:cubicBezTo>
                  <a:cubicBezTo>
                    <a:pt x="243" y="192"/>
                    <a:pt x="243" y="192"/>
                    <a:pt x="243" y="192"/>
                  </a:cubicBezTo>
                  <a:cubicBezTo>
                    <a:pt x="338" y="112"/>
                    <a:pt x="338" y="112"/>
                    <a:pt x="338" y="112"/>
                  </a:cubicBezTo>
                  <a:cubicBezTo>
                    <a:pt x="412" y="199"/>
                    <a:pt x="412" y="199"/>
                    <a:pt x="412" y="199"/>
                  </a:cubicBezTo>
                  <a:cubicBezTo>
                    <a:pt x="423" y="190"/>
                    <a:pt x="423" y="190"/>
                    <a:pt x="423" y="190"/>
                  </a:cubicBezTo>
                  <a:cubicBezTo>
                    <a:pt x="423" y="190"/>
                    <a:pt x="408" y="128"/>
                    <a:pt x="373" y="79"/>
                  </a:cubicBezTo>
                  <a:cubicBezTo>
                    <a:pt x="338" y="31"/>
                    <a:pt x="296" y="0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xmlns="" id="{9224AAEC-002B-4539-AFF9-2BB82346D2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775" y="288229"/>
              <a:ext cx="510059" cy="510404"/>
            </a:xfrm>
            <a:custGeom>
              <a:avLst/>
              <a:gdLst>
                <a:gd name="T0" fmla="*/ 403 w 707"/>
                <a:gd name="T1" fmla="*/ 44 h 707"/>
                <a:gd name="T2" fmla="*/ 354 w 707"/>
                <a:gd name="T3" fmla="*/ 83 h 707"/>
                <a:gd name="T4" fmla="*/ 305 w 707"/>
                <a:gd name="T5" fmla="*/ 44 h 707"/>
                <a:gd name="T6" fmla="*/ 181 w 707"/>
                <a:gd name="T7" fmla="*/ 0 h 707"/>
                <a:gd name="T8" fmla="*/ 0 w 707"/>
                <a:gd name="T9" fmla="*/ 0 h 707"/>
                <a:gd name="T10" fmla="*/ 0 w 707"/>
                <a:gd name="T11" fmla="*/ 599 h 707"/>
                <a:gd name="T12" fmla="*/ 151 w 707"/>
                <a:gd name="T13" fmla="*/ 599 h 707"/>
                <a:gd name="T14" fmla="*/ 275 w 707"/>
                <a:gd name="T15" fmla="*/ 643 h 707"/>
                <a:gd name="T16" fmla="*/ 354 w 707"/>
                <a:gd name="T17" fmla="*/ 707 h 707"/>
                <a:gd name="T18" fmla="*/ 432 w 707"/>
                <a:gd name="T19" fmla="*/ 643 h 707"/>
                <a:gd name="T20" fmla="*/ 556 w 707"/>
                <a:gd name="T21" fmla="*/ 599 h 707"/>
                <a:gd name="T22" fmla="*/ 707 w 707"/>
                <a:gd name="T23" fmla="*/ 599 h 707"/>
                <a:gd name="T24" fmla="*/ 707 w 707"/>
                <a:gd name="T25" fmla="*/ 0 h 707"/>
                <a:gd name="T26" fmla="*/ 526 w 707"/>
                <a:gd name="T27" fmla="*/ 0 h 707"/>
                <a:gd name="T28" fmla="*/ 403 w 707"/>
                <a:gd name="T29" fmla="*/ 44 h 707"/>
                <a:gd name="T30" fmla="*/ 668 w 707"/>
                <a:gd name="T31" fmla="*/ 560 h 707"/>
                <a:gd name="T32" fmla="*/ 556 w 707"/>
                <a:gd name="T33" fmla="*/ 560 h 707"/>
                <a:gd name="T34" fmla="*/ 407 w 707"/>
                <a:gd name="T35" fmla="*/ 613 h 707"/>
                <a:gd name="T36" fmla="*/ 354 w 707"/>
                <a:gd name="T37" fmla="*/ 657 h 707"/>
                <a:gd name="T38" fmla="*/ 300 w 707"/>
                <a:gd name="T39" fmla="*/ 613 h 707"/>
                <a:gd name="T40" fmla="*/ 151 w 707"/>
                <a:gd name="T41" fmla="*/ 560 h 707"/>
                <a:gd name="T42" fmla="*/ 39 w 707"/>
                <a:gd name="T43" fmla="*/ 560 h 707"/>
                <a:gd name="T44" fmla="*/ 39 w 707"/>
                <a:gd name="T45" fmla="*/ 39 h 707"/>
                <a:gd name="T46" fmla="*/ 181 w 707"/>
                <a:gd name="T47" fmla="*/ 39 h 707"/>
                <a:gd name="T48" fmla="*/ 280 w 707"/>
                <a:gd name="T49" fmla="*/ 74 h 707"/>
                <a:gd name="T50" fmla="*/ 329 w 707"/>
                <a:gd name="T51" fmla="*/ 114 h 707"/>
                <a:gd name="T52" fmla="*/ 354 w 707"/>
                <a:gd name="T53" fmla="*/ 134 h 707"/>
                <a:gd name="T54" fmla="*/ 378 w 707"/>
                <a:gd name="T55" fmla="*/ 114 h 707"/>
                <a:gd name="T56" fmla="*/ 428 w 707"/>
                <a:gd name="T57" fmla="*/ 74 h 707"/>
                <a:gd name="T58" fmla="*/ 526 w 707"/>
                <a:gd name="T59" fmla="*/ 39 h 707"/>
                <a:gd name="T60" fmla="*/ 668 w 707"/>
                <a:gd name="T61" fmla="*/ 39 h 707"/>
                <a:gd name="T62" fmla="*/ 668 w 707"/>
                <a:gd name="T63" fmla="*/ 560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7" h="707">
                  <a:moveTo>
                    <a:pt x="403" y="44"/>
                  </a:moveTo>
                  <a:cubicBezTo>
                    <a:pt x="354" y="83"/>
                    <a:pt x="354" y="83"/>
                    <a:pt x="354" y="83"/>
                  </a:cubicBezTo>
                  <a:cubicBezTo>
                    <a:pt x="305" y="44"/>
                    <a:pt x="305" y="44"/>
                    <a:pt x="305" y="44"/>
                  </a:cubicBezTo>
                  <a:cubicBezTo>
                    <a:pt x="270" y="15"/>
                    <a:pt x="226" y="0"/>
                    <a:pt x="18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151" y="599"/>
                    <a:pt x="151" y="599"/>
                    <a:pt x="151" y="599"/>
                  </a:cubicBezTo>
                  <a:cubicBezTo>
                    <a:pt x="196" y="599"/>
                    <a:pt x="240" y="615"/>
                    <a:pt x="275" y="643"/>
                  </a:cubicBezTo>
                  <a:cubicBezTo>
                    <a:pt x="354" y="707"/>
                    <a:pt x="354" y="707"/>
                    <a:pt x="354" y="707"/>
                  </a:cubicBezTo>
                  <a:cubicBezTo>
                    <a:pt x="432" y="643"/>
                    <a:pt x="432" y="643"/>
                    <a:pt x="432" y="643"/>
                  </a:cubicBezTo>
                  <a:cubicBezTo>
                    <a:pt x="467" y="615"/>
                    <a:pt x="511" y="599"/>
                    <a:pt x="556" y="599"/>
                  </a:cubicBezTo>
                  <a:cubicBezTo>
                    <a:pt x="707" y="599"/>
                    <a:pt x="707" y="599"/>
                    <a:pt x="707" y="599"/>
                  </a:cubicBezTo>
                  <a:cubicBezTo>
                    <a:pt x="707" y="0"/>
                    <a:pt x="707" y="0"/>
                    <a:pt x="707" y="0"/>
                  </a:cubicBezTo>
                  <a:cubicBezTo>
                    <a:pt x="526" y="0"/>
                    <a:pt x="526" y="0"/>
                    <a:pt x="526" y="0"/>
                  </a:cubicBezTo>
                  <a:cubicBezTo>
                    <a:pt x="481" y="0"/>
                    <a:pt x="438" y="15"/>
                    <a:pt x="403" y="44"/>
                  </a:cubicBezTo>
                  <a:close/>
                  <a:moveTo>
                    <a:pt x="668" y="560"/>
                  </a:moveTo>
                  <a:cubicBezTo>
                    <a:pt x="556" y="560"/>
                    <a:pt x="556" y="560"/>
                    <a:pt x="556" y="560"/>
                  </a:cubicBezTo>
                  <a:cubicBezTo>
                    <a:pt x="502" y="560"/>
                    <a:pt x="449" y="579"/>
                    <a:pt x="407" y="613"/>
                  </a:cubicBezTo>
                  <a:cubicBezTo>
                    <a:pt x="354" y="657"/>
                    <a:pt x="354" y="657"/>
                    <a:pt x="354" y="657"/>
                  </a:cubicBezTo>
                  <a:cubicBezTo>
                    <a:pt x="300" y="613"/>
                    <a:pt x="300" y="613"/>
                    <a:pt x="300" y="613"/>
                  </a:cubicBezTo>
                  <a:cubicBezTo>
                    <a:pt x="258" y="579"/>
                    <a:pt x="205" y="560"/>
                    <a:pt x="151" y="560"/>
                  </a:cubicBezTo>
                  <a:cubicBezTo>
                    <a:pt x="39" y="560"/>
                    <a:pt x="39" y="560"/>
                    <a:pt x="39" y="560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181" y="39"/>
                    <a:pt x="181" y="39"/>
                    <a:pt x="181" y="39"/>
                  </a:cubicBezTo>
                  <a:cubicBezTo>
                    <a:pt x="217" y="39"/>
                    <a:pt x="252" y="51"/>
                    <a:pt x="280" y="74"/>
                  </a:cubicBezTo>
                  <a:cubicBezTo>
                    <a:pt x="329" y="114"/>
                    <a:pt x="329" y="114"/>
                    <a:pt x="329" y="114"/>
                  </a:cubicBezTo>
                  <a:cubicBezTo>
                    <a:pt x="354" y="134"/>
                    <a:pt x="354" y="134"/>
                    <a:pt x="354" y="134"/>
                  </a:cubicBezTo>
                  <a:cubicBezTo>
                    <a:pt x="378" y="114"/>
                    <a:pt x="378" y="114"/>
                    <a:pt x="378" y="114"/>
                  </a:cubicBezTo>
                  <a:cubicBezTo>
                    <a:pt x="428" y="74"/>
                    <a:pt x="428" y="74"/>
                    <a:pt x="428" y="74"/>
                  </a:cubicBezTo>
                  <a:cubicBezTo>
                    <a:pt x="455" y="51"/>
                    <a:pt x="491" y="39"/>
                    <a:pt x="526" y="39"/>
                  </a:cubicBezTo>
                  <a:cubicBezTo>
                    <a:pt x="668" y="39"/>
                    <a:pt x="668" y="39"/>
                    <a:pt x="668" y="39"/>
                  </a:cubicBezTo>
                  <a:cubicBezTo>
                    <a:pt x="668" y="560"/>
                    <a:pt x="668" y="560"/>
                    <a:pt x="668" y="5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xmlns="" id="{387F7716-36BC-46FC-8556-E602A89D5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6892" y="6404942"/>
            <a:ext cx="580292" cy="365125"/>
          </a:xfrm>
        </p:spPr>
        <p:txBody>
          <a:bodyPr lIns="36000" tIns="36000" rIns="36000" bIns="36000"/>
          <a:lstStyle/>
          <a:p>
            <a:fld id="{03450231-F668-B14F-857A-FE6341F82B64}" type="slidenum">
              <a:rPr lang="ru-RU" smtClean="0">
                <a:solidFill>
                  <a:srgbClr val="0070C0"/>
                </a:solidFill>
              </a:rPr>
              <a:t>10</a:t>
            </a:fld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340" y="798633"/>
            <a:ext cx="8963317" cy="5959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490" y="806621"/>
            <a:ext cx="8963317" cy="5967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338" y="806621"/>
            <a:ext cx="8959761" cy="594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354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65ED7B8-FF29-4035-8F2A-D1AB78FE67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7" r="-1"/>
          <a:stretch/>
        </p:blipFill>
        <p:spPr>
          <a:xfrm>
            <a:off x="0" y="3986579"/>
            <a:ext cx="12191999" cy="2871421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50EEC29D-426B-431A-9BF3-1C62E75E0BED}"/>
              </a:ext>
            </a:extLst>
          </p:cNvPr>
          <p:cNvSpPr/>
          <p:nvPr/>
        </p:nvSpPr>
        <p:spPr>
          <a:xfrm>
            <a:off x="0" y="4400609"/>
            <a:ext cx="6271259" cy="2457391"/>
          </a:xfrm>
          <a:prstGeom prst="rect">
            <a:avLst/>
          </a:prstGeom>
          <a:gradFill>
            <a:gsLst>
              <a:gs pos="0">
                <a:schemeClr val="bg1">
                  <a:alpha val="78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005887" y="3847068"/>
            <a:ext cx="85703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2259407-0BEC-4336-B40A-F92EFF9B482C}"/>
              </a:ext>
            </a:extLst>
          </p:cNvPr>
          <p:cNvSpPr/>
          <p:nvPr/>
        </p:nvSpPr>
        <p:spPr>
          <a:xfrm>
            <a:off x="5910" y="297224"/>
            <a:ext cx="12186090" cy="748406"/>
          </a:xfrm>
          <a:prstGeom prst="rect">
            <a:avLst/>
          </a:prstGeom>
        </p:spPr>
        <p:txBody>
          <a:bodyPr wrap="square" lIns="36000" tIns="36000" rIns="36000" bIns="4680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 smtClean="0">
                <a:ln w="0"/>
                <a:solidFill>
                  <a:srgbClr val="1F4E79"/>
                </a:solidFill>
                <a:cs typeface="Arial" panose="020B0604020202020204" pitchFamily="34" charset="0"/>
              </a:rPr>
              <a:t>ЕДИНАЯ </a:t>
            </a:r>
            <a:r>
              <a:rPr lang="ru-RU" sz="2400" dirty="0" smtClean="0">
                <a:ln w="0"/>
                <a:solidFill>
                  <a:srgbClr val="1F4E79"/>
                </a:solidFill>
                <a:cs typeface="Arial" panose="020B0604020202020204" pitchFamily="34" charset="0"/>
              </a:rPr>
              <a:t>КАРТА НЕДРОПОЛЬЗОВАНИЯ</a:t>
            </a:r>
            <a:endParaRPr lang="ru-RU" sz="2400" dirty="0" smtClean="0">
              <a:ln w="0"/>
              <a:solidFill>
                <a:srgbClr val="1F4E79"/>
              </a:solidFill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2400" dirty="0" smtClean="0">
                <a:ln w="0"/>
                <a:solidFill>
                  <a:srgbClr val="1F4E79"/>
                </a:solidFill>
                <a:cs typeface="Arial" panose="020B0604020202020204" pitchFamily="34" charset="0"/>
              </a:rPr>
              <a:t> </a:t>
            </a:r>
            <a:endParaRPr lang="ru-RU" sz="2400" dirty="0">
              <a:ln w="0"/>
              <a:solidFill>
                <a:srgbClr val="1F4E79"/>
              </a:solidFill>
              <a:cs typeface="Arial" panose="020B0604020202020204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7FBBE59C-383A-47E5-A4A4-43F3EE7EEF31}"/>
              </a:ext>
            </a:extLst>
          </p:cNvPr>
          <p:cNvGrpSpPr>
            <a:grpSpLocks noChangeAspect="1"/>
          </p:cNvGrpSpPr>
          <p:nvPr/>
        </p:nvGrpSpPr>
        <p:grpSpPr>
          <a:xfrm>
            <a:off x="266991" y="288229"/>
            <a:ext cx="510059" cy="510404"/>
            <a:chOff x="349775" y="288229"/>
            <a:chExt cx="510059" cy="510404"/>
          </a:xfrm>
          <a:solidFill>
            <a:srgbClr val="1F4E79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xmlns="" id="{02197645-8039-451C-BB14-8E052E49C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200" y="400277"/>
              <a:ext cx="305210" cy="251249"/>
            </a:xfrm>
            <a:custGeom>
              <a:avLst/>
              <a:gdLst>
                <a:gd name="T0" fmla="*/ 296 w 423"/>
                <a:gd name="T1" fmla="*/ 0 h 348"/>
                <a:gd name="T2" fmla="*/ 266 w 423"/>
                <a:gd name="T3" fmla="*/ 25 h 348"/>
                <a:gd name="T4" fmla="*/ 313 w 423"/>
                <a:gd name="T5" fmla="*/ 82 h 348"/>
                <a:gd name="T6" fmla="*/ 212 w 423"/>
                <a:gd name="T7" fmla="*/ 167 h 348"/>
                <a:gd name="T8" fmla="*/ 110 w 423"/>
                <a:gd name="T9" fmla="*/ 81 h 348"/>
                <a:gd name="T10" fmla="*/ 158 w 423"/>
                <a:gd name="T11" fmla="*/ 25 h 348"/>
                <a:gd name="T12" fmla="*/ 128 w 423"/>
                <a:gd name="T13" fmla="*/ 0 h 348"/>
                <a:gd name="T14" fmla="*/ 50 w 423"/>
                <a:gd name="T15" fmla="*/ 79 h 348"/>
                <a:gd name="T16" fmla="*/ 0 w 423"/>
                <a:gd name="T17" fmla="*/ 190 h 348"/>
                <a:gd name="T18" fmla="*/ 11 w 423"/>
                <a:gd name="T19" fmla="*/ 199 h 348"/>
                <a:gd name="T20" fmla="*/ 85 w 423"/>
                <a:gd name="T21" fmla="*/ 112 h 348"/>
                <a:gd name="T22" fmla="*/ 181 w 423"/>
                <a:gd name="T23" fmla="*/ 192 h 348"/>
                <a:gd name="T24" fmla="*/ 31 w 423"/>
                <a:gd name="T25" fmla="*/ 318 h 348"/>
                <a:gd name="T26" fmla="*/ 57 w 423"/>
                <a:gd name="T27" fmla="*/ 348 h 348"/>
                <a:gd name="T28" fmla="*/ 212 w 423"/>
                <a:gd name="T29" fmla="*/ 218 h 348"/>
                <a:gd name="T30" fmla="*/ 367 w 423"/>
                <a:gd name="T31" fmla="*/ 348 h 348"/>
                <a:gd name="T32" fmla="*/ 393 w 423"/>
                <a:gd name="T33" fmla="*/ 318 h 348"/>
                <a:gd name="T34" fmla="*/ 243 w 423"/>
                <a:gd name="T35" fmla="*/ 192 h 348"/>
                <a:gd name="T36" fmla="*/ 338 w 423"/>
                <a:gd name="T37" fmla="*/ 112 h 348"/>
                <a:gd name="T38" fmla="*/ 412 w 423"/>
                <a:gd name="T39" fmla="*/ 199 h 348"/>
                <a:gd name="T40" fmla="*/ 423 w 423"/>
                <a:gd name="T41" fmla="*/ 190 h 348"/>
                <a:gd name="T42" fmla="*/ 373 w 423"/>
                <a:gd name="T43" fmla="*/ 79 h 348"/>
                <a:gd name="T44" fmla="*/ 296 w 423"/>
                <a:gd name="T45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23" h="348">
                  <a:moveTo>
                    <a:pt x="296" y="0"/>
                  </a:moveTo>
                  <a:cubicBezTo>
                    <a:pt x="266" y="25"/>
                    <a:pt x="266" y="25"/>
                    <a:pt x="266" y="25"/>
                  </a:cubicBezTo>
                  <a:cubicBezTo>
                    <a:pt x="313" y="82"/>
                    <a:pt x="313" y="82"/>
                    <a:pt x="313" y="82"/>
                  </a:cubicBezTo>
                  <a:cubicBezTo>
                    <a:pt x="212" y="167"/>
                    <a:pt x="212" y="167"/>
                    <a:pt x="212" y="167"/>
                  </a:cubicBezTo>
                  <a:cubicBezTo>
                    <a:pt x="110" y="81"/>
                    <a:pt x="110" y="81"/>
                    <a:pt x="110" y="81"/>
                  </a:cubicBezTo>
                  <a:cubicBezTo>
                    <a:pt x="158" y="25"/>
                    <a:pt x="158" y="25"/>
                    <a:pt x="158" y="25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0"/>
                    <a:pt x="86" y="31"/>
                    <a:pt x="50" y="79"/>
                  </a:cubicBezTo>
                  <a:cubicBezTo>
                    <a:pt x="15" y="128"/>
                    <a:pt x="0" y="190"/>
                    <a:pt x="0" y="190"/>
                  </a:cubicBezTo>
                  <a:cubicBezTo>
                    <a:pt x="11" y="199"/>
                    <a:pt x="11" y="199"/>
                    <a:pt x="11" y="199"/>
                  </a:cubicBezTo>
                  <a:cubicBezTo>
                    <a:pt x="85" y="112"/>
                    <a:pt x="85" y="112"/>
                    <a:pt x="85" y="112"/>
                  </a:cubicBezTo>
                  <a:cubicBezTo>
                    <a:pt x="181" y="192"/>
                    <a:pt x="181" y="192"/>
                    <a:pt x="181" y="192"/>
                  </a:cubicBezTo>
                  <a:cubicBezTo>
                    <a:pt x="31" y="318"/>
                    <a:pt x="31" y="318"/>
                    <a:pt x="31" y="318"/>
                  </a:cubicBezTo>
                  <a:cubicBezTo>
                    <a:pt x="57" y="348"/>
                    <a:pt x="57" y="348"/>
                    <a:pt x="57" y="348"/>
                  </a:cubicBezTo>
                  <a:cubicBezTo>
                    <a:pt x="212" y="218"/>
                    <a:pt x="212" y="218"/>
                    <a:pt x="212" y="218"/>
                  </a:cubicBezTo>
                  <a:cubicBezTo>
                    <a:pt x="367" y="348"/>
                    <a:pt x="367" y="348"/>
                    <a:pt x="367" y="348"/>
                  </a:cubicBezTo>
                  <a:cubicBezTo>
                    <a:pt x="393" y="318"/>
                    <a:pt x="393" y="318"/>
                    <a:pt x="393" y="318"/>
                  </a:cubicBezTo>
                  <a:cubicBezTo>
                    <a:pt x="243" y="192"/>
                    <a:pt x="243" y="192"/>
                    <a:pt x="243" y="192"/>
                  </a:cubicBezTo>
                  <a:cubicBezTo>
                    <a:pt x="338" y="112"/>
                    <a:pt x="338" y="112"/>
                    <a:pt x="338" y="112"/>
                  </a:cubicBezTo>
                  <a:cubicBezTo>
                    <a:pt x="412" y="199"/>
                    <a:pt x="412" y="199"/>
                    <a:pt x="412" y="199"/>
                  </a:cubicBezTo>
                  <a:cubicBezTo>
                    <a:pt x="423" y="190"/>
                    <a:pt x="423" y="190"/>
                    <a:pt x="423" y="190"/>
                  </a:cubicBezTo>
                  <a:cubicBezTo>
                    <a:pt x="423" y="190"/>
                    <a:pt x="408" y="128"/>
                    <a:pt x="373" y="79"/>
                  </a:cubicBezTo>
                  <a:cubicBezTo>
                    <a:pt x="338" y="31"/>
                    <a:pt x="296" y="0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xmlns="" id="{9224AAEC-002B-4539-AFF9-2BB82346D2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775" y="288229"/>
              <a:ext cx="510059" cy="510404"/>
            </a:xfrm>
            <a:custGeom>
              <a:avLst/>
              <a:gdLst>
                <a:gd name="T0" fmla="*/ 403 w 707"/>
                <a:gd name="T1" fmla="*/ 44 h 707"/>
                <a:gd name="T2" fmla="*/ 354 w 707"/>
                <a:gd name="T3" fmla="*/ 83 h 707"/>
                <a:gd name="T4" fmla="*/ 305 w 707"/>
                <a:gd name="T5" fmla="*/ 44 h 707"/>
                <a:gd name="T6" fmla="*/ 181 w 707"/>
                <a:gd name="T7" fmla="*/ 0 h 707"/>
                <a:gd name="T8" fmla="*/ 0 w 707"/>
                <a:gd name="T9" fmla="*/ 0 h 707"/>
                <a:gd name="T10" fmla="*/ 0 w 707"/>
                <a:gd name="T11" fmla="*/ 599 h 707"/>
                <a:gd name="T12" fmla="*/ 151 w 707"/>
                <a:gd name="T13" fmla="*/ 599 h 707"/>
                <a:gd name="T14" fmla="*/ 275 w 707"/>
                <a:gd name="T15" fmla="*/ 643 h 707"/>
                <a:gd name="T16" fmla="*/ 354 w 707"/>
                <a:gd name="T17" fmla="*/ 707 h 707"/>
                <a:gd name="T18" fmla="*/ 432 w 707"/>
                <a:gd name="T19" fmla="*/ 643 h 707"/>
                <a:gd name="T20" fmla="*/ 556 w 707"/>
                <a:gd name="T21" fmla="*/ 599 h 707"/>
                <a:gd name="T22" fmla="*/ 707 w 707"/>
                <a:gd name="T23" fmla="*/ 599 h 707"/>
                <a:gd name="T24" fmla="*/ 707 w 707"/>
                <a:gd name="T25" fmla="*/ 0 h 707"/>
                <a:gd name="T26" fmla="*/ 526 w 707"/>
                <a:gd name="T27" fmla="*/ 0 h 707"/>
                <a:gd name="T28" fmla="*/ 403 w 707"/>
                <a:gd name="T29" fmla="*/ 44 h 707"/>
                <a:gd name="T30" fmla="*/ 668 w 707"/>
                <a:gd name="T31" fmla="*/ 560 h 707"/>
                <a:gd name="T32" fmla="*/ 556 w 707"/>
                <a:gd name="T33" fmla="*/ 560 h 707"/>
                <a:gd name="T34" fmla="*/ 407 w 707"/>
                <a:gd name="T35" fmla="*/ 613 h 707"/>
                <a:gd name="T36" fmla="*/ 354 w 707"/>
                <a:gd name="T37" fmla="*/ 657 h 707"/>
                <a:gd name="T38" fmla="*/ 300 w 707"/>
                <a:gd name="T39" fmla="*/ 613 h 707"/>
                <a:gd name="T40" fmla="*/ 151 w 707"/>
                <a:gd name="T41" fmla="*/ 560 h 707"/>
                <a:gd name="T42" fmla="*/ 39 w 707"/>
                <a:gd name="T43" fmla="*/ 560 h 707"/>
                <a:gd name="T44" fmla="*/ 39 w 707"/>
                <a:gd name="T45" fmla="*/ 39 h 707"/>
                <a:gd name="T46" fmla="*/ 181 w 707"/>
                <a:gd name="T47" fmla="*/ 39 h 707"/>
                <a:gd name="T48" fmla="*/ 280 w 707"/>
                <a:gd name="T49" fmla="*/ 74 h 707"/>
                <a:gd name="T50" fmla="*/ 329 w 707"/>
                <a:gd name="T51" fmla="*/ 114 h 707"/>
                <a:gd name="T52" fmla="*/ 354 w 707"/>
                <a:gd name="T53" fmla="*/ 134 h 707"/>
                <a:gd name="T54" fmla="*/ 378 w 707"/>
                <a:gd name="T55" fmla="*/ 114 h 707"/>
                <a:gd name="T56" fmla="*/ 428 w 707"/>
                <a:gd name="T57" fmla="*/ 74 h 707"/>
                <a:gd name="T58" fmla="*/ 526 w 707"/>
                <a:gd name="T59" fmla="*/ 39 h 707"/>
                <a:gd name="T60" fmla="*/ 668 w 707"/>
                <a:gd name="T61" fmla="*/ 39 h 707"/>
                <a:gd name="T62" fmla="*/ 668 w 707"/>
                <a:gd name="T63" fmla="*/ 560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7" h="707">
                  <a:moveTo>
                    <a:pt x="403" y="44"/>
                  </a:moveTo>
                  <a:cubicBezTo>
                    <a:pt x="354" y="83"/>
                    <a:pt x="354" y="83"/>
                    <a:pt x="354" y="83"/>
                  </a:cubicBezTo>
                  <a:cubicBezTo>
                    <a:pt x="305" y="44"/>
                    <a:pt x="305" y="44"/>
                    <a:pt x="305" y="44"/>
                  </a:cubicBezTo>
                  <a:cubicBezTo>
                    <a:pt x="270" y="15"/>
                    <a:pt x="226" y="0"/>
                    <a:pt x="18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151" y="599"/>
                    <a:pt x="151" y="599"/>
                    <a:pt x="151" y="599"/>
                  </a:cubicBezTo>
                  <a:cubicBezTo>
                    <a:pt x="196" y="599"/>
                    <a:pt x="240" y="615"/>
                    <a:pt x="275" y="643"/>
                  </a:cubicBezTo>
                  <a:cubicBezTo>
                    <a:pt x="354" y="707"/>
                    <a:pt x="354" y="707"/>
                    <a:pt x="354" y="707"/>
                  </a:cubicBezTo>
                  <a:cubicBezTo>
                    <a:pt x="432" y="643"/>
                    <a:pt x="432" y="643"/>
                    <a:pt x="432" y="643"/>
                  </a:cubicBezTo>
                  <a:cubicBezTo>
                    <a:pt x="467" y="615"/>
                    <a:pt x="511" y="599"/>
                    <a:pt x="556" y="599"/>
                  </a:cubicBezTo>
                  <a:cubicBezTo>
                    <a:pt x="707" y="599"/>
                    <a:pt x="707" y="599"/>
                    <a:pt x="707" y="599"/>
                  </a:cubicBezTo>
                  <a:cubicBezTo>
                    <a:pt x="707" y="0"/>
                    <a:pt x="707" y="0"/>
                    <a:pt x="707" y="0"/>
                  </a:cubicBezTo>
                  <a:cubicBezTo>
                    <a:pt x="526" y="0"/>
                    <a:pt x="526" y="0"/>
                    <a:pt x="526" y="0"/>
                  </a:cubicBezTo>
                  <a:cubicBezTo>
                    <a:pt x="481" y="0"/>
                    <a:pt x="438" y="15"/>
                    <a:pt x="403" y="44"/>
                  </a:cubicBezTo>
                  <a:close/>
                  <a:moveTo>
                    <a:pt x="668" y="560"/>
                  </a:moveTo>
                  <a:cubicBezTo>
                    <a:pt x="556" y="560"/>
                    <a:pt x="556" y="560"/>
                    <a:pt x="556" y="560"/>
                  </a:cubicBezTo>
                  <a:cubicBezTo>
                    <a:pt x="502" y="560"/>
                    <a:pt x="449" y="579"/>
                    <a:pt x="407" y="613"/>
                  </a:cubicBezTo>
                  <a:cubicBezTo>
                    <a:pt x="354" y="657"/>
                    <a:pt x="354" y="657"/>
                    <a:pt x="354" y="657"/>
                  </a:cubicBezTo>
                  <a:cubicBezTo>
                    <a:pt x="300" y="613"/>
                    <a:pt x="300" y="613"/>
                    <a:pt x="300" y="613"/>
                  </a:cubicBezTo>
                  <a:cubicBezTo>
                    <a:pt x="258" y="579"/>
                    <a:pt x="205" y="560"/>
                    <a:pt x="151" y="560"/>
                  </a:cubicBezTo>
                  <a:cubicBezTo>
                    <a:pt x="39" y="560"/>
                    <a:pt x="39" y="560"/>
                    <a:pt x="39" y="560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181" y="39"/>
                    <a:pt x="181" y="39"/>
                    <a:pt x="181" y="39"/>
                  </a:cubicBezTo>
                  <a:cubicBezTo>
                    <a:pt x="217" y="39"/>
                    <a:pt x="252" y="51"/>
                    <a:pt x="280" y="74"/>
                  </a:cubicBezTo>
                  <a:cubicBezTo>
                    <a:pt x="329" y="114"/>
                    <a:pt x="329" y="114"/>
                    <a:pt x="329" y="114"/>
                  </a:cubicBezTo>
                  <a:cubicBezTo>
                    <a:pt x="354" y="134"/>
                    <a:pt x="354" y="134"/>
                    <a:pt x="354" y="134"/>
                  </a:cubicBezTo>
                  <a:cubicBezTo>
                    <a:pt x="378" y="114"/>
                    <a:pt x="378" y="114"/>
                    <a:pt x="378" y="114"/>
                  </a:cubicBezTo>
                  <a:cubicBezTo>
                    <a:pt x="428" y="74"/>
                    <a:pt x="428" y="74"/>
                    <a:pt x="428" y="74"/>
                  </a:cubicBezTo>
                  <a:cubicBezTo>
                    <a:pt x="455" y="51"/>
                    <a:pt x="491" y="39"/>
                    <a:pt x="526" y="39"/>
                  </a:cubicBezTo>
                  <a:cubicBezTo>
                    <a:pt x="668" y="39"/>
                    <a:pt x="668" y="39"/>
                    <a:pt x="668" y="39"/>
                  </a:cubicBezTo>
                  <a:cubicBezTo>
                    <a:pt x="668" y="560"/>
                    <a:pt x="668" y="560"/>
                    <a:pt x="668" y="5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xmlns="" id="{387F7716-36BC-46FC-8556-E602A89D5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6892" y="6404942"/>
            <a:ext cx="580292" cy="365125"/>
          </a:xfrm>
        </p:spPr>
        <p:txBody>
          <a:bodyPr lIns="36000" tIns="36000" rIns="36000" bIns="36000"/>
          <a:lstStyle/>
          <a:p>
            <a:fld id="{03450231-F668-B14F-857A-FE6341F82B64}" type="slidenum">
              <a:rPr lang="ru-RU" smtClean="0">
                <a:solidFill>
                  <a:srgbClr val="0070C0"/>
                </a:solidFill>
              </a:rPr>
              <a:t>11</a:t>
            </a:fld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21" y="1045630"/>
            <a:ext cx="11336546" cy="55354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20" y="1045630"/>
            <a:ext cx="11450905" cy="5585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07" y="879214"/>
            <a:ext cx="11748295" cy="57516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91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94301AC-8C2A-4A0A-BBCC-4708359BD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17288" y="1246297"/>
            <a:ext cx="534490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577"/>
              </a:spcAft>
              <a:buClr>
                <a:srgbClr val="0070C0"/>
              </a:buClr>
              <a:defRPr/>
            </a:pPr>
            <a:r>
              <a:rPr lang="ru-RU" sz="1600" dirty="0">
                <a:solidFill>
                  <a:srgbClr val="0A8D95"/>
                </a:solidFill>
                <a:cs typeface="Arial" charset="0"/>
              </a:rPr>
              <a:t>ВНЕДРЕНИЕ И РАЗВИТИЕ СОВРЕМЕННЫХ СРЕДСТВ ПОДАЧИ, </a:t>
            </a:r>
            <a:br>
              <a:rPr lang="ru-RU" sz="1600" dirty="0">
                <a:solidFill>
                  <a:srgbClr val="0A8D95"/>
                </a:solidFill>
                <a:cs typeface="Arial" charset="0"/>
              </a:rPr>
            </a:br>
            <a:r>
              <a:rPr lang="ru-RU" sz="1600" dirty="0">
                <a:solidFill>
                  <a:srgbClr val="0A8D95"/>
                </a:solidFill>
                <a:cs typeface="Arial" charset="0"/>
              </a:rPr>
              <a:t>ПРОВЕРКИ, УЧЕТА И ПРЕДОСТАВЛЕНИЯ В ПОЛЬЗОВАНИЕ </a:t>
            </a:r>
            <a:br>
              <a:rPr lang="ru-RU" sz="1600" dirty="0">
                <a:solidFill>
                  <a:srgbClr val="0A8D95"/>
                </a:solidFill>
                <a:cs typeface="Arial" charset="0"/>
              </a:rPr>
            </a:br>
            <a:r>
              <a:rPr lang="ru-RU" sz="1600" dirty="0">
                <a:solidFill>
                  <a:srgbClr val="0A8D95"/>
                </a:solidFill>
                <a:cs typeface="Arial" charset="0"/>
              </a:rPr>
              <a:t>ГЕОЛОГИЧЕСКОЙ ИНФОРМАЦИИ (ГИ) НА БАЗЕ </a:t>
            </a:r>
            <a:r>
              <a:rPr lang="ru-RU" sz="1600" dirty="0" smtClean="0">
                <a:solidFill>
                  <a:srgbClr val="0A8D95"/>
                </a:solidFill>
                <a:cs typeface="Arial" charset="0"/>
              </a:rPr>
              <a:t>ФГИС «Единый фонд геологической информации»</a:t>
            </a:r>
            <a:endParaRPr lang="ru-RU" sz="1600" dirty="0">
              <a:solidFill>
                <a:srgbClr val="0A8D95"/>
              </a:solidFill>
              <a:cs typeface="Arial" charset="0"/>
            </a:endParaRPr>
          </a:p>
        </p:txBody>
      </p:sp>
      <p:sp>
        <p:nvSpPr>
          <p:cNvPr id="8" name="Номер слайда 2">
            <a:extLst>
              <a:ext uri="{FF2B5EF4-FFF2-40B4-BE49-F238E27FC236}">
                <a16:creationId xmlns:a16="http://schemas.microsoft.com/office/drawing/2014/main" xmlns="" id="{E7A79847-D151-4A38-8255-0E3ECBFE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6892" y="6404942"/>
            <a:ext cx="580292" cy="365125"/>
          </a:xfrm>
        </p:spPr>
        <p:txBody>
          <a:bodyPr lIns="36000" tIns="36000" rIns="36000" bIns="36000"/>
          <a:lstStyle/>
          <a:p>
            <a:fld id="{03450231-F668-B14F-857A-FE6341F82B64}" type="slidenum">
              <a:rPr lang="ru-RU" smtClean="0">
                <a:solidFill>
                  <a:srgbClr val="0070C0"/>
                </a:solidFill>
              </a:rPr>
              <a:t>12</a:t>
            </a:fld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DCFE689B-DF11-4170-97AD-5EE20E758EBB}"/>
              </a:ext>
            </a:extLst>
          </p:cNvPr>
          <p:cNvSpPr/>
          <p:nvPr/>
        </p:nvSpPr>
        <p:spPr>
          <a:xfrm>
            <a:off x="5910" y="297224"/>
            <a:ext cx="12186090" cy="416007"/>
          </a:xfrm>
          <a:prstGeom prst="rect">
            <a:avLst/>
          </a:prstGeom>
        </p:spPr>
        <p:txBody>
          <a:bodyPr wrap="square" lIns="36000" tIns="36000" rIns="36000" bIns="4680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>
                <a:ln w="0"/>
                <a:solidFill>
                  <a:srgbClr val="1F4E79"/>
                </a:solidFill>
                <a:cs typeface="Arial" panose="020B0604020202020204" pitchFamily="34" charset="0"/>
              </a:rPr>
              <a:t>ФОРМИРОВАНИЕ ФЕДЕРАЛЬНОГО ФОНДА ГЕОЛОГИЧЕСКОЙ ИНФОРМАЦИИ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B69AF0C5-D0DB-43A9-A3D4-A159D2B2E60A}"/>
              </a:ext>
            </a:extLst>
          </p:cNvPr>
          <p:cNvGrpSpPr>
            <a:grpSpLocks noChangeAspect="1"/>
          </p:cNvGrpSpPr>
          <p:nvPr/>
        </p:nvGrpSpPr>
        <p:grpSpPr>
          <a:xfrm>
            <a:off x="266991" y="288229"/>
            <a:ext cx="510059" cy="510404"/>
            <a:chOff x="349775" y="288229"/>
            <a:chExt cx="510059" cy="510404"/>
          </a:xfrm>
          <a:solidFill>
            <a:srgbClr val="1F4E79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0367EEB9-F26D-4DEE-9F40-EC5A02E75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200" y="400277"/>
              <a:ext cx="305210" cy="251249"/>
            </a:xfrm>
            <a:custGeom>
              <a:avLst/>
              <a:gdLst>
                <a:gd name="T0" fmla="*/ 296 w 423"/>
                <a:gd name="T1" fmla="*/ 0 h 348"/>
                <a:gd name="T2" fmla="*/ 266 w 423"/>
                <a:gd name="T3" fmla="*/ 25 h 348"/>
                <a:gd name="T4" fmla="*/ 313 w 423"/>
                <a:gd name="T5" fmla="*/ 82 h 348"/>
                <a:gd name="T6" fmla="*/ 212 w 423"/>
                <a:gd name="T7" fmla="*/ 167 h 348"/>
                <a:gd name="T8" fmla="*/ 110 w 423"/>
                <a:gd name="T9" fmla="*/ 81 h 348"/>
                <a:gd name="T10" fmla="*/ 158 w 423"/>
                <a:gd name="T11" fmla="*/ 25 h 348"/>
                <a:gd name="T12" fmla="*/ 128 w 423"/>
                <a:gd name="T13" fmla="*/ 0 h 348"/>
                <a:gd name="T14" fmla="*/ 50 w 423"/>
                <a:gd name="T15" fmla="*/ 79 h 348"/>
                <a:gd name="T16" fmla="*/ 0 w 423"/>
                <a:gd name="T17" fmla="*/ 190 h 348"/>
                <a:gd name="T18" fmla="*/ 11 w 423"/>
                <a:gd name="T19" fmla="*/ 199 h 348"/>
                <a:gd name="T20" fmla="*/ 85 w 423"/>
                <a:gd name="T21" fmla="*/ 112 h 348"/>
                <a:gd name="T22" fmla="*/ 181 w 423"/>
                <a:gd name="T23" fmla="*/ 192 h 348"/>
                <a:gd name="T24" fmla="*/ 31 w 423"/>
                <a:gd name="T25" fmla="*/ 318 h 348"/>
                <a:gd name="T26" fmla="*/ 57 w 423"/>
                <a:gd name="T27" fmla="*/ 348 h 348"/>
                <a:gd name="T28" fmla="*/ 212 w 423"/>
                <a:gd name="T29" fmla="*/ 218 h 348"/>
                <a:gd name="T30" fmla="*/ 367 w 423"/>
                <a:gd name="T31" fmla="*/ 348 h 348"/>
                <a:gd name="T32" fmla="*/ 393 w 423"/>
                <a:gd name="T33" fmla="*/ 318 h 348"/>
                <a:gd name="T34" fmla="*/ 243 w 423"/>
                <a:gd name="T35" fmla="*/ 192 h 348"/>
                <a:gd name="T36" fmla="*/ 338 w 423"/>
                <a:gd name="T37" fmla="*/ 112 h 348"/>
                <a:gd name="T38" fmla="*/ 412 w 423"/>
                <a:gd name="T39" fmla="*/ 199 h 348"/>
                <a:gd name="T40" fmla="*/ 423 w 423"/>
                <a:gd name="T41" fmla="*/ 190 h 348"/>
                <a:gd name="T42" fmla="*/ 373 w 423"/>
                <a:gd name="T43" fmla="*/ 79 h 348"/>
                <a:gd name="T44" fmla="*/ 296 w 423"/>
                <a:gd name="T45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23" h="348">
                  <a:moveTo>
                    <a:pt x="296" y="0"/>
                  </a:moveTo>
                  <a:cubicBezTo>
                    <a:pt x="266" y="25"/>
                    <a:pt x="266" y="25"/>
                    <a:pt x="266" y="25"/>
                  </a:cubicBezTo>
                  <a:cubicBezTo>
                    <a:pt x="313" y="82"/>
                    <a:pt x="313" y="82"/>
                    <a:pt x="313" y="82"/>
                  </a:cubicBezTo>
                  <a:cubicBezTo>
                    <a:pt x="212" y="167"/>
                    <a:pt x="212" y="167"/>
                    <a:pt x="212" y="167"/>
                  </a:cubicBezTo>
                  <a:cubicBezTo>
                    <a:pt x="110" y="81"/>
                    <a:pt x="110" y="81"/>
                    <a:pt x="110" y="81"/>
                  </a:cubicBezTo>
                  <a:cubicBezTo>
                    <a:pt x="158" y="25"/>
                    <a:pt x="158" y="25"/>
                    <a:pt x="158" y="25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0"/>
                    <a:pt x="86" y="31"/>
                    <a:pt x="50" y="79"/>
                  </a:cubicBezTo>
                  <a:cubicBezTo>
                    <a:pt x="15" y="128"/>
                    <a:pt x="0" y="190"/>
                    <a:pt x="0" y="190"/>
                  </a:cubicBezTo>
                  <a:cubicBezTo>
                    <a:pt x="11" y="199"/>
                    <a:pt x="11" y="199"/>
                    <a:pt x="11" y="199"/>
                  </a:cubicBezTo>
                  <a:cubicBezTo>
                    <a:pt x="85" y="112"/>
                    <a:pt x="85" y="112"/>
                    <a:pt x="85" y="112"/>
                  </a:cubicBezTo>
                  <a:cubicBezTo>
                    <a:pt x="181" y="192"/>
                    <a:pt x="181" y="192"/>
                    <a:pt x="181" y="192"/>
                  </a:cubicBezTo>
                  <a:cubicBezTo>
                    <a:pt x="31" y="318"/>
                    <a:pt x="31" y="318"/>
                    <a:pt x="31" y="318"/>
                  </a:cubicBezTo>
                  <a:cubicBezTo>
                    <a:pt x="57" y="348"/>
                    <a:pt x="57" y="348"/>
                    <a:pt x="57" y="348"/>
                  </a:cubicBezTo>
                  <a:cubicBezTo>
                    <a:pt x="212" y="218"/>
                    <a:pt x="212" y="218"/>
                    <a:pt x="212" y="218"/>
                  </a:cubicBezTo>
                  <a:cubicBezTo>
                    <a:pt x="367" y="348"/>
                    <a:pt x="367" y="348"/>
                    <a:pt x="367" y="348"/>
                  </a:cubicBezTo>
                  <a:cubicBezTo>
                    <a:pt x="393" y="318"/>
                    <a:pt x="393" y="318"/>
                    <a:pt x="393" y="318"/>
                  </a:cubicBezTo>
                  <a:cubicBezTo>
                    <a:pt x="243" y="192"/>
                    <a:pt x="243" y="192"/>
                    <a:pt x="243" y="192"/>
                  </a:cubicBezTo>
                  <a:cubicBezTo>
                    <a:pt x="338" y="112"/>
                    <a:pt x="338" y="112"/>
                    <a:pt x="338" y="112"/>
                  </a:cubicBezTo>
                  <a:cubicBezTo>
                    <a:pt x="412" y="199"/>
                    <a:pt x="412" y="199"/>
                    <a:pt x="412" y="199"/>
                  </a:cubicBezTo>
                  <a:cubicBezTo>
                    <a:pt x="423" y="190"/>
                    <a:pt x="423" y="190"/>
                    <a:pt x="423" y="190"/>
                  </a:cubicBezTo>
                  <a:cubicBezTo>
                    <a:pt x="423" y="190"/>
                    <a:pt x="408" y="128"/>
                    <a:pt x="373" y="79"/>
                  </a:cubicBezTo>
                  <a:cubicBezTo>
                    <a:pt x="338" y="31"/>
                    <a:pt x="296" y="0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63572A39-0B8B-47D1-922E-EE74562278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775" y="288229"/>
              <a:ext cx="510059" cy="510404"/>
            </a:xfrm>
            <a:custGeom>
              <a:avLst/>
              <a:gdLst>
                <a:gd name="T0" fmla="*/ 403 w 707"/>
                <a:gd name="T1" fmla="*/ 44 h 707"/>
                <a:gd name="T2" fmla="*/ 354 w 707"/>
                <a:gd name="T3" fmla="*/ 83 h 707"/>
                <a:gd name="T4" fmla="*/ 305 w 707"/>
                <a:gd name="T5" fmla="*/ 44 h 707"/>
                <a:gd name="T6" fmla="*/ 181 w 707"/>
                <a:gd name="T7" fmla="*/ 0 h 707"/>
                <a:gd name="T8" fmla="*/ 0 w 707"/>
                <a:gd name="T9" fmla="*/ 0 h 707"/>
                <a:gd name="T10" fmla="*/ 0 w 707"/>
                <a:gd name="T11" fmla="*/ 599 h 707"/>
                <a:gd name="T12" fmla="*/ 151 w 707"/>
                <a:gd name="T13" fmla="*/ 599 h 707"/>
                <a:gd name="T14" fmla="*/ 275 w 707"/>
                <a:gd name="T15" fmla="*/ 643 h 707"/>
                <a:gd name="T16" fmla="*/ 354 w 707"/>
                <a:gd name="T17" fmla="*/ 707 h 707"/>
                <a:gd name="T18" fmla="*/ 432 w 707"/>
                <a:gd name="T19" fmla="*/ 643 h 707"/>
                <a:gd name="T20" fmla="*/ 556 w 707"/>
                <a:gd name="T21" fmla="*/ 599 h 707"/>
                <a:gd name="T22" fmla="*/ 707 w 707"/>
                <a:gd name="T23" fmla="*/ 599 h 707"/>
                <a:gd name="T24" fmla="*/ 707 w 707"/>
                <a:gd name="T25" fmla="*/ 0 h 707"/>
                <a:gd name="T26" fmla="*/ 526 w 707"/>
                <a:gd name="T27" fmla="*/ 0 h 707"/>
                <a:gd name="T28" fmla="*/ 403 w 707"/>
                <a:gd name="T29" fmla="*/ 44 h 707"/>
                <a:gd name="T30" fmla="*/ 668 w 707"/>
                <a:gd name="T31" fmla="*/ 560 h 707"/>
                <a:gd name="T32" fmla="*/ 556 w 707"/>
                <a:gd name="T33" fmla="*/ 560 h 707"/>
                <a:gd name="T34" fmla="*/ 407 w 707"/>
                <a:gd name="T35" fmla="*/ 613 h 707"/>
                <a:gd name="T36" fmla="*/ 354 w 707"/>
                <a:gd name="T37" fmla="*/ 657 h 707"/>
                <a:gd name="T38" fmla="*/ 300 w 707"/>
                <a:gd name="T39" fmla="*/ 613 h 707"/>
                <a:gd name="T40" fmla="*/ 151 w 707"/>
                <a:gd name="T41" fmla="*/ 560 h 707"/>
                <a:gd name="T42" fmla="*/ 39 w 707"/>
                <a:gd name="T43" fmla="*/ 560 h 707"/>
                <a:gd name="T44" fmla="*/ 39 w 707"/>
                <a:gd name="T45" fmla="*/ 39 h 707"/>
                <a:gd name="T46" fmla="*/ 181 w 707"/>
                <a:gd name="T47" fmla="*/ 39 h 707"/>
                <a:gd name="T48" fmla="*/ 280 w 707"/>
                <a:gd name="T49" fmla="*/ 74 h 707"/>
                <a:gd name="T50" fmla="*/ 329 w 707"/>
                <a:gd name="T51" fmla="*/ 114 h 707"/>
                <a:gd name="T52" fmla="*/ 354 w 707"/>
                <a:gd name="T53" fmla="*/ 134 h 707"/>
                <a:gd name="T54" fmla="*/ 378 w 707"/>
                <a:gd name="T55" fmla="*/ 114 h 707"/>
                <a:gd name="T56" fmla="*/ 428 w 707"/>
                <a:gd name="T57" fmla="*/ 74 h 707"/>
                <a:gd name="T58" fmla="*/ 526 w 707"/>
                <a:gd name="T59" fmla="*/ 39 h 707"/>
                <a:gd name="T60" fmla="*/ 668 w 707"/>
                <a:gd name="T61" fmla="*/ 39 h 707"/>
                <a:gd name="T62" fmla="*/ 668 w 707"/>
                <a:gd name="T63" fmla="*/ 560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7" h="707">
                  <a:moveTo>
                    <a:pt x="403" y="44"/>
                  </a:moveTo>
                  <a:cubicBezTo>
                    <a:pt x="354" y="83"/>
                    <a:pt x="354" y="83"/>
                    <a:pt x="354" y="83"/>
                  </a:cubicBezTo>
                  <a:cubicBezTo>
                    <a:pt x="305" y="44"/>
                    <a:pt x="305" y="44"/>
                    <a:pt x="305" y="44"/>
                  </a:cubicBezTo>
                  <a:cubicBezTo>
                    <a:pt x="270" y="15"/>
                    <a:pt x="226" y="0"/>
                    <a:pt x="18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151" y="599"/>
                    <a:pt x="151" y="599"/>
                    <a:pt x="151" y="599"/>
                  </a:cubicBezTo>
                  <a:cubicBezTo>
                    <a:pt x="196" y="599"/>
                    <a:pt x="240" y="615"/>
                    <a:pt x="275" y="643"/>
                  </a:cubicBezTo>
                  <a:cubicBezTo>
                    <a:pt x="354" y="707"/>
                    <a:pt x="354" y="707"/>
                    <a:pt x="354" y="707"/>
                  </a:cubicBezTo>
                  <a:cubicBezTo>
                    <a:pt x="432" y="643"/>
                    <a:pt x="432" y="643"/>
                    <a:pt x="432" y="643"/>
                  </a:cubicBezTo>
                  <a:cubicBezTo>
                    <a:pt x="467" y="615"/>
                    <a:pt x="511" y="599"/>
                    <a:pt x="556" y="599"/>
                  </a:cubicBezTo>
                  <a:cubicBezTo>
                    <a:pt x="707" y="599"/>
                    <a:pt x="707" y="599"/>
                    <a:pt x="707" y="599"/>
                  </a:cubicBezTo>
                  <a:cubicBezTo>
                    <a:pt x="707" y="0"/>
                    <a:pt x="707" y="0"/>
                    <a:pt x="707" y="0"/>
                  </a:cubicBezTo>
                  <a:cubicBezTo>
                    <a:pt x="526" y="0"/>
                    <a:pt x="526" y="0"/>
                    <a:pt x="526" y="0"/>
                  </a:cubicBezTo>
                  <a:cubicBezTo>
                    <a:pt x="481" y="0"/>
                    <a:pt x="438" y="15"/>
                    <a:pt x="403" y="44"/>
                  </a:cubicBezTo>
                  <a:close/>
                  <a:moveTo>
                    <a:pt x="668" y="560"/>
                  </a:moveTo>
                  <a:cubicBezTo>
                    <a:pt x="556" y="560"/>
                    <a:pt x="556" y="560"/>
                    <a:pt x="556" y="560"/>
                  </a:cubicBezTo>
                  <a:cubicBezTo>
                    <a:pt x="502" y="560"/>
                    <a:pt x="449" y="579"/>
                    <a:pt x="407" y="613"/>
                  </a:cubicBezTo>
                  <a:cubicBezTo>
                    <a:pt x="354" y="657"/>
                    <a:pt x="354" y="657"/>
                    <a:pt x="354" y="657"/>
                  </a:cubicBezTo>
                  <a:cubicBezTo>
                    <a:pt x="300" y="613"/>
                    <a:pt x="300" y="613"/>
                    <a:pt x="300" y="613"/>
                  </a:cubicBezTo>
                  <a:cubicBezTo>
                    <a:pt x="258" y="579"/>
                    <a:pt x="205" y="560"/>
                    <a:pt x="151" y="560"/>
                  </a:cubicBezTo>
                  <a:cubicBezTo>
                    <a:pt x="39" y="560"/>
                    <a:pt x="39" y="560"/>
                    <a:pt x="39" y="560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181" y="39"/>
                    <a:pt x="181" y="39"/>
                    <a:pt x="181" y="39"/>
                  </a:cubicBezTo>
                  <a:cubicBezTo>
                    <a:pt x="217" y="39"/>
                    <a:pt x="252" y="51"/>
                    <a:pt x="280" y="74"/>
                  </a:cubicBezTo>
                  <a:cubicBezTo>
                    <a:pt x="329" y="114"/>
                    <a:pt x="329" y="114"/>
                    <a:pt x="329" y="114"/>
                  </a:cubicBezTo>
                  <a:cubicBezTo>
                    <a:pt x="354" y="134"/>
                    <a:pt x="354" y="134"/>
                    <a:pt x="354" y="134"/>
                  </a:cubicBezTo>
                  <a:cubicBezTo>
                    <a:pt x="378" y="114"/>
                    <a:pt x="378" y="114"/>
                    <a:pt x="378" y="114"/>
                  </a:cubicBezTo>
                  <a:cubicBezTo>
                    <a:pt x="428" y="74"/>
                    <a:pt x="428" y="74"/>
                    <a:pt x="428" y="74"/>
                  </a:cubicBezTo>
                  <a:cubicBezTo>
                    <a:pt x="455" y="51"/>
                    <a:pt x="491" y="39"/>
                    <a:pt x="526" y="39"/>
                  </a:cubicBezTo>
                  <a:cubicBezTo>
                    <a:pt x="668" y="39"/>
                    <a:pt x="668" y="39"/>
                    <a:pt x="668" y="39"/>
                  </a:cubicBezTo>
                  <a:cubicBezTo>
                    <a:pt x="668" y="560"/>
                    <a:pt x="668" y="560"/>
                    <a:pt x="668" y="5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55C56BE4-0D68-46DA-9228-043E85648133}"/>
              </a:ext>
            </a:extLst>
          </p:cNvPr>
          <p:cNvSpPr/>
          <p:nvPr/>
        </p:nvSpPr>
        <p:spPr>
          <a:xfrm>
            <a:off x="4247063" y="2486130"/>
            <a:ext cx="3685357" cy="2948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indent="-216000" eaLnBrk="0" fontAlgn="ctr" hangingPunct="0">
              <a:lnSpc>
                <a:spcPct val="90000"/>
              </a:lnSpc>
              <a:spcBef>
                <a:spcPts val="1400"/>
              </a:spcBef>
              <a:buClr>
                <a:srgbClr val="0A8D95"/>
              </a:buClr>
              <a:buFont typeface="Wingdings 2" panose="05020102010507070707" pitchFamily="18" charset="2"/>
              <a:buChar char="¡"/>
            </a:pPr>
            <a:r>
              <a:rPr lang="ru-RU" sz="1400" b="1" dirty="0">
                <a:cs typeface="Times New Roman" panose="02020603050405020304" pitchFamily="18" charset="0"/>
              </a:rPr>
              <a:t>Принцип «единого электронного окна»</a:t>
            </a:r>
          </a:p>
          <a:p>
            <a:pPr marL="216000" indent="-216000" eaLnBrk="0" fontAlgn="ctr" hangingPunct="0">
              <a:lnSpc>
                <a:spcPct val="90000"/>
              </a:lnSpc>
              <a:spcBef>
                <a:spcPts val="1400"/>
              </a:spcBef>
              <a:buClr>
                <a:srgbClr val="0A8D95"/>
              </a:buClr>
              <a:buFont typeface="Wingdings 2" panose="05020102010507070707" pitchFamily="18" charset="2"/>
              <a:buChar char="¡"/>
            </a:pPr>
            <a:r>
              <a:rPr lang="ru-RU" sz="1400" b="1" dirty="0">
                <a:cs typeface="Times New Roman" panose="02020603050405020304" pitchFamily="18" charset="0"/>
              </a:rPr>
              <a:t>Средства автоматизированной проверки комплектности и качества ГИ</a:t>
            </a:r>
          </a:p>
          <a:p>
            <a:pPr marL="216000" indent="-216000" eaLnBrk="0" fontAlgn="ctr" hangingPunct="0">
              <a:lnSpc>
                <a:spcPct val="90000"/>
              </a:lnSpc>
              <a:spcBef>
                <a:spcPts val="1400"/>
              </a:spcBef>
              <a:buClr>
                <a:srgbClr val="0A8D95"/>
              </a:buClr>
              <a:buFont typeface="Wingdings 2" panose="05020102010507070707" pitchFamily="18" charset="2"/>
              <a:buChar char="¡"/>
            </a:pPr>
            <a:r>
              <a:rPr lang="ru-RU" sz="1400" b="1" dirty="0">
                <a:cs typeface="Times New Roman" panose="02020603050405020304" pitchFamily="18" charset="0"/>
              </a:rPr>
              <a:t>Получение структурированных данных о состоянии МСБ сразу в процессе приемки и обработки ГИ</a:t>
            </a:r>
          </a:p>
          <a:p>
            <a:pPr marL="216000" indent="-216000" eaLnBrk="0" fontAlgn="ctr" hangingPunct="0">
              <a:lnSpc>
                <a:spcPct val="90000"/>
              </a:lnSpc>
              <a:spcBef>
                <a:spcPts val="1400"/>
              </a:spcBef>
              <a:buClr>
                <a:srgbClr val="0A8D95"/>
              </a:buClr>
              <a:buFont typeface="Wingdings 2" panose="05020102010507070707" pitchFamily="18" charset="2"/>
              <a:buChar char="¡"/>
            </a:pPr>
            <a:r>
              <a:rPr lang="ru-RU" sz="1400" b="1" dirty="0">
                <a:cs typeface="Times New Roman" panose="02020603050405020304" pitchFamily="18" charset="0"/>
              </a:rPr>
              <a:t>Исключение параллельных потоков данных и дублирования работ РГФ и ТФГИ</a:t>
            </a:r>
          </a:p>
          <a:p>
            <a:pPr marL="216000" indent="-216000" eaLnBrk="0" fontAlgn="ctr" hangingPunct="0">
              <a:lnSpc>
                <a:spcPct val="90000"/>
              </a:lnSpc>
              <a:spcBef>
                <a:spcPts val="1400"/>
              </a:spcBef>
              <a:buClr>
                <a:srgbClr val="0A8D95"/>
              </a:buClr>
              <a:buFont typeface="Wingdings 2" panose="05020102010507070707" pitchFamily="18" charset="2"/>
              <a:buChar char="¡"/>
            </a:pPr>
            <a:r>
              <a:rPr lang="ru-RU" sz="1400" b="1" dirty="0">
                <a:cs typeface="Times New Roman" panose="02020603050405020304" pitchFamily="18" charset="0"/>
              </a:rPr>
              <a:t>Формирование и использование единого непротиворечивого источника на всех уровнях и этапах работы с информацией</a:t>
            </a:r>
          </a:p>
        </p:txBody>
      </p:sp>
    </p:spTree>
    <p:extLst>
      <p:ext uri="{BB962C8B-B14F-4D97-AF65-F5344CB8AC3E}">
        <p14:creationId xmlns:p14="http://schemas.microsoft.com/office/powerpoint/2010/main" val="198613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ECB3CF7-BAD3-434B-9699-8ECD92993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486A4E59-D05B-4C2C-A1D3-8C1BB3F8E205}"/>
              </a:ext>
            </a:extLst>
          </p:cNvPr>
          <p:cNvSpPr/>
          <p:nvPr/>
        </p:nvSpPr>
        <p:spPr>
          <a:xfrm>
            <a:off x="5910" y="297224"/>
            <a:ext cx="12186090" cy="416007"/>
          </a:xfrm>
          <a:prstGeom prst="rect">
            <a:avLst/>
          </a:prstGeom>
        </p:spPr>
        <p:txBody>
          <a:bodyPr wrap="square" lIns="36000" tIns="36000" rIns="36000" bIns="4680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>
                <a:ln w="0"/>
                <a:solidFill>
                  <a:srgbClr val="1F4E79"/>
                </a:solidFill>
                <a:cs typeface="Arial" panose="020B0604020202020204" pitchFamily="34" charset="0"/>
              </a:rPr>
              <a:t>ОПТИМИЗАЦИЯ ОБОРОТА ГЕОЛОГИЧЕСКОЙ ИНФОРМАЦИИ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81DAF3B0-8875-48EE-A4F6-4302F135F954}"/>
              </a:ext>
            </a:extLst>
          </p:cNvPr>
          <p:cNvGrpSpPr>
            <a:grpSpLocks noChangeAspect="1"/>
          </p:cNvGrpSpPr>
          <p:nvPr/>
        </p:nvGrpSpPr>
        <p:grpSpPr>
          <a:xfrm>
            <a:off x="266991" y="288229"/>
            <a:ext cx="510059" cy="510404"/>
            <a:chOff x="349775" y="288229"/>
            <a:chExt cx="510059" cy="510404"/>
          </a:xfrm>
          <a:solidFill>
            <a:srgbClr val="1F4E79"/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xmlns="" id="{D3CAC6E4-15DC-407F-9D47-90353E9FF3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200" y="400277"/>
              <a:ext cx="305210" cy="251249"/>
            </a:xfrm>
            <a:custGeom>
              <a:avLst/>
              <a:gdLst>
                <a:gd name="T0" fmla="*/ 296 w 423"/>
                <a:gd name="T1" fmla="*/ 0 h 348"/>
                <a:gd name="T2" fmla="*/ 266 w 423"/>
                <a:gd name="T3" fmla="*/ 25 h 348"/>
                <a:gd name="T4" fmla="*/ 313 w 423"/>
                <a:gd name="T5" fmla="*/ 82 h 348"/>
                <a:gd name="T6" fmla="*/ 212 w 423"/>
                <a:gd name="T7" fmla="*/ 167 h 348"/>
                <a:gd name="T8" fmla="*/ 110 w 423"/>
                <a:gd name="T9" fmla="*/ 81 h 348"/>
                <a:gd name="T10" fmla="*/ 158 w 423"/>
                <a:gd name="T11" fmla="*/ 25 h 348"/>
                <a:gd name="T12" fmla="*/ 128 w 423"/>
                <a:gd name="T13" fmla="*/ 0 h 348"/>
                <a:gd name="T14" fmla="*/ 50 w 423"/>
                <a:gd name="T15" fmla="*/ 79 h 348"/>
                <a:gd name="T16" fmla="*/ 0 w 423"/>
                <a:gd name="T17" fmla="*/ 190 h 348"/>
                <a:gd name="T18" fmla="*/ 11 w 423"/>
                <a:gd name="T19" fmla="*/ 199 h 348"/>
                <a:gd name="T20" fmla="*/ 85 w 423"/>
                <a:gd name="T21" fmla="*/ 112 h 348"/>
                <a:gd name="T22" fmla="*/ 181 w 423"/>
                <a:gd name="T23" fmla="*/ 192 h 348"/>
                <a:gd name="T24" fmla="*/ 31 w 423"/>
                <a:gd name="T25" fmla="*/ 318 h 348"/>
                <a:gd name="T26" fmla="*/ 57 w 423"/>
                <a:gd name="T27" fmla="*/ 348 h 348"/>
                <a:gd name="T28" fmla="*/ 212 w 423"/>
                <a:gd name="T29" fmla="*/ 218 h 348"/>
                <a:gd name="T30" fmla="*/ 367 w 423"/>
                <a:gd name="T31" fmla="*/ 348 h 348"/>
                <a:gd name="T32" fmla="*/ 393 w 423"/>
                <a:gd name="T33" fmla="*/ 318 h 348"/>
                <a:gd name="T34" fmla="*/ 243 w 423"/>
                <a:gd name="T35" fmla="*/ 192 h 348"/>
                <a:gd name="T36" fmla="*/ 338 w 423"/>
                <a:gd name="T37" fmla="*/ 112 h 348"/>
                <a:gd name="T38" fmla="*/ 412 w 423"/>
                <a:gd name="T39" fmla="*/ 199 h 348"/>
                <a:gd name="T40" fmla="*/ 423 w 423"/>
                <a:gd name="T41" fmla="*/ 190 h 348"/>
                <a:gd name="T42" fmla="*/ 373 w 423"/>
                <a:gd name="T43" fmla="*/ 79 h 348"/>
                <a:gd name="T44" fmla="*/ 296 w 423"/>
                <a:gd name="T45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23" h="348">
                  <a:moveTo>
                    <a:pt x="296" y="0"/>
                  </a:moveTo>
                  <a:cubicBezTo>
                    <a:pt x="266" y="25"/>
                    <a:pt x="266" y="25"/>
                    <a:pt x="266" y="25"/>
                  </a:cubicBezTo>
                  <a:cubicBezTo>
                    <a:pt x="313" y="82"/>
                    <a:pt x="313" y="82"/>
                    <a:pt x="313" y="82"/>
                  </a:cubicBezTo>
                  <a:cubicBezTo>
                    <a:pt x="212" y="167"/>
                    <a:pt x="212" y="167"/>
                    <a:pt x="212" y="167"/>
                  </a:cubicBezTo>
                  <a:cubicBezTo>
                    <a:pt x="110" y="81"/>
                    <a:pt x="110" y="81"/>
                    <a:pt x="110" y="81"/>
                  </a:cubicBezTo>
                  <a:cubicBezTo>
                    <a:pt x="158" y="25"/>
                    <a:pt x="158" y="25"/>
                    <a:pt x="158" y="25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0"/>
                    <a:pt x="86" y="31"/>
                    <a:pt x="50" y="79"/>
                  </a:cubicBezTo>
                  <a:cubicBezTo>
                    <a:pt x="15" y="128"/>
                    <a:pt x="0" y="190"/>
                    <a:pt x="0" y="190"/>
                  </a:cubicBezTo>
                  <a:cubicBezTo>
                    <a:pt x="11" y="199"/>
                    <a:pt x="11" y="199"/>
                    <a:pt x="11" y="199"/>
                  </a:cubicBezTo>
                  <a:cubicBezTo>
                    <a:pt x="85" y="112"/>
                    <a:pt x="85" y="112"/>
                    <a:pt x="85" y="112"/>
                  </a:cubicBezTo>
                  <a:cubicBezTo>
                    <a:pt x="181" y="192"/>
                    <a:pt x="181" y="192"/>
                    <a:pt x="181" y="192"/>
                  </a:cubicBezTo>
                  <a:cubicBezTo>
                    <a:pt x="31" y="318"/>
                    <a:pt x="31" y="318"/>
                    <a:pt x="31" y="318"/>
                  </a:cubicBezTo>
                  <a:cubicBezTo>
                    <a:pt x="57" y="348"/>
                    <a:pt x="57" y="348"/>
                    <a:pt x="57" y="348"/>
                  </a:cubicBezTo>
                  <a:cubicBezTo>
                    <a:pt x="212" y="218"/>
                    <a:pt x="212" y="218"/>
                    <a:pt x="212" y="218"/>
                  </a:cubicBezTo>
                  <a:cubicBezTo>
                    <a:pt x="367" y="348"/>
                    <a:pt x="367" y="348"/>
                    <a:pt x="367" y="348"/>
                  </a:cubicBezTo>
                  <a:cubicBezTo>
                    <a:pt x="393" y="318"/>
                    <a:pt x="393" y="318"/>
                    <a:pt x="393" y="318"/>
                  </a:cubicBezTo>
                  <a:cubicBezTo>
                    <a:pt x="243" y="192"/>
                    <a:pt x="243" y="192"/>
                    <a:pt x="243" y="192"/>
                  </a:cubicBezTo>
                  <a:cubicBezTo>
                    <a:pt x="338" y="112"/>
                    <a:pt x="338" y="112"/>
                    <a:pt x="338" y="112"/>
                  </a:cubicBezTo>
                  <a:cubicBezTo>
                    <a:pt x="412" y="199"/>
                    <a:pt x="412" y="199"/>
                    <a:pt x="412" y="199"/>
                  </a:cubicBezTo>
                  <a:cubicBezTo>
                    <a:pt x="423" y="190"/>
                    <a:pt x="423" y="190"/>
                    <a:pt x="423" y="190"/>
                  </a:cubicBezTo>
                  <a:cubicBezTo>
                    <a:pt x="423" y="190"/>
                    <a:pt x="408" y="128"/>
                    <a:pt x="373" y="79"/>
                  </a:cubicBezTo>
                  <a:cubicBezTo>
                    <a:pt x="338" y="31"/>
                    <a:pt x="296" y="0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xmlns="" id="{DF024414-1B96-4CB3-BF1A-433819E057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775" y="288229"/>
              <a:ext cx="510059" cy="510404"/>
            </a:xfrm>
            <a:custGeom>
              <a:avLst/>
              <a:gdLst>
                <a:gd name="T0" fmla="*/ 403 w 707"/>
                <a:gd name="T1" fmla="*/ 44 h 707"/>
                <a:gd name="T2" fmla="*/ 354 w 707"/>
                <a:gd name="T3" fmla="*/ 83 h 707"/>
                <a:gd name="T4" fmla="*/ 305 w 707"/>
                <a:gd name="T5" fmla="*/ 44 h 707"/>
                <a:gd name="T6" fmla="*/ 181 w 707"/>
                <a:gd name="T7" fmla="*/ 0 h 707"/>
                <a:gd name="T8" fmla="*/ 0 w 707"/>
                <a:gd name="T9" fmla="*/ 0 h 707"/>
                <a:gd name="T10" fmla="*/ 0 w 707"/>
                <a:gd name="T11" fmla="*/ 599 h 707"/>
                <a:gd name="T12" fmla="*/ 151 w 707"/>
                <a:gd name="T13" fmla="*/ 599 h 707"/>
                <a:gd name="T14" fmla="*/ 275 w 707"/>
                <a:gd name="T15" fmla="*/ 643 h 707"/>
                <a:gd name="T16" fmla="*/ 354 w 707"/>
                <a:gd name="T17" fmla="*/ 707 h 707"/>
                <a:gd name="T18" fmla="*/ 432 w 707"/>
                <a:gd name="T19" fmla="*/ 643 h 707"/>
                <a:gd name="T20" fmla="*/ 556 w 707"/>
                <a:gd name="T21" fmla="*/ 599 h 707"/>
                <a:gd name="T22" fmla="*/ 707 w 707"/>
                <a:gd name="T23" fmla="*/ 599 h 707"/>
                <a:gd name="T24" fmla="*/ 707 w 707"/>
                <a:gd name="T25" fmla="*/ 0 h 707"/>
                <a:gd name="T26" fmla="*/ 526 w 707"/>
                <a:gd name="T27" fmla="*/ 0 h 707"/>
                <a:gd name="T28" fmla="*/ 403 w 707"/>
                <a:gd name="T29" fmla="*/ 44 h 707"/>
                <a:gd name="T30" fmla="*/ 668 w 707"/>
                <a:gd name="T31" fmla="*/ 560 h 707"/>
                <a:gd name="T32" fmla="*/ 556 w 707"/>
                <a:gd name="T33" fmla="*/ 560 h 707"/>
                <a:gd name="T34" fmla="*/ 407 w 707"/>
                <a:gd name="T35" fmla="*/ 613 h 707"/>
                <a:gd name="T36" fmla="*/ 354 w 707"/>
                <a:gd name="T37" fmla="*/ 657 h 707"/>
                <a:gd name="T38" fmla="*/ 300 w 707"/>
                <a:gd name="T39" fmla="*/ 613 h 707"/>
                <a:gd name="T40" fmla="*/ 151 w 707"/>
                <a:gd name="T41" fmla="*/ 560 h 707"/>
                <a:gd name="T42" fmla="*/ 39 w 707"/>
                <a:gd name="T43" fmla="*/ 560 h 707"/>
                <a:gd name="T44" fmla="*/ 39 w 707"/>
                <a:gd name="T45" fmla="*/ 39 h 707"/>
                <a:gd name="T46" fmla="*/ 181 w 707"/>
                <a:gd name="T47" fmla="*/ 39 h 707"/>
                <a:gd name="T48" fmla="*/ 280 w 707"/>
                <a:gd name="T49" fmla="*/ 74 h 707"/>
                <a:gd name="T50" fmla="*/ 329 w 707"/>
                <a:gd name="T51" fmla="*/ 114 h 707"/>
                <a:gd name="T52" fmla="*/ 354 w 707"/>
                <a:gd name="T53" fmla="*/ 134 h 707"/>
                <a:gd name="T54" fmla="*/ 378 w 707"/>
                <a:gd name="T55" fmla="*/ 114 h 707"/>
                <a:gd name="T56" fmla="*/ 428 w 707"/>
                <a:gd name="T57" fmla="*/ 74 h 707"/>
                <a:gd name="T58" fmla="*/ 526 w 707"/>
                <a:gd name="T59" fmla="*/ 39 h 707"/>
                <a:gd name="T60" fmla="*/ 668 w 707"/>
                <a:gd name="T61" fmla="*/ 39 h 707"/>
                <a:gd name="T62" fmla="*/ 668 w 707"/>
                <a:gd name="T63" fmla="*/ 560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7" h="707">
                  <a:moveTo>
                    <a:pt x="403" y="44"/>
                  </a:moveTo>
                  <a:cubicBezTo>
                    <a:pt x="354" y="83"/>
                    <a:pt x="354" y="83"/>
                    <a:pt x="354" y="83"/>
                  </a:cubicBezTo>
                  <a:cubicBezTo>
                    <a:pt x="305" y="44"/>
                    <a:pt x="305" y="44"/>
                    <a:pt x="305" y="44"/>
                  </a:cubicBezTo>
                  <a:cubicBezTo>
                    <a:pt x="270" y="15"/>
                    <a:pt x="226" y="0"/>
                    <a:pt x="18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151" y="599"/>
                    <a:pt x="151" y="599"/>
                    <a:pt x="151" y="599"/>
                  </a:cubicBezTo>
                  <a:cubicBezTo>
                    <a:pt x="196" y="599"/>
                    <a:pt x="240" y="615"/>
                    <a:pt x="275" y="643"/>
                  </a:cubicBezTo>
                  <a:cubicBezTo>
                    <a:pt x="354" y="707"/>
                    <a:pt x="354" y="707"/>
                    <a:pt x="354" y="707"/>
                  </a:cubicBezTo>
                  <a:cubicBezTo>
                    <a:pt x="432" y="643"/>
                    <a:pt x="432" y="643"/>
                    <a:pt x="432" y="643"/>
                  </a:cubicBezTo>
                  <a:cubicBezTo>
                    <a:pt x="467" y="615"/>
                    <a:pt x="511" y="599"/>
                    <a:pt x="556" y="599"/>
                  </a:cubicBezTo>
                  <a:cubicBezTo>
                    <a:pt x="707" y="599"/>
                    <a:pt x="707" y="599"/>
                    <a:pt x="707" y="599"/>
                  </a:cubicBezTo>
                  <a:cubicBezTo>
                    <a:pt x="707" y="0"/>
                    <a:pt x="707" y="0"/>
                    <a:pt x="707" y="0"/>
                  </a:cubicBezTo>
                  <a:cubicBezTo>
                    <a:pt x="526" y="0"/>
                    <a:pt x="526" y="0"/>
                    <a:pt x="526" y="0"/>
                  </a:cubicBezTo>
                  <a:cubicBezTo>
                    <a:pt x="481" y="0"/>
                    <a:pt x="438" y="15"/>
                    <a:pt x="403" y="44"/>
                  </a:cubicBezTo>
                  <a:close/>
                  <a:moveTo>
                    <a:pt x="668" y="560"/>
                  </a:moveTo>
                  <a:cubicBezTo>
                    <a:pt x="556" y="560"/>
                    <a:pt x="556" y="560"/>
                    <a:pt x="556" y="560"/>
                  </a:cubicBezTo>
                  <a:cubicBezTo>
                    <a:pt x="502" y="560"/>
                    <a:pt x="449" y="579"/>
                    <a:pt x="407" y="613"/>
                  </a:cubicBezTo>
                  <a:cubicBezTo>
                    <a:pt x="354" y="657"/>
                    <a:pt x="354" y="657"/>
                    <a:pt x="354" y="657"/>
                  </a:cubicBezTo>
                  <a:cubicBezTo>
                    <a:pt x="300" y="613"/>
                    <a:pt x="300" y="613"/>
                    <a:pt x="300" y="613"/>
                  </a:cubicBezTo>
                  <a:cubicBezTo>
                    <a:pt x="258" y="579"/>
                    <a:pt x="205" y="560"/>
                    <a:pt x="151" y="560"/>
                  </a:cubicBezTo>
                  <a:cubicBezTo>
                    <a:pt x="39" y="560"/>
                    <a:pt x="39" y="560"/>
                    <a:pt x="39" y="560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181" y="39"/>
                    <a:pt x="181" y="39"/>
                    <a:pt x="181" y="39"/>
                  </a:cubicBezTo>
                  <a:cubicBezTo>
                    <a:pt x="217" y="39"/>
                    <a:pt x="252" y="51"/>
                    <a:pt x="280" y="74"/>
                  </a:cubicBezTo>
                  <a:cubicBezTo>
                    <a:pt x="329" y="114"/>
                    <a:pt x="329" y="114"/>
                    <a:pt x="329" y="114"/>
                  </a:cubicBezTo>
                  <a:cubicBezTo>
                    <a:pt x="354" y="134"/>
                    <a:pt x="354" y="134"/>
                    <a:pt x="354" y="134"/>
                  </a:cubicBezTo>
                  <a:cubicBezTo>
                    <a:pt x="378" y="114"/>
                    <a:pt x="378" y="114"/>
                    <a:pt x="378" y="114"/>
                  </a:cubicBezTo>
                  <a:cubicBezTo>
                    <a:pt x="428" y="74"/>
                    <a:pt x="428" y="74"/>
                    <a:pt x="428" y="74"/>
                  </a:cubicBezTo>
                  <a:cubicBezTo>
                    <a:pt x="455" y="51"/>
                    <a:pt x="491" y="39"/>
                    <a:pt x="526" y="39"/>
                  </a:cubicBezTo>
                  <a:cubicBezTo>
                    <a:pt x="668" y="39"/>
                    <a:pt x="668" y="39"/>
                    <a:pt x="668" y="39"/>
                  </a:cubicBezTo>
                  <a:cubicBezTo>
                    <a:pt x="668" y="560"/>
                    <a:pt x="668" y="560"/>
                    <a:pt x="668" y="5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64" name="Прямоугольник 163">
            <a:extLst>
              <a:ext uri="{FF2B5EF4-FFF2-40B4-BE49-F238E27FC236}">
                <a16:creationId xmlns:a16="http://schemas.microsoft.com/office/drawing/2014/main" xmlns="" id="{0167CC21-26E9-463E-AF00-F2200587186A}"/>
              </a:ext>
            </a:extLst>
          </p:cNvPr>
          <p:cNvSpPr/>
          <p:nvPr/>
        </p:nvSpPr>
        <p:spPr>
          <a:xfrm>
            <a:off x="9294472" y="1996241"/>
            <a:ext cx="267409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buClr>
                <a:srgbClr val="0070C0"/>
              </a:buClr>
              <a:defRPr/>
            </a:pPr>
            <a:r>
              <a:rPr lang="ru-RU" sz="1200" b="1" dirty="0">
                <a:solidFill>
                  <a:srgbClr val="0070C0"/>
                </a:solidFill>
                <a:cs typeface="Arial" charset="0"/>
              </a:rPr>
              <a:t>КОЛИЧЕСТВО ВЫДАННЫХ </a:t>
            </a:r>
            <a:br>
              <a:rPr lang="ru-RU" sz="1200" b="1" dirty="0">
                <a:solidFill>
                  <a:srgbClr val="0070C0"/>
                </a:solidFill>
                <a:cs typeface="Arial" charset="0"/>
              </a:rPr>
            </a:br>
            <a:r>
              <a:rPr lang="ru-RU" sz="1200" b="1" dirty="0">
                <a:solidFill>
                  <a:srgbClr val="0070C0"/>
                </a:solidFill>
                <a:cs typeface="Arial" charset="0"/>
              </a:rPr>
              <a:t>ГЕОЛОГИЧЕСКИХ ДОКУМЕНТОВ </a:t>
            </a:r>
            <a:br>
              <a:rPr lang="ru-RU" sz="1200" b="1" dirty="0">
                <a:solidFill>
                  <a:srgbClr val="0070C0"/>
                </a:solidFill>
                <a:cs typeface="Arial" charset="0"/>
              </a:rPr>
            </a:br>
            <a:r>
              <a:rPr lang="ru-RU" sz="1200" b="1" dirty="0">
                <a:solidFill>
                  <a:srgbClr val="0070C0"/>
                </a:solidFill>
                <a:cs typeface="Arial" charset="0"/>
              </a:rPr>
              <a:t>С ИСПОЛЬЗОВАНИЕМ </a:t>
            </a:r>
            <a:br>
              <a:rPr lang="ru-RU" sz="1200" b="1" dirty="0">
                <a:solidFill>
                  <a:srgbClr val="0070C0"/>
                </a:solidFill>
                <a:cs typeface="Arial" charset="0"/>
              </a:rPr>
            </a:br>
            <a:r>
              <a:rPr lang="ru-RU" sz="1200" b="1" dirty="0">
                <a:solidFill>
                  <a:srgbClr val="0070C0"/>
                </a:solidFill>
                <a:cs typeface="Arial" charset="0"/>
              </a:rPr>
              <a:t>ФГИС «ЕФГИ» в 2020, ед.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32899" y="2935773"/>
            <a:ext cx="165891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Clr>
                <a:srgbClr val="0070C0"/>
              </a:buClr>
              <a:defRPr/>
            </a:pPr>
            <a:r>
              <a:rPr lang="ru-RU" sz="1100" b="1" dirty="0">
                <a:cs typeface="Arial" charset="0"/>
              </a:rPr>
              <a:t>«Единое окно»</a:t>
            </a:r>
            <a:r>
              <a:rPr lang="en-US" sz="1100" b="1" dirty="0">
                <a:cs typeface="Arial" charset="0"/>
              </a:rPr>
              <a:t> </a:t>
            </a:r>
            <a:endParaRPr lang="ru-RU" sz="1100" b="1" dirty="0">
              <a:cs typeface="Arial" charset="0"/>
            </a:endParaRPr>
          </a:p>
          <a:p>
            <a:pPr>
              <a:lnSpc>
                <a:spcPct val="90000"/>
              </a:lnSpc>
              <a:buClr>
                <a:srgbClr val="0070C0"/>
              </a:buClr>
              <a:defRPr/>
            </a:pPr>
            <a:r>
              <a:rPr lang="ru-RU" sz="1100" dirty="0">
                <a:cs typeface="Arial" charset="0"/>
              </a:rPr>
              <a:t>сдачи и </a:t>
            </a:r>
            <a:endParaRPr lang="en-US" sz="1100" dirty="0">
              <a:cs typeface="Arial" charset="0"/>
            </a:endParaRPr>
          </a:p>
          <a:p>
            <a:pPr>
              <a:lnSpc>
                <a:spcPct val="90000"/>
              </a:lnSpc>
              <a:buClr>
                <a:srgbClr val="0070C0"/>
              </a:buClr>
              <a:defRPr/>
            </a:pPr>
            <a:r>
              <a:rPr lang="ru-RU" sz="1100" dirty="0">
                <a:cs typeface="Arial" charset="0"/>
              </a:rPr>
              <a:t>предоставления</a:t>
            </a:r>
            <a:r>
              <a:rPr lang="en-US" sz="1100" dirty="0">
                <a:cs typeface="Arial" charset="0"/>
              </a:rPr>
              <a:t> </a:t>
            </a:r>
          </a:p>
          <a:p>
            <a:pPr>
              <a:lnSpc>
                <a:spcPct val="90000"/>
              </a:lnSpc>
              <a:buClr>
                <a:srgbClr val="0070C0"/>
              </a:buClr>
              <a:defRPr/>
            </a:pPr>
            <a:r>
              <a:rPr lang="ru-RU" sz="1100" dirty="0">
                <a:cs typeface="Arial" charset="0"/>
              </a:rPr>
              <a:t>геологической </a:t>
            </a:r>
            <a:br>
              <a:rPr lang="ru-RU" sz="1100" dirty="0">
                <a:cs typeface="Arial" charset="0"/>
              </a:rPr>
            </a:br>
            <a:r>
              <a:rPr lang="ru-RU" sz="1100" dirty="0">
                <a:cs typeface="Arial" charset="0"/>
              </a:rPr>
              <a:t>информации</a:t>
            </a:r>
          </a:p>
        </p:txBody>
      </p:sp>
      <p:sp>
        <p:nvSpPr>
          <p:cNvPr id="72" name="Номер слайда 2">
            <a:extLst>
              <a:ext uri="{FF2B5EF4-FFF2-40B4-BE49-F238E27FC236}">
                <a16:creationId xmlns:a16="http://schemas.microsoft.com/office/drawing/2014/main" xmlns="" id="{DB52CCA5-9142-437C-BDF4-43B1D9CA4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6892" y="6404942"/>
            <a:ext cx="580292" cy="365125"/>
          </a:xfrm>
        </p:spPr>
        <p:txBody>
          <a:bodyPr lIns="36000" tIns="36000" rIns="36000" bIns="36000"/>
          <a:lstStyle/>
          <a:p>
            <a:fld id="{03450231-F668-B14F-857A-FE6341F82B64}" type="slidenum">
              <a:rPr lang="ru-RU" smtClean="0">
                <a:solidFill>
                  <a:srgbClr val="0070C0"/>
                </a:solidFill>
              </a:rPr>
              <a:t>13</a:t>
            </a:fld>
            <a:endParaRPr lang="ru-RU" dirty="0">
              <a:solidFill>
                <a:srgbClr val="0070C0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A9E6AF9C-074E-41F0-A73B-4CF9466F214A}"/>
              </a:ext>
            </a:extLst>
          </p:cNvPr>
          <p:cNvGrpSpPr/>
          <p:nvPr/>
        </p:nvGrpSpPr>
        <p:grpSpPr>
          <a:xfrm>
            <a:off x="519308" y="1686351"/>
            <a:ext cx="8582499" cy="4614383"/>
            <a:chOff x="519308" y="1686351"/>
            <a:chExt cx="8582499" cy="4614383"/>
          </a:xfrm>
        </p:grpSpPr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xmlns="" id="{F5A8BFA3-FF65-41EC-B974-3C8AC6AF30C5}"/>
                </a:ext>
              </a:extLst>
            </p:cNvPr>
            <p:cNvSpPr/>
            <p:nvPr/>
          </p:nvSpPr>
          <p:spPr>
            <a:xfrm>
              <a:off x="2708330" y="2203990"/>
              <a:ext cx="1579400" cy="5493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buClr>
                  <a:srgbClr val="0070C0"/>
                </a:buClr>
                <a:defRPr/>
              </a:pPr>
              <a:r>
                <a:rPr lang="ru-RU" sz="1100" dirty="0">
                  <a:cs typeface="Arial" charset="0"/>
                </a:rPr>
                <a:t>Геологический </a:t>
              </a:r>
              <a:br>
                <a:rPr lang="ru-RU" sz="1100" dirty="0">
                  <a:cs typeface="Arial" charset="0"/>
                </a:rPr>
              </a:br>
              <a:r>
                <a:rPr lang="ru-RU" sz="1100" dirty="0">
                  <a:cs typeface="Arial" charset="0"/>
                </a:rPr>
                <a:t>отчет в бумажном </a:t>
              </a:r>
            </a:p>
            <a:p>
              <a:pPr>
                <a:lnSpc>
                  <a:spcPct val="90000"/>
                </a:lnSpc>
                <a:buClr>
                  <a:srgbClr val="0070C0"/>
                </a:buClr>
                <a:defRPr/>
              </a:pPr>
              <a:r>
                <a:rPr lang="ru-RU" sz="1100" dirty="0">
                  <a:cs typeface="Arial" charset="0"/>
                </a:rPr>
                <a:t>и электронном виде</a:t>
              </a:r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xmlns="" id="{0EFCE929-4E1E-4FDB-A813-1FB9CF1DCB48}"/>
                </a:ext>
              </a:extLst>
            </p:cNvPr>
            <p:cNvSpPr/>
            <p:nvPr/>
          </p:nvSpPr>
          <p:spPr>
            <a:xfrm>
              <a:off x="2142762" y="1686351"/>
              <a:ext cx="1448019" cy="3970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buClr>
                  <a:srgbClr val="0070C0"/>
                </a:buClr>
                <a:defRPr/>
              </a:pPr>
              <a:r>
                <a:rPr lang="ru-RU" sz="1100" dirty="0">
                  <a:cs typeface="Arial" charset="0"/>
                </a:rPr>
                <a:t>Поставщик </a:t>
              </a:r>
              <a:br>
                <a:rPr lang="ru-RU" sz="1100" dirty="0">
                  <a:cs typeface="Arial" charset="0"/>
                </a:rPr>
              </a:br>
              <a:r>
                <a:rPr lang="ru-RU" sz="1100" dirty="0">
                  <a:cs typeface="Arial" charset="0"/>
                </a:rPr>
                <a:t>информации</a:t>
              </a:r>
            </a:p>
          </p:txBody>
        </p:sp>
        <p:sp>
          <p:nvSpPr>
            <p:cNvPr id="69" name="Прямоугольник 68">
              <a:extLst>
                <a:ext uri="{FF2B5EF4-FFF2-40B4-BE49-F238E27FC236}">
                  <a16:creationId xmlns:a16="http://schemas.microsoft.com/office/drawing/2014/main" xmlns="" id="{16A689A9-0348-4844-AAB8-9CDDD401E39E}"/>
                </a:ext>
              </a:extLst>
            </p:cNvPr>
            <p:cNvSpPr/>
            <p:nvPr/>
          </p:nvSpPr>
          <p:spPr>
            <a:xfrm>
              <a:off x="3023993" y="6056052"/>
              <a:ext cx="1395937" cy="244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buClr>
                  <a:srgbClr val="0070C0"/>
                </a:buClr>
                <a:defRPr/>
              </a:pPr>
              <a:r>
                <a:rPr lang="ru-RU" sz="1100" dirty="0">
                  <a:cs typeface="Arial" charset="0"/>
                </a:rPr>
                <a:t>хранилище</a:t>
              </a:r>
            </a:p>
          </p:txBody>
        </p:sp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xmlns="" id="{3A704145-F8A3-44C1-89C1-3839EB722BB1}"/>
                </a:ext>
              </a:extLst>
            </p:cNvPr>
            <p:cNvSpPr/>
            <p:nvPr/>
          </p:nvSpPr>
          <p:spPr>
            <a:xfrm>
              <a:off x="3287358" y="4895774"/>
              <a:ext cx="1288980" cy="3970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buClr>
                  <a:srgbClr val="0070C0"/>
                </a:buClr>
                <a:defRPr/>
              </a:pPr>
              <a:r>
                <a:rPr lang="ru-RU" sz="1100" dirty="0">
                  <a:cs typeface="Arial" charset="0"/>
                </a:rPr>
                <a:t>электронный</a:t>
              </a:r>
              <a:br>
                <a:rPr lang="ru-RU" sz="1100" dirty="0">
                  <a:cs typeface="Arial" charset="0"/>
                </a:rPr>
              </a:br>
              <a:r>
                <a:rPr lang="ru-RU" sz="1100" dirty="0">
                  <a:cs typeface="Arial" charset="0"/>
                </a:rPr>
                <a:t>каталог</a:t>
              </a:r>
            </a:p>
          </p:txBody>
        </p: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xmlns="" id="{5E3ACDB0-DAE8-4CE1-B95E-A82FFB6A189E}"/>
                </a:ext>
              </a:extLst>
            </p:cNvPr>
            <p:cNvGrpSpPr/>
            <p:nvPr/>
          </p:nvGrpSpPr>
          <p:grpSpPr>
            <a:xfrm>
              <a:off x="519308" y="3416651"/>
              <a:ext cx="2879656" cy="602422"/>
              <a:chOff x="519308" y="3416651"/>
              <a:chExt cx="2879656" cy="602422"/>
            </a:xfrm>
          </p:grpSpPr>
          <p:sp>
            <p:nvSpPr>
              <p:cNvPr id="31" name="Прямоугольник 30">
                <a:extLst>
                  <a:ext uri="{FF2B5EF4-FFF2-40B4-BE49-F238E27FC236}">
                    <a16:creationId xmlns:a16="http://schemas.microsoft.com/office/drawing/2014/main" xmlns="" id="{CD53A287-5419-4491-94B9-DF3AD71F1F39}"/>
                  </a:ext>
                </a:extLst>
              </p:cNvPr>
              <p:cNvSpPr/>
              <p:nvPr/>
            </p:nvSpPr>
            <p:spPr>
              <a:xfrm>
                <a:off x="1580710" y="3416651"/>
                <a:ext cx="653133" cy="244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  <a:buClr>
                    <a:srgbClr val="0070C0"/>
                  </a:buClr>
                  <a:defRPr/>
                </a:pPr>
                <a:r>
                  <a:rPr lang="ru-RU" sz="1100" b="1" dirty="0">
                    <a:cs typeface="Arial" charset="0"/>
                  </a:rPr>
                  <a:t>РФГФ</a:t>
                </a:r>
              </a:p>
            </p:txBody>
          </p:sp>
          <p:sp>
            <p:nvSpPr>
              <p:cNvPr id="35" name="Прямоугольник 34">
                <a:extLst>
                  <a:ext uri="{FF2B5EF4-FFF2-40B4-BE49-F238E27FC236}">
                    <a16:creationId xmlns:a16="http://schemas.microsoft.com/office/drawing/2014/main" xmlns="" id="{5B21BA38-11AB-4FA9-AF57-B78E4FFC877F}"/>
                  </a:ext>
                </a:extLst>
              </p:cNvPr>
              <p:cNvSpPr/>
              <p:nvPr/>
            </p:nvSpPr>
            <p:spPr>
              <a:xfrm>
                <a:off x="2572022" y="3774391"/>
                <a:ext cx="826942" cy="244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  <a:buClr>
                    <a:srgbClr val="0070C0"/>
                  </a:buClr>
                  <a:defRPr/>
                </a:pPr>
                <a:r>
                  <a:rPr lang="ru-RU" sz="1100" b="1" dirty="0">
                    <a:cs typeface="Arial" charset="0"/>
                  </a:rPr>
                  <a:t>ТФГИ</a:t>
                </a:r>
              </a:p>
            </p:txBody>
          </p:sp>
          <p:sp>
            <p:nvSpPr>
              <p:cNvPr id="56" name="Прямоугольник 55">
                <a:extLst>
                  <a:ext uri="{FF2B5EF4-FFF2-40B4-BE49-F238E27FC236}">
                    <a16:creationId xmlns:a16="http://schemas.microsoft.com/office/drawing/2014/main" xmlns="" id="{3BB2FBB4-5D50-45C8-8327-B662BAC1620E}"/>
                  </a:ext>
                </a:extLst>
              </p:cNvPr>
              <p:cNvSpPr/>
              <p:nvPr/>
            </p:nvSpPr>
            <p:spPr>
              <a:xfrm>
                <a:off x="519308" y="3774391"/>
                <a:ext cx="826942" cy="244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  <a:buClr>
                    <a:srgbClr val="0070C0"/>
                  </a:buClr>
                  <a:defRPr/>
                </a:pPr>
                <a:r>
                  <a:rPr lang="ru-RU" sz="1100" b="1" dirty="0">
                    <a:cs typeface="Arial" charset="0"/>
                  </a:rPr>
                  <a:t>ТФГИ</a:t>
                </a:r>
              </a:p>
            </p:txBody>
          </p:sp>
        </p:grpSp>
        <p:sp>
          <p:nvSpPr>
            <p:cNvPr id="118" name="Прямоугольник 117">
              <a:extLst>
                <a:ext uri="{FF2B5EF4-FFF2-40B4-BE49-F238E27FC236}">
                  <a16:creationId xmlns:a16="http://schemas.microsoft.com/office/drawing/2014/main" xmlns="" id="{EF12504D-3657-4130-A575-3D03922D03C7}"/>
                </a:ext>
              </a:extLst>
            </p:cNvPr>
            <p:cNvSpPr/>
            <p:nvPr/>
          </p:nvSpPr>
          <p:spPr>
            <a:xfrm>
              <a:off x="6587465" y="2225107"/>
              <a:ext cx="2087268" cy="3970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buClr>
                  <a:srgbClr val="0070C0"/>
                </a:buClr>
                <a:defRPr/>
              </a:pPr>
              <a:r>
                <a:rPr lang="ru-RU" sz="1100" dirty="0">
                  <a:cs typeface="Arial" charset="0"/>
                </a:rPr>
                <a:t>Геологический отчет </a:t>
              </a:r>
              <a:br>
                <a:rPr lang="ru-RU" sz="1100" dirty="0">
                  <a:cs typeface="Arial" charset="0"/>
                </a:rPr>
              </a:br>
              <a:r>
                <a:rPr lang="ru-RU" sz="1100" dirty="0">
                  <a:cs typeface="Arial" charset="0"/>
                </a:rPr>
                <a:t>в электронном виде</a:t>
              </a:r>
            </a:p>
          </p:txBody>
        </p:sp>
        <p:sp>
          <p:nvSpPr>
            <p:cNvPr id="119" name="Прямоугольник 118">
              <a:extLst>
                <a:ext uri="{FF2B5EF4-FFF2-40B4-BE49-F238E27FC236}">
                  <a16:creationId xmlns:a16="http://schemas.microsoft.com/office/drawing/2014/main" xmlns="" id="{90A24B51-8072-4E19-875F-605EA77A0D13}"/>
                </a:ext>
              </a:extLst>
            </p:cNvPr>
            <p:cNvSpPr/>
            <p:nvPr/>
          </p:nvSpPr>
          <p:spPr>
            <a:xfrm>
              <a:off x="6170972" y="1686351"/>
              <a:ext cx="1448018" cy="3970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buClr>
                  <a:srgbClr val="0070C0"/>
                </a:buClr>
                <a:defRPr/>
              </a:pPr>
              <a:r>
                <a:rPr lang="ru-RU" sz="1100" dirty="0">
                  <a:cs typeface="Arial" charset="0"/>
                </a:rPr>
                <a:t>Поставщик </a:t>
              </a:r>
              <a:br>
                <a:rPr lang="ru-RU" sz="1100" dirty="0">
                  <a:cs typeface="Arial" charset="0"/>
                </a:rPr>
              </a:br>
              <a:r>
                <a:rPr lang="ru-RU" sz="1100" dirty="0">
                  <a:cs typeface="Arial" charset="0"/>
                </a:rPr>
                <a:t>информации</a:t>
              </a:r>
            </a:p>
          </p:txBody>
        </p:sp>
        <p:sp>
          <p:nvSpPr>
            <p:cNvPr id="126" name="Прямоугольник 125">
              <a:extLst>
                <a:ext uri="{FF2B5EF4-FFF2-40B4-BE49-F238E27FC236}">
                  <a16:creationId xmlns:a16="http://schemas.microsoft.com/office/drawing/2014/main" xmlns="" id="{FC1AB351-8629-4617-9C67-E4F6CCFBD4F7}"/>
                </a:ext>
              </a:extLst>
            </p:cNvPr>
            <p:cNvSpPr/>
            <p:nvPr/>
          </p:nvSpPr>
          <p:spPr>
            <a:xfrm>
              <a:off x="7576318" y="5284617"/>
              <a:ext cx="1525489" cy="701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buClr>
                  <a:srgbClr val="0070C0"/>
                </a:buClr>
                <a:defRPr/>
              </a:pPr>
              <a:r>
                <a:rPr lang="ru-RU" sz="1100" dirty="0">
                  <a:cs typeface="Arial" charset="0"/>
                </a:rPr>
                <a:t>Бумажная </a:t>
              </a:r>
              <a:br>
                <a:rPr lang="ru-RU" sz="1100" dirty="0">
                  <a:cs typeface="Arial" charset="0"/>
                </a:rPr>
              </a:br>
              <a:r>
                <a:rPr lang="ru-RU" sz="1100" dirty="0">
                  <a:cs typeface="Arial" charset="0"/>
                </a:rPr>
                <a:t>версия отчета, </a:t>
              </a:r>
            </a:p>
            <a:p>
              <a:pPr>
                <a:lnSpc>
                  <a:spcPct val="90000"/>
                </a:lnSpc>
                <a:buClr>
                  <a:srgbClr val="0070C0"/>
                </a:buClr>
                <a:defRPr/>
              </a:pPr>
              <a:r>
                <a:rPr lang="ru-RU" sz="1100" dirty="0">
                  <a:cs typeface="Arial" charset="0"/>
                </a:rPr>
                <a:t>предоставленная поставщиком</a:t>
              </a:r>
            </a:p>
          </p:txBody>
        </p: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xmlns="" id="{AFBC48B2-61E4-46E6-9B3C-E94D9717F4F9}"/>
                </a:ext>
              </a:extLst>
            </p:cNvPr>
            <p:cNvGrpSpPr/>
            <p:nvPr/>
          </p:nvGrpSpPr>
          <p:grpSpPr>
            <a:xfrm>
              <a:off x="4874544" y="4332574"/>
              <a:ext cx="2879655" cy="602421"/>
              <a:chOff x="4874544" y="4332574"/>
              <a:chExt cx="2879655" cy="602421"/>
            </a:xfrm>
          </p:grpSpPr>
          <p:sp>
            <p:nvSpPr>
              <p:cNvPr id="144" name="Прямоугольник 143">
                <a:extLst>
                  <a:ext uri="{FF2B5EF4-FFF2-40B4-BE49-F238E27FC236}">
                    <a16:creationId xmlns:a16="http://schemas.microsoft.com/office/drawing/2014/main" xmlns="" id="{F2C187C8-C37A-4E92-B9DA-2C7C3BF7F421}"/>
                  </a:ext>
                </a:extLst>
              </p:cNvPr>
              <p:cNvSpPr/>
              <p:nvPr/>
            </p:nvSpPr>
            <p:spPr>
              <a:xfrm>
                <a:off x="5935946" y="4332574"/>
                <a:ext cx="653133" cy="244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  <a:buClr>
                    <a:srgbClr val="0070C0"/>
                  </a:buClr>
                  <a:defRPr/>
                </a:pPr>
                <a:r>
                  <a:rPr lang="ru-RU" sz="1100" b="1" dirty="0">
                    <a:cs typeface="Arial" charset="0"/>
                  </a:rPr>
                  <a:t>РФГФ</a:t>
                </a:r>
              </a:p>
            </p:txBody>
          </p:sp>
          <p:sp>
            <p:nvSpPr>
              <p:cNvPr id="145" name="Прямоугольник 144">
                <a:extLst>
                  <a:ext uri="{FF2B5EF4-FFF2-40B4-BE49-F238E27FC236}">
                    <a16:creationId xmlns:a16="http://schemas.microsoft.com/office/drawing/2014/main" xmlns="" id="{C0F385A6-F55D-4927-9A25-760921681047}"/>
                  </a:ext>
                </a:extLst>
              </p:cNvPr>
              <p:cNvSpPr/>
              <p:nvPr/>
            </p:nvSpPr>
            <p:spPr>
              <a:xfrm>
                <a:off x="6927257" y="4690313"/>
                <a:ext cx="826942" cy="244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  <a:buClr>
                    <a:srgbClr val="0070C0"/>
                  </a:buClr>
                  <a:defRPr/>
                </a:pPr>
                <a:r>
                  <a:rPr lang="ru-RU" sz="1100" b="1" dirty="0">
                    <a:cs typeface="Arial" charset="0"/>
                  </a:rPr>
                  <a:t>ТФГИ</a:t>
                </a:r>
              </a:p>
            </p:txBody>
          </p:sp>
          <p:sp>
            <p:nvSpPr>
              <p:cNvPr id="147" name="Прямоугольник 146">
                <a:extLst>
                  <a:ext uri="{FF2B5EF4-FFF2-40B4-BE49-F238E27FC236}">
                    <a16:creationId xmlns:a16="http://schemas.microsoft.com/office/drawing/2014/main" xmlns="" id="{089A4EAF-8087-46E1-8680-ABD368CA93B4}"/>
                  </a:ext>
                </a:extLst>
              </p:cNvPr>
              <p:cNvSpPr/>
              <p:nvPr/>
            </p:nvSpPr>
            <p:spPr>
              <a:xfrm>
                <a:off x="4874544" y="4690313"/>
                <a:ext cx="826942" cy="244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  <a:buClr>
                    <a:srgbClr val="0070C0"/>
                  </a:buClr>
                  <a:defRPr/>
                </a:pPr>
                <a:r>
                  <a:rPr lang="ru-RU" sz="1100" b="1" dirty="0">
                    <a:cs typeface="Arial" charset="0"/>
                  </a:rPr>
                  <a:t>ТФГИ</a:t>
                </a:r>
              </a:p>
            </p:txBody>
          </p:sp>
        </p:grp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xmlns="" id="{1437AF6D-5F09-46B3-A0B2-312E5DEE1576}"/>
                </a:ext>
              </a:extLst>
            </p:cNvPr>
            <p:cNvGrpSpPr/>
            <p:nvPr/>
          </p:nvGrpSpPr>
          <p:grpSpPr>
            <a:xfrm>
              <a:off x="5162774" y="2988071"/>
              <a:ext cx="2482164" cy="813011"/>
              <a:chOff x="5162774" y="2988071"/>
              <a:chExt cx="2482164" cy="813011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xmlns="" id="{CD6F5FB5-0AFA-423C-A95C-C4FA0B72F3E9}"/>
                  </a:ext>
                </a:extLst>
              </p:cNvPr>
              <p:cNvSpPr txBox="1"/>
              <p:nvPr/>
            </p:nvSpPr>
            <p:spPr>
              <a:xfrm>
                <a:off x="6682444" y="2988071"/>
                <a:ext cx="962494" cy="424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  <a:buClr>
                    <a:srgbClr val="0070C0"/>
                  </a:buClr>
                  <a:defRPr/>
                </a:pPr>
                <a:r>
                  <a:rPr lang="ru-RU" sz="1200" b="1" dirty="0">
                    <a:solidFill>
                      <a:srgbClr val="0070C0"/>
                    </a:solidFill>
                    <a:cs typeface="Arial" charset="0"/>
                  </a:rPr>
                  <a:t>ФГИС </a:t>
                </a:r>
                <a:br>
                  <a:rPr lang="ru-RU" sz="1200" b="1" dirty="0">
                    <a:solidFill>
                      <a:srgbClr val="0070C0"/>
                    </a:solidFill>
                    <a:cs typeface="Arial" charset="0"/>
                  </a:rPr>
                </a:br>
                <a:r>
                  <a:rPr lang="ru-RU" sz="1200" b="1" dirty="0">
                    <a:solidFill>
                      <a:srgbClr val="0070C0"/>
                    </a:solidFill>
                    <a:cs typeface="Arial" charset="0"/>
                  </a:rPr>
                  <a:t>«ЕФГИ»</a:t>
                </a: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xmlns="" id="{B8C73CA6-1ADE-4119-908D-FC813C9A1D4F}"/>
                  </a:ext>
                </a:extLst>
              </p:cNvPr>
              <p:cNvSpPr txBox="1"/>
              <p:nvPr/>
            </p:nvSpPr>
            <p:spPr>
              <a:xfrm>
                <a:off x="5788348" y="2996828"/>
                <a:ext cx="994250" cy="258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  <a:buClr>
                    <a:srgbClr val="0070C0"/>
                  </a:buClr>
                  <a:defRPr/>
                </a:pPr>
                <a:r>
                  <a:rPr lang="ru-RU" sz="1200" dirty="0">
                    <a:cs typeface="Arial" charset="0"/>
                  </a:rPr>
                  <a:t>Реестр ГИ</a:t>
                </a:r>
              </a:p>
            </p:txBody>
          </p:sp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xmlns="" id="{879C1FDC-1FB8-4274-A1CC-C8FF16F5E3A9}"/>
                  </a:ext>
                </a:extLst>
              </p:cNvPr>
              <p:cNvSpPr txBox="1"/>
              <p:nvPr/>
            </p:nvSpPr>
            <p:spPr>
              <a:xfrm>
                <a:off x="6787862" y="3542550"/>
                <a:ext cx="637904" cy="258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  <a:buClr>
                    <a:srgbClr val="0070C0"/>
                  </a:buClr>
                  <a:defRPr/>
                </a:pPr>
                <a:r>
                  <a:rPr lang="ru-RU" sz="1200" dirty="0">
                    <a:cs typeface="Arial" charset="0"/>
                  </a:rPr>
                  <a:t>ИГИ</a:t>
                </a:r>
              </a:p>
            </p:txBody>
          </p: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xmlns="" id="{28E3E31C-3F2B-4C9D-BD19-3B49EAB80A2A}"/>
                  </a:ext>
                </a:extLst>
              </p:cNvPr>
              <p:cNvSpPr txBox="1"/>
              <p:nvPr/>
            </p:nvSpPr>
            <p:spPr>
              <a:xfrm>
                <a:off x="5162774" y="3542550"/>
                <a:ext cx="607373" cy="258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90000"/>
                  </a:lnSpc>
                  <a:buClr>
                    <a:srgbClr val="0070C0"/>
                  </a:buClr>
                  <a:defRPr/>
                </a:pPr>
                <a:r>
                  <a:rPr lang="ru-RU" sz="1200" dirty="0">
                    <a:cs typeface="Arial" charset="0"/>
                  </a:rPr>
                  <a:t>ПГИ</a:t>
                </a:r>
              </a:p>
            </p:txBody>
          </p:sp>
        </p:grpSp>
        <p:sp>
          <p:nvSpPr>
            <p:cNvPr id="140" name="Прямоугольник 139">
              <a:extLst>
                <a:ext uri="{FF2B5EF4-FFF2-40B4-BE49-F238E27FC236}">
                  <a16:creationId xmlns:a16="http://schemas.microsoft.com/office/drawing/2014/main" xmlns="" id="{9E7C0A76-DB45-479A-9E15-7316D2D2DB7D}"/>
                </a:ext>
              </a:extLst>
            </p:cNvPr>
            <p:cNvSpPr/>
            <p:nvPr/>
          </p:nvSpPr>
          <p:spPr>
            <a:xfrm>
              <a:off x="7556836" y="6056052"/>
              <a:ext cx="1395937" cy="244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buClr>
                  <a:srgbClr val="0070C0"/>
                </a:buClr>
                <a:defRPr/>
              </a:pPr>
              <a:r>
                <a:rPr lang="ru-RU" sz="1100" dirty="0">
                  <a:cs typeface="Arial" charset="0"/>
                </a:rPr>
                <a:t>хранилище</a:t>
              </a: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DEFF997-63C9-40FB-8F29-656F1D35E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0936" y="2684797"/>
            <a:ext cx="3115326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7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9500571" y="874855"/>
            <a:ext cx="1746438" cy="1210112"/>
            <a:chOff x="9275221" y="909034"/>
            <a:chExt cx="1746438" cy="1210112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387"/>
            <a:stretch/>
          </p:blipFill>
          <p:spPr>
            <a:xfrm>
              <a:off x="9275221" y="909034"/>
              <a:ext cx="1746438" cy="1210112"/>
            </a:xfrm>
            <a:prstGeom prst="rect">
              <a:avLst/>
            </a:prstGeom>
          </p:spPr>
        </p:pic>
        <p:grpSp>
          <p:nvGrpSpPr>
            <p:cNvPr id="25" name="Группа 24"/>
            <p:cNvGrpSpPr/>
            <p:nvPr/>
          </p:nvGrpSpPr>
          <p:grpSpPr>
            <a:xfrm>
              <a:off x="9889431" y="1141846"/>
              <a:ext cx="227885" cy="174834"/>
              <a:chOff x="9889431" y="1133950"/>
              <a:chExt cx="252373" cy="292893"/>
            </a:xfrm>
          </p:grpSpPr>
          <p:sp>
            <p:nvSpPr>
              <p:cNvPr id="24" name="Прямоугольник 23"/>
              <p:cNvSpPr/>
              <p:nvPr/>
            </p:nvSpPr>
            <p:spPr>
              <a:xfrm>
                <a:off x="9889431" y="1329212"/>
                <a:ext cx="252373" cy="97631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0000"/>
                  </a:solidFill>
                </a:endParaRPr>
              </a:p>
            </p:txBody>
          </p:sp>
          <p:sp>
            <p:nvSpPr>
              <p:cNvPr id="148" name="Прямоугольник 147"/>
              <p:cNvSpPr/>
              <p:nvPr/>
            </p:nvSpPr>
            <p:spPr>
              <a:xfrm>
                <a:off x="9889431" y="1231581"/>
                <a:ext cx="252373" cy="9763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0000"/>
                  </a:solidFill>
                </a:endParaRPr>
              </a:p>
            </p:txBody>
          </p:sp>
          <p:sp>
            <p:nvSpPr>
              <p:cNvPr id="149" name="Прямоугольник 148"/>
              <p:cNvSpPr/>
              <p:nvPr/>
            </p:nvSpPr>
            <p:spPr>
              <a:xfrm>
                <a:off x="9889431" y="1133950"/>
                <a:ext cx="252373" cy="976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3" name="Прямоугольник 2"/>
          <p:cNvSpPr/>
          <p:nvPr/>
        </p:nvSpPr>
        <p:spPr>
          <a:xfrm>
            <a:off x="751351" y="799377"/>
            <a:ext cx="90554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1400" b="1" spc="300" dirty="0">
                <a:solidFill>
                  <a:srgbClr val="0070C0"/>
                </a:solidFill>
                <a:ea typeface="Arial" charset="0"/>
                <a:cs typeface="Arial" charset="0"/>
              </a:rPr>
              <a:t>ЦИФРОВАЯ ТРАНСФОРМАЦИЯ </a:t>
            </a:r>
            <a:r>
              <a:rPr lang="ru-RU" sz="1400" dirty="0">
                <a:solidFill>
                  <a:srgbClr val="333F50"/>
                </a:solidFill>
                <a:ea typeface="Arial" charset="0"/>
                <a:cs typeface="Arial" charset="0"/>
              </a:rPr>
              <a:t>– </a:t>
            </a:r>
            <a:r>
              <a:rPr lang="ru-RU" sz="1400" b="1" dirty="0">
                <a:solidFill>
                  <a:srgbClr val="333F50"/>
                </a:solidFill>
                <a:ea typeface="Arial" charset="0"/>
                <a:cs typeface="Arial" charset="0"/>
              </a:rPr>
              <a:t>внедрение цифровых технологий и </a:t>
            </a:r>
            <a:r>
              <a:rPr lang="ru-RU" sz="1400" b="1" u="sng" dirty="0">
                <a:solidFill>
                  <a:srgbClr val="333F50"/>
                </a:solidFill>
                <a:ea typeface="Arial" charset="0"/>
                <a:cs typeface="Arial" charset="0"/>
              </a:rPr>
              <a:t>платформенных решений </a:t>
            </a:r>
            <a:r>
              <a:rPr lang="ru-RU" sz="1400" b="1" dirty="0">
                <a:solidFill>
                  <a:srgbClr val="333F50"/>
                </a:solidFill>
                <a:ea typeface="Arial" charset="0"/>
                <a:cs typeface="Arial" charset="0"/>
              </a:rPr>
              <a:t>в сферах государственного управления и оказания государственных услуг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890775" y="1392375"/>
            <a:ext cx="6020988" cy="1768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90000"/>
              </a:lnSpc>
              <a:spcBef>
                <a:spcPct val="0"/>
              </a:spcBef>
            </a:pPr>
            <a:r>
              <a:rPr lang="ru-RU" sz="1400" b="1" dirty="0">
                <a:solidFill>
                  <a:srgbClr val="0070C0"/>
                </a:solidFill>
                <a:cs typeface="Arial" panose="020B0604020202020204" pitchFamily="34" charset="0"/>
              </a:rPr>
              <a:t>РЕИНЖИНИРИНГ ПРОЦЕССОВ ДЕЯТЕЛЬНОСТИ, ОРИЕНТИРОВАННЫЙ</a:t>
            </a:r>
            <a:br>
              <a:rPr lang="ru-RU" sz="1400" b="1" dirty="0">
                <a:solidFill>
                  <a:srgbClr val="0070C0"/>
                </a:solidFill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0070C0"/>
                </a:solidFill>
                <a:cs typeface="Arial" panose="020B0604020202020204" pitchFamily="34" charset="0"/>
              </a:rPr>
              <a:t>НА МИНИМИЗАЦИЮ ОБОРОТА БУМАЖНЫХ ДОКУМЕНТОВ :</a:t>
            </a:r>
          </a:p>
          <a:p>
            <a:pPr marL="216000" indent="-216000" eaLnBrk="0" fontAlgn="ctr" hangingPunct="0">
              <a:lnSpc>
                <a:spcPct val="90000"/>
              </a:lnSpc>
              <a:spcBef>
                <a:spcPts val="1000"/>
              </a:spcBef>
              <a:buClr>
                <a:srgbClr val="4671B8"/>
              </a:buClr>
              <a:buFont typeface="Wingdings 2" panose="05020102010507070707" pitchFamily="18" charset="2"/>
              <a:buChar char="¡"/>
            </a:pPr>
            <a:r>
              <a:rPr lang="ru-RU" sz="1400" b="1" dirty="0">
                <a:cs typeface="Times New Roman" panose="02020603050405020304" pitchFamily="18" charset="0"/>
              </a:rPr>
              <a:t>Модернизация инфраструктуры</a:t>
            </a:r>
          </a:p>
          <a:p>
            <a:pPr marL="216000" indent="-216000" eaLnBrk="0" fontAlgn="ctr" hangingPunct="0">
              <a:lnSpc>
                <a:spcPct val="90000"/>
              </a:lnSpc>
              <a:spcBef>
                <a:spcPts val="1000"/>
              </a:spcBef>
              <a:buClr>
                <a:srgbClr val="4671B8"/>
              </a:buClr>
              <a:buFont typeface="Wingdings 2" panose="05020102010507070707" pitchFamily="18" charset="2"/>
              <a:buChar char="¡"/>
            </a:pPr>
            <a:r>
              <a:rPr lang="ru-RU" sz="1400" b="1" dirty="0">
                <a:cs typeface="Times New Roman" panose="02020603050405020304" pitchFamily="18" charset="0"/>
              </a:rPr>
              <a:t>Изменение организационной структуры</a:t>
            </a:r>
          </a:p>
          <a:p>
            <a:pPr marL="216000" indent="-216000" eaLnBrk="0" fontAlgn="ctr" hangingPunct="0">
              <a:lnSpc>
                <a:spcPct val="90000"/>
              </a:lnSpc>
              <a:spcBef>
                <a:spcPts val="1000"/>
              </a:spcBef>
              <a:buClr>
                <a:srgbClr val="4671B8"/>
              </a:buClr>
              <a:buFont typeface="Wingdings 2" panose="05020102010507070707" pitchFamily="18" charset="2"/>
              <a:buChar char="¡"/>
            </a:pPr>
            <a:r>
              <a:rPr lang="ru-RU" sz="1400" b="1" dirty="0">
                <a:cs typeface="Times New Roman" panose="02020603050405020304" pitchFamily="18" charset="0"/>
              </a:rPr>
              <a:t>Совершенствование функционала информационных систем</a:t>
            </a:r>
          </a:p>
          <a:p>
            <a:pPr marL="216000" indent="-216000" eaLnBrk="0" fontAlgn="ctr" hangingPunct="0">
              <a:lnSpc>
                <a:spcPct val="90000"/>
              </a:lnSpc>
              <a:spcBef>
                <a:spcPts val="1000"/>
              </a:spcBef>
              <a:buClr>
                <a:srgbClr val="4671B8"/>
              </a:buClr>
              <a:buFont typeface="Wingdings 2" panose="05020102010507070707" pitchFamily="18" charset="2"/>
              <a:buChar char="¡"/>
            </a:pPr>
            <a:r>
              <a:rPr lang="ru-RU" sz="1400" b="1" dirty="0">
                <a:cs typeface="Times New Roman" panose="02020603050405020304" pitchFamily="18" charset="0"/>
              </a:rPr>
              <a:t>Совершенствование взаимодействия на основе сервисов и приложений</a:t>
            </a:r>
          </a:p>
        </p:txBody>
      </p: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xmlns="" id="{0075C0D2-909E-4700-8FB8-77E9CD3F2740}"/>
              </a:ext>
            </a:extLst>
          </p:cNvPr>
          <p:cNvSpPr/>
          <p:nvPr/>
        </p:nvSpPr>
        <p:spPr>
          <a:xfrm>
            <a:off x="0" y="297224"/>
            <a:ext cx="12192000" cy="416007"/>
          </a:xfrm>
          <a:prstGeom prst="rect">
            <a:avLst/>
          </a:prstGeom>
        </p:spPr>
        <p:txBody>
          <a:bodyPr wrap="square" lIns="36000" tIns="36000" rIns="36000" bIns="4680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>
                <a:ln w="0"/>
                <a:solidFill>
                  <a:srgbClr val="1F4E79"/>
                </a:solidFill>
                <a:cs typeface="Arial" panose="020B0604020202020204" pitchFamily="34" charset="0"/>
              </a:rPr>
              <a:t>ЦИФРОВАЯ ТРАНСФОРМАЦИЯ</a:t>
            </a:r>
          </a:p>
        </p:txBody>
      </p: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xmlns="" id="{1685D9CE-D9C6-4B6C-9A28-80690560EECD}"/>
              </a:ext>
            </a:extLst>
          </p:cNvPr>
          <p:cNvGrpSpPr>
            <a:grpSpLocks noChangeAspect="1"/>
          </p:cNvGrpSpPr>
          <p:nvPr/>
        </p:nvGrpSpPr>
        <p:grpSpPr>
          <a:xfrm>
            <a:off x="266991" y="288229"/>
            <a:ext cx="510059" cy="510404"/>
            <a:chOff x="349775" y="288229"/>
            <a:chExt cx="510059" cy="510404"/>
          </a:xfrm>
          <a:solidFill>
            <a:srgbClr val="1F4E79"/>
          </a:solidFill>
        </p:grpSpPr>
        <p:sp>
          <p:nvSpPr>
            <p:cNvPr id="110" name="Freeform 5">
              <a:extLst>
                <a:ext uri="{FF2B5EF4-FFF2-40B4-BE49-F238E27FC236}">
                  <a16:creationId xmlns:a16="http://schemas.microsoft.com/office/drawing/2014/main" xmlns="" id="{7D064EC3-E6C6-4521-BD9D-C5A5CE8DB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200" y="400277"/>
              <a:ext cx="305210" cy="251249"/>
            </a:xfrm>
            <a:custGeom>
              <a:avLst/>
              <a:gdLst>
                <a:gd name="T0" fmla="*/ 296 w 423"/>
                <a:gd name="T1" fmla="*/ 0 h 348"/>
                <a:gd name="T2" fmla="*/ 266 w 423"/>
                <a:gd name="T3" fmla="*/ 25 h 348"/>
                <a:gd name="T4" fmla="*/ 313 w 423"/>
                <a:gd name="T5" fmla="*/ 82 h 348"/>
                <a:gd name="T6" fmla="*/ 212 w 423"/>
                <a:gd name="T7" fmla="*/ 167 h 348"/>
                <a:gd name="T8" fmla="*/ 110 w 423"/>
                <a:gd name="T9" fmla="*/ 81 h 348"/>
                <a:gd name="T10" fmla="*/ 158 w 423"/>
                <a:gd name="T11" fmla="*/ 25 h 348"/>
                <a:gd name="T12" fmla="*/ 128 w 423"/>
                <a:gd name="T13" fmla="*/ 0 h 348"/>
                <a:gd name="T14" fmla="*/ 50 w 423"/>
                <a:gd name="T15" fmla="*/ 79 h 348"/>
                <a:gd name="T16" fmla="*/ 0 w 423"/>
                <a:gd name="T17" fmla="*/ 190 h 348"/>
                <a:gd name="T18" fmla="*/ 11 w 423"/>
                <a:gd name="T19" fmla="*/ 199 h 348"/>
                <a:gd name="T20" fmla="*/ 85 w 423"/>
                <a:gd name="T21" fmla="*/ 112 h 348"/>
                <a:gd name="T22" fmla="*/ 181 w 423"/>
                <a:gd name="T23" fmla="*/ 192 h 348"/>
                <a:gd name="T24" fmla="*/ 31 w 423"/>
                <a:gd name="T25" fmla="*/ 318 h 348"/>
                <a:gd name="T26" fmla="*/ 57 w 423"/>
                <a:gd name="T27" fmla="*/ 348 h 348"/>
                <a:gd name="T28" fmla="*/ 212 w 423"/>
                <a:gd name="T29" fmla="*/ 218 h 348"/>
                <a:gd name="T30" fmla="*/ 367 w 423"/>
                <a:gd name="T31" fmla="*/ 348 h 348"/>
                <a:gd name="T32" fmla="*/ 393 w 423"/>
                <a:gd name="T33" fmla="*/ 318 h 348"/>
                <a:gd name="T34" fmla="*/ 243 w 423"/>
                <a:gd name="T35" fmla="*/ 192 h 348"/>
                <a:gd name="T36" fmla="*/ 338 w 423"/>
                <a:gd name="T37" fmla="*/ 112 h 348"/>
                <a:gd name="T38" fmla="*/ 412 w 423"/>
                <a:gd name="T39" fmla="*/ 199 h 348"/>
                <a:gd name="T40" fmla="*/ 423 w 423"/>
                <a:gd name="T41" fmla="*/ 190 h 348"/>
                <a:gd name="T42" fmla="*/ 373 w 423"/>
                <a:gd name="T43" fmla="*/ 79 h 348"/>
                <a:gd name="T44" fmla="*/ 296 w 423"/>
                <a:gd name="T45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23" h="348">
                  <a:moveTo>
                    <a:pt x="296" y="0"/>
                  </a:moveTo>
                  <a:cubicBezTo>
                    <a:pt x="266" y="25"/>
                    <a:pt x="266" y="25"/>
                    <a:pt x="266" y="25"/>
                  </a:cubicBezTo>
                  <a:cubicBezTo>
                    <a:pt x="313" y="82"/>
                    <a:pt x="313" y="82"/>
                    <a:pt x="313" y="82"/>
                  </a:cubicBezTo>
                  <a:cubicBezTo>
                    <a:pt x="212" y="167"/>
                    <a:pt x="212" y="167"/>
                    <a:pt x="212" y="167"/>
                  </a:cubicBezTo>
                  <a:cubicBezTo>
                    <a:pt x="110" y="81"/>
                    <a:pt x="110" y="81"/>
                    <a:pt x="110" y="81"/>
                  </a:cubicBezTo>
                  <a:cubicBezTo>
                    <a:pt x="158" y="25"/>
                    <a:pt x="158" y="25"/>
                    <a:pt x="158" y="25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0"/>
                    <a:pt x="86" y="31"/>
                    <a:pt x="50" y="79"/>
                  </a:cubicBezTo>
                  <a:cubicBezTo>
                    <a:pt x="15" y="128"/>
                    <a:pt x="0" y="190"/>
                    <a:pt x="0" y="190"/>
                  </a:cubicBezTo>
                  <a:cubicBezTo>
                    <a:pt x="11" y="199"/>
                    <a:pt x="11" y="199"/>
                    <a:pt x="11" y="199"/>
                  </a:cubicBezTo>
                  <a:cubicBezTo>
                    <a:pt x="85" y="112"/>
                    <a:pt x="85" y="112"/>
                    <a:pt x="85" y="112"/>
                  </a:cubicBezTo>
                  <a:cubicBezTo>
                    <a:pt x="181" y="192"/>
                    <a:pt x="181" y="192"/>
                    <a:pt x="181" y="192"/>
                  </a:cubicBezTo>
                  <a:cubicBezTo>
                    <a:pt x="31" y="318"/>
                    <a:pt x="31" y="318"/>
                    <a:pt x="31" y="318"/>
                  </a:cubicBezTo>
                  <a:cubicBezTo>
                    <a:pt x="57" y="348"/>
                    <a:pt x="57" y="348"/>
                    <a:pt x="57" y="348"/>
                  </a:cubicBezTo>
                  <a:cubicBezTo>
                    <a:pt x="212" y="218"/>
                    <a:pt x="212" y="218"/>
                    <a:pt x="212" y="218"/>
                  </a:cubicBezTo>
                  <a:cubicBezTo>
                    <a:pt x="367" y="348"/>
                    <a:pt x="367" y="348"/>
                    <a:pt x="367" y="348"/>
                  </a:cubicBezTo>
                  <a:cubicBezTo>
                    <a:pt x="393" y="318"/>
                    <a:pt x="393" y="318"/>
                    <a:pt x="393" y="318"/>
                  </a:cubicBezTo>
                  <a:cubicBezTo>
                    <a:pt x="243" y="192"/>
                    <a:pt x="243" y="192"/>
                    <a:pt x="243" y="192"/>
                  </a:cubicBezTo>
                  <a:cubicBezTo>
                    <a:pt x="338" y="112"/>
                    <a:pt x="338" y="112"/>
                    <a:pt x="338" y="112"/>
                  </a:cubicBezTo>
                  <a:cubicBezTo>
                    <a:pt x="412" y="199"/>
                    <a:pt x="412" y="199"/>
                    <a:pt x="412" y="199"/>
                  </a:cubicBezTo>
                  <a:cubicBezTo>
                    <a:pt x="423" y="190"/>
                    <a:pt x="423" y="190"/>
                    <a:pt x="423" y="190"/>
                  </a:cubicBezTo>
                  <a:cubicBezTo>
                    <a:pt x="423" y="190"/>
                    <a:pt x="408" y="128"/>
                    <a:pt x="373" y="79"/>
                  </a:cubicBezTo>
                  <a:cubicBezTo>
                    <a:pt x="338" y="31"/>
                    <a:pt x="296" y="0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" name="Freeform 6">
              <a:extLst>
                <a:ext uri="{FF2B5EF4-FFF2-40B4-BE49-F238E27FC236}">
                  <a16:creationId xmlns:a16="http://schemas.microsoft.com/office/drawing/2014/main" xmlns="" id="{C52B9EB5-169C-47FD-AC18-BBE50D195C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775" y="288229"/>
              <a:ext cx="510059" cy="510404"/>
            </a:xfrm>
            <a:custGeom>
              <a:avLst/>
              <a:gdLst>
                <a:gd name="T0" fmla="*/ 403 w 707"/>
                <a:gd name="T1" fmla="*/ 44 h 707"/>
                <a:gd name="T2" fmla="*/ 354 w 707"/>
                <a:gd name="T3" fmla="*/ 83 h 707"/>
                <a:gd name="T4" fmla="*/ 305 w 707"/>
                <a:gd name="T5" fmla="*/ 44 h 707"/>
                <a:gd name="T6" fmla="*/ 181 w 707"/>
                <a:gd name="T7" fmla="*/ 0 h 707"/>
                <a:gd name="T8" fmla="*/ 0 w 707"/>
                <a:gd name="T9" fmla="*/ 0 h 707"/>
                <a:gd name="T10" fmla="*/ 0 w 707"/>
                <a:gd name="T11" fmla="*/ 599 h 707"/>
                <a:gd name="T12" fmla="*/ 151 w 707"/>
                <a:gd name="T13" fmla="*/ 599 h 707"/>
                <a:gd name="T14" fmla="*/ 275 w 707"/>
                <a:gd name="T15" fmla="*/ 643 h 707"/>
                <a:gd name="T16" fmla="*/ 354 w 707"/>
                <a:gd name="T17" fmla="*/ 707 h 707"/>
                <a:gd name="T18" fmla="*/ 432 w 707"/>
                <a:gd name="T19" fmla="*/ 643 h 707"/>
                <a:gd name="T20" fmla="*/ 556 w 707"/>
                <a:gd name="T21" fmla="*/ 599 h 707"/>
                <a:gd name="T22" fmla="*/ 707 w 707"/>
                <a:gd name="T23" fmla="*/ 599 h 707"/>
                <a:gd name="T24" fmla="*/ 707 w 707"/>
                <a:gd name="T25" fmla="*/ 0 h 707"/>
                <a:gd name="T26" fmla="*/ 526 w 707"/>
                <a:gd name="T27" fmla="*/ 0 h 707"/>
                <a:gd name="T28" fmla="*/ 403 w 707"/>
                <a:gd name="T29" fmla="*/ 44 h 707"/>
                <a:gd name="T30" fmla="*/ 668 w 707"/>
                <a:gd name="T31" fmla="*/ 560 h 707"/>
                <a:gd name="T32" fmla="*/ 556 w 707"/>
                <a:gd name="T33" fmla="*/ 560 h 707"/>
                <a:gd name="T34" fmla="*/ 407 w 707"/>
                <a:gd name="T35" fmla="*/ 613 h 707"/>
                <a:gd name="T36" fmla="*/ 354 w 707"/>
                <a:gd name="T37" fmla="*/ 657 h 707"/>
                <a:gd name="T38" fmla="*/ 300 w 707"/>
                <a:gd name="T39" fmla="*/ 613 h 707"/>
                <a:gd name="T40" fmla="*/ 151 w 707"/>
                <a:gd name="T41" fmla="*/ 560 h 707"/>
                <a:gd name="T42" fmla="*/ 39 w 707"/>
                <a:gd name="T43" fmla="*/ 560 h 707"/>
                <a:gd name="T44" fmla="*/ 39 w 707"/>
                <a:gd name="T45" fmla="*/ 39 h 707"/>
                <a:gd name="T46" fmla="*/ 181 w 707"/>
                <a:gd name="T47" fmla="*/ 39 h 707"/>
                <a:gd name="T48" fmla="*/ 280 w 707"/>
                <a:gd name="T49" fmla="*/ 74 h 707"/>
                <a:gd name="T50" fmla="*/ 329 w 707"/>
                <a:gd name="T51" fmla="*/ 114 h 707"/>
                <a:gd name="T52" fmla="*/ 354 w 707"/>
                <a:gd name="T53" fmla="*/ 134 h 707"/>
                <a:gd name="T54" fmla="*/ 378 w 707"/>
                <a:gd name="T55" fmla="*/ 114 h 707"/>
                <a:gd name="T56" fmla="*/ 428 w 707"/>
                <a:gd name="T57" fmla="*/ 74 h 707"/>
                <a:gd name="T58" fmla="*/ 526 w 707"/>
                <a:gd name="T59" fmla="*/ 39 h 707"/>
                <a:gd name="T60" fmla="*/ 668 w 707"/>
                <a:gd name="T61" fmla="*/ 39 h 707"/>
                <a:gd name="T62" fmla="*/ 668 w 707"/>
                <a:gd name="T63" fmla="*/ 560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7" h="707">
                  <a:moveTo>
                    <a:pt x="403" y="44"/>
                  </a:moveTo>
                  <a:cubicBezTo>
                    <a:pt x="354" y="83"/>
                    <a:pt x="354" y="83"/>
                    <a:pt x="354" y="83"/>
                  </a:cubicBezTo>
                  <a:cubicBezTo>
                    <a:pt x="305" y="44"/>
                    <a:pt x="305" y="44"/>
                    <a:pt x="305" y="44"/>
                  </a:cubicBezTo>
                  <a:cubicBezTo>
                    <a:pt x="270" y="15"/>
                    <a:pt x="226" y="0"/>
                    <a:pt x="18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151" y="599"/>
                    <a:pt x="151" y="599"/>
                    <a:pt x="151" y="599"/>
                  </a:cubicBezTo>
                  <a:cubicBezTo>
                    <a:pt x="196" y="599"/>
                    <a:pt x="240" y="615"/>
                    <a:pt x="275" y="643"/>
                  </a:cubicBezTo>
                  <a:cubicBezTo>
                    <a:pt x="354" y="707"/>
                    <a:pt x="354" y="707"/>
                    <a:pt x="354" y="707"/>
                  </a:cubicBezTo>
                  <a:cubicBezTo>
                    <a:pt x="432" y="643"/>
                    <a:pt x="432" y="643"/>
                    <a:pt x="432" y="643"/>
                  </a:cubicBezTo>
                  <a:cubicBezTo>
                    <a:pt x="467" y="615"/>
                    <a:pt x="511" y="599"/>
                    <a:pt x="556" y="599"/>
                  </a:cubicBezTo>
                  <a:cubicBezTo>
                    <a:pt x="707" y="599"/>
                    <a:pt x="707" y="599"/>
                    <a:pt x="707" y="599"/>
                  </a:cubicBezTo>
                  <a:cubicBezTo>
                    <a:pt x="707" y="0"/>
                    <a:pt x="707" y="0"/>
                    <a:pt x="707" y="0"/>
                  </a:cubicBezTo>
                  <a:cubicBezTo>
                    <a:pt x="526" y="0"/>
                    <a:pt x="526" y="0"/>
                    <a:pt x="526" y="0"/>
                  </a:cubicBezTo>
                  <a:cubicBezTo>
                    <a:pt x="481" y="0"/>
                    <a:pt x="438" y="15"/>
                    <a:pt x="403" y="44"/>
                  </a:cubicBezTo>
                  <a:close/>
                  <a:moveTo>
                    <a:pt x="668" y="560"/>
                  </a:moveTo>
                  <a:cubicBezTo>
                    <a:pt x="556" y="560"/>
                    <a:pt x="556" y="560"/>
                    <a:pt x="556" y="560"/>
                  </a:cubicBezTo>
                  <a:cubicBezTo>
                    <a:pt x="502" y="560"/>
                    <a:pt x="449" y="579"/>
                    <a:pt x="407" y="613"/>
                  </a:cubicBezTo>
                  <a:cubicBezTo>
                    <a:pt x="354" y="657"/>
                    <a:pt x="354" y="657"/>
                    <a:pt x="354" y="657"/>
                  </a:cubicBezTo>
                  <a:cubicBezTo>
                    <a:pt x="300" y="613"/>
                    <a:pt x="300" y="613"/>
                    <a:pt x="300" y="613"/>
                  </a:cubicBezTo>
                  <a:cubicBezTo>
                    <a:pt x="258" y="579"/>
                    <a:pt x="205" y="560"/>
                    <a:pt x="151" y="560"/>
                  </a:cubicBezTo>
                  <a:cubicBezTo>
                    <a:pt x="39" y="560"/>
                    <a:pt x="39" y="560"/>
                    <a:pt x="39" y="560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181" y="39"/>
                    <a:pt x="181" y="39"/>
                    <a:pt x="181" y="39"/>
                  </a:cubicBezTo>
                  <a:cubicBezTo>
                    <a:pt x="217" y="39"/>
                    <a:pt x="252" y="51"/>
                    <a:pt x="280" y="74"/>
                  </a:cubicBezTo>
                  <a:cubicBezTo>
                    <a:pt x="329" y="114"/>
                    <a:pt x="329" y="114"/>
                    <a:pt x="329" y="114"/>
                  </a:cubicBezTo>
                  <a:cubicBezTo>
                    <a:pt x="354" y="134"/>
                    <a:pt x="354" y="134"/>
                    <a:pt x="354" y="134"/>
                  </a:cubicBezTo>
                  <a:cubicBezTo>
                    <a:pt x="378" y="114"/>
                    <a:pt x="378" y="114"/>
                    <a:pt x="378" y="114"/>
                  </a:cubicBezTo>
                  <a:cubicBezTo>
                    <a:pt x="428" y="74"/>
                    <a:pt x="428" y="74"/>
                    <a:pt x="428" y="74"/>
                  </a:cubicBezTo>
                  <a:cubicBezTo>
                    <a:pt x="455" y="51"/>
                    <a:pt x="491" y="39"/>
                    <a:pt x="526" y="39"/>
                  </a:cubicBezTo>
                  <a:cubicBezTo>
                    <a:pt x="668" y="39"/>
                    <a:pt x="668" y="39"/>
                    <a:pt x="668" y="39"/>
                  </a:cubicBezTo>
                  <a:cubicBezTo>
                    <a:pt x="668" y="560"/>
                    <a:pt x="668" y="560"/>
                    <a:pt x="668" y="5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aphicFrame>
        <p:nvGraphicFramePr>
          <p:cNvPr id="114" name="Диаграмма 113"/>
          <p:cNvGraphicFramePr/>
          <p:nvPr>
            <p:extLst/>
          </p:nvPr>
        </p:nvGraphicFramePr>
        <p:xfrm>
          <a:off x="4770798" y="3686464"/>
          <a:ext cx="3466599" cy="2749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9097736" y="2119146"/>
            <a:ext cx="2908300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>
                <a:solidFill>
                  <a:srgbClr val="0070C0"/>
                </a:solidFill>
                <a:cs typeface="Arial" panose="020B0604020202020204" pitchFamily="34" charset="0"/>
              </a:rPr>
              <a:t>ДОЛЯ РАСХОДОВ НА ЗАКУПКИ И/ИЛИ АРЕНДУ ОТЕЧЕСТВЕННОГО ПРОГРАММНОГО ОБЕСПЕЧЕНИЯ И ПЛАТФОРМ от общих расходов на закупку или аренду программного обеспечения, %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39651" y="3569840"/>
            <a:ext cx="3100295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90000"/>
              </a:lnSpc>
              <a:spcBef>
                <a:spcPct val="0"/>
              </a:spcBef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>
                <a:solidFill>
                  <a:srgbClr val="0070C0"/>
                </a:solidFill>
                <a:cs typeface="Arial" panose="020B0604020202020204" pitchFamily="34" charset="0"/>
              </a:rPr>
              <a:t>ДИНАМИКА УВЕЛИЧЕНИЯ СРЕДНЕГО ОБЪЕМА ОТЧЕТА НА ХРАНЕНИИ В ФГБУ «РОСГЕОЛФОНД», Гб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911763" y="5442098"/>
            <a:ext cx="895053" cy="586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1000" dirty="0"/>
              <a:t>Целевое значение к 2023 г. </a:t>
            </a:r>
            <a:endParaRPr lang="ru-RU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415438" y="5421881"/>
            <a:ext cx="1364675" cy="586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000" dirty="0"/>
              <a:t>Содержание ВПЦТ </a:t>
            </a:r>
            <a:r>
              <a:rPr lang="ru-RU" sz="1000" dirty="0" err="1"/>
              <a:t>Роснедр</a:t>
            </a:r>
            <a:r>
              <a:rPr lang="ru-RU" sz="1000" dirty="0"/>
              <a:t> к 2023 году, базовый сценарий</a:t>
            </a:r>
            <a:endParaRPr lang="ru-RU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7092517" y="6347622"/>
            <a:ext cx="11830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spc="600" dirty="0"/>
              <a:t>прогноз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845020" y="3671625"/>
            <a:ext cx="195131" cy="2432154"/>
          </a:xfrm>
          <a:prstGeom prst="rect">
            <a:avLst/>
          </a:prstGeom>
          <a:solidFill>
            <a:srgbClr val="D17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Прямоугольник 128"/>
          <p:cNvSpPr/>
          <p:nvPr/>
        </p:nvSpPr>
        <p:spPr>
          <a:xfrm>
            <a:off x="10182103" y="3671625"/>
            <a:ext cx="195131" cy="2432154"/>
          </a:xfrm>
          <a:prstGeom prst="rect">
            <a:avLst/>
          </a:prstGeom>
          <a:gradFill>
            <a:gsLst>
              <a:gs pos="29000">
                <a:srgbClr val="D179E6"/>
              </a:gs>
              <a:gs pos="12000">
                <a:srgbClr val="CC66FF">
                  <a:alpha val="24000"/>
                </a:srgbClr>
              </a:gs>
              <a:gs pos="100000">
                <a:srgbClr val="D179E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Прямоугольник 129"/>
          <p:cNvSpPr/>
          <p:nvPr/>
        </p:nvSpPr>
        <p:spPr>
          <a:xfrm>
            <a:off x="9585960" y="3433815"/>
            <a:ext cx="531356" cy="256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1000" b="1" dirty="0"/>
              <a:t>100 %</a:t>
            </a:r>
            <a:endParaRPr lang="ru-RU" sz="1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2" name="Прямоугольник 131"/>
          <p:cNvSpPr/>
          <p:nvPr/>
        </p:nvSpPr>
        <p:spPr>
          <a:xfrm>
            <a:off x="9996568" y="3631086"/>
            <a:ext cx="531356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/>
              <a:t>?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3" name="Диаграмма 112"/>
          <p:cNvGraphicFramePr/>
          <p:nvPr>
            <p:extLst/>
          </p:nvPr>
        </p:nvGraphicFramePr>
        <p:xfrm>
          <a:off x="369416" y="3754805"/>
          <a:ext cx="3697487" cy="2791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2546747" y="3329154"/>
            <a:ext cx="1596063" cy="586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000" dirty="0"/>
              <a:t>Объемы накопленной геологической информации, ТБ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35034" y="3348337"/>
            <a:ext cx="1553019" cy="586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</a:pPr>
            <a:r>
              <a:rPr lang="ru-RU" sz="1000" dirty="0"/>
              <a:t>Обеспеченность дисковым пространством, ТБ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26092" y="6347622"/>
            <a:ext cx="12909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spc="600" dirty="0"/>
              <a:t>прогноз</a:t>
            </a:r>
          </a:p>
        </p:txBody>
      </p:sp>
      <p:sp>
        <p:nvSpPr>
          <p:cNvPr id="134" name="Прямоугольник 13"/>
          <p:cNvSpPr/>
          <p:nvPr/>
        </p:nvSpPr>
        <p:spPr>
          <a:xfrm flipH="1">
            <a:off x="1295400" y="3902105"/>
            <a:ext cx="991780" cy="939878"/>
          </a:xfrm>
          <a:custGeom>
            <a:avLst/>
            <a:gdLst>
              <a:gd name="connsiteX0" fmla="*/ 0 w 1310640"/>
              <a:gd name="connsiteY0" fmla="*/ 0 h 1341120"/>
              <a:gd name="connsiteX1" fmla="*/ 1310640 w 1310640"/>
              <a:gd name="connsiteY1" fmla="*/ 0 h 1341120"/>
              <a:gd name="connsiteX2" fmla="*/ 1310640 w 1310640"/>
              <a:gd name="connsiteY2" fmla="*/ 1341120 h 1341120"/>
              <a:gd name="connsiteX3" fmla="*/ 0 w 1310640"/>
              <a:gd name="connsiteY3" fmla="*/ 1341120 h 1341120"/>
              <a:gd name="connsiteX4" fmla="*/ 0 w 1310640"/>
              <a:gd name="connsiteY4" fmla="*/ 0 h 1341120"/>
              <a:gd name="connsiteX0" fmla="*/ 1310640 w 1402080"/>
              <a:gd name="connsiteY0" fmla="*/ 1341120 h 1432560"/>
              <a:gd name="connsiteX1" fmla="*/ 0 w 1402080"/>
              <a:gd name="connsiteY1" fmla="*/ 1341120 h 1432560"/>
              <a:gd name="connsiteX2" fmla="*/ 0 w 1402080"/>
              <a:gd name="connsiteY2" fmla="*/ 0 h 1432560"/>
              <a:gd name="connsiteX3" fmla="*/ 1310640 w 1402080"/>
              <a:gd name="connsiteY3" fmla="*/ 0 h 1432560"/>
              <a:gd name="connsiteX4" fmla="*/ 1402080 w 1402080"/>
              <a:gd name="connsiteY4" fmla="*/ 1432560 h 1432560"/>
              <a:gd name="connsiteX0" fmla="*/ 1310640 w 1744980"/>
              <a:gd name="connsiteY0" fmla="*/ 1341120 h 1341120"/>
              <a:gd name="connsiteX1" fmla="*/ 0 w 1744980"/>
              <a:gd name="connsiteY1" fmla="*/ 1341120 h 1341120"/>
              <a:gd name="connsiteX2" fmla="*/ 0 w 1744980"/>
              <a:gd name="connsiteY2" fmla="*/ 0 h 1341120"/>
              <a:gd name="connsiteX3" fmla="*/ 1310640 w 1744980"/>
              <a:gd name="connsiteY3" fmla="*/ 0 h 1341120"/>
              <a:gd name="connsiteX4" fmla="*/ 1744980 w 1744980"/>
              <a:gd name="connsiteY4" fmla="*/ 746760 h 1341120"/>
              <a:gd name="connsiteX0" fmla="*/ 1310640 w 1310640"/>
              <a:gd name="connsiteY0" fmla="*/ 1341120 h 1341120"/>
              <a:gd name="connsiteX1" fmla="*/ 0 w 1310640"/>
              <a:gd name="connsiteY1" fmla="*/ 1341120 h 1341120"/>
              <a:gd name="connsiteX2" fmla="*/ 0 w 1310640"/>
              <a:gd name="connsiteY2" fmla="*/ 0 h 1341120"/>
              <a:gd name="connsiteX3" fmla="*/ 1310640 w 1310640"/>
              <a:gd name="connsiteY3" fmla="*/ 0 h 1341120"/>
              <a:gd name="connsiteX0" fmla="*/ 0 w 1310640"/>
              <a:gd name="connsiteY0" fmla="*/ 1341120 h 1341120"/>
              <a:gd name="connsiteX1" fmla="*/ 0 w 1310640"/>
              <a:gd name="connsiteY1" fmla="*/ 0 h 1341120"/>
              <a:gd name="connsiteX2" fmla="*/ 1310640 w 1310640"/>
              <a:gd name="connsiteY2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0640" h="1341120">
                <a:moveTo>
                  <a:pt x="0" y="1341120"/>
                </a:moveTo>
                <a:lnTo>
                  <a:pt x="0" y="0"/>
                </a:lnTo>
                <a:lnTo>
                  <a:pt x="1310640" y="0"/>
                </a:lnTo>
              </a:path>
            </a:pathLst>
          </a:cu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Прямоугольник 13"/>
          <p:cNvSpPr/>
          <p:nvPr/>
        </p:nvSpPr>
        <p:spPr>
          <a:xfrm>
            <a:off x="2660885" y="3902104"/>
            <a:ext cx="886121" cy="939878"/>
          </a:xfrm>
          <a:custGeom>
            <a:avLst/>
            <a:gdLst>
              <a:gd name="connsiteX0" fmla="*/ 0 w 1310640"/>
              <a:gd name="connsiteY0" fmla="*/ 0 h 1341120"/>
              <a:gd name="connsiteX1" fmla="*/ 1310640 w 1310640"/>
              <a:gd name="connsiteY1" fmla="*/ 0 h 1341120"/>
              <a:gd name="connsiteX2" fmla="*/ 1310640 w 1310640"/>
              <a:gd name="connsiteY2" fmla="*/ 1341120 h 1341120"/>
              <a:gd name="connsiteX3" fmla="*/ 0 w 1310640"/>
              <a:gd name="connsiteY3" fmla="*/ 1341120 h 1341120"/>
              <a:gd name="connsiteX4" fmla="*/ 0 w 1310640"/>
              <a:gd name="connsiteY4" fmla="*/ 0 h 1341120"/>
              <a:gd name="connsiteX0" fmla="*/ 1310640 w 1402080"/>
              <a:gd name="connsiteY0" fmla="*/ 1341120 h 1432560"/>
              <a:gd name="connsiteX1" fmla="*/ 0 w 1402080"/>
              <a:gd name="connsiteY1" fmla="*/ 1341120 h 1432560"/>
              <a:gd name="connsiteX2" fmla="*/ 0 w 1402080"/>
              <a:gd name="connsiteY2" fmla="*/ 0 h 1432560"/>
              <a:gd name="connsiteX3" fmla="*/ 1310640 w 1402080"/>
              <a:gd name="connsiteY3" fmla="*/ 0 h 1432560"/>
              <a:gd name="connsiteX4" fmla="*/ 1402080 w 1402080"/>
              <a:gd name="connsiteY4" fmla="*/ 1432560 h 1432560"/>
              <a:gd name="connsiteX0" fmla="*/ 1310640 w 1744980"/>
              <a:gd name="connsiteY0" fmla="*/ 1341120 h 1341120"/>
              <a:gd name="connsiteX1" fmla="*/ 0 w 1744980"/>
              <a:gd name="connsiteY1" fmla="*/ 1341120 h 1341120"/>
              <a:gd name="connsiteX2" fmla="*/ 0 w 1744980"/>
              <a:gd name="connsiteY2" fmla="*/ 0 h 1341120"/>
              <a:gd name="connsiteX3" fmla="*/ 1310640 w 1744980"/>
              <a:gd name="connsiteY3" fmla="*/ 0 h 1341120"/>
              <a:gd name="connsiteX4" fmla="*/ 1744980 w 1744980"/>
              <a:gd name="connsiteY4" fmla="*/ 746760 h 1341120"/>
              <a:gd name="connsiteX0" fmla="*/ 1310640 w 1310640"/>
              <a:gd name="connsiteY0" fmla="*/ 1341120 h 1341120"/>
              <a:gd name="connsiteX1" fmla="*/ 0 w 1310640"/>
              <a:gd name="connsiteY1" fmla="*/ 1341120 h 1341120"/>
              <a:gd name="connsiteX2" fmla="*/ 0 w 1310640"/>
              <a:gd name="connsiteY2" fmla="*/ 0 h 1341120"/>
              <a:gd name="connsiteX3" fmla="*/ 1310640 w 1310640"/>
              <a:gd name="connsiteY3" fmla="*/ 0 h 1341120"/>
              <a:gd name="connsiteX0" fmla="*/ 0 w 1310640"/>
              <a:gd name="connsiteY0" fmla="*/ 1341120 h 1341120"/>
              <a:gd name="connsiteX1" fmla="*/ 0 w 1310640"/>
              <a:gd name="connsiteY1" fmla="*/ 0 h 1341120"/>
              <a:gd name="connsiteX2" fmla="*/ 1310640 w 1310640"/>
              <a:gd name="connsiteY2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0640" h="1341120">
                <a:moveTo>
                  <a:pt x="0" y="1341120"/>
                </a:moveTo>
                <a:lnTo>
                  <a:pt x="0" y="0"/>
                </a:lnTo>
                <a:lnTo>
                  <a:pt x="1310640" y="0"/>
                </a:lnTo>
              </a:path>
            </a:pathLst>
          </a:cu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6" y="1604297"/>
            <a:ext cx="2167451" cy="1556767"/>
          </a:xfrm>
          <a:prstGeom prst="rect">
            <a:avLst/>
          </a:prstGeom>
        </p:spPr>
      </p:pic>
      <p:sp>
        <p:nvSpPr>
          <p:cNvPr id="31" name="Номер слайда 2">
            <a:extLst>
              <a:ext uri="{FF2B5EF4-FFF2-40B4-BE49-F238E27FC236}">
                <a16:creationId xmlns:a16="http://schemas.microsoft.com/office/drawing/2014/main" xmlns="" id="{AECBF74D-A0C3-4093-811A-65B2EF7B3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6892" y="6404942"/>
            <a:ext cx="580292" cy="365125"/>
          </a:xfrm>
        </p:spPr>
        <p:txBody>
          <a:bodyPr lIns="36000" tIns="36000" rIns="36000" bIns="36000"/>
          <a:lstStyle/>
          <a:p>
            <a:fld id="{03450231-F668-B14F-857A-FE6341F82B64}" type="slidenum">
              <a:rPr lang="ru-RU" smtClean="0">
                <a:solidFill>
                  <a:srgbClr val="0070C0"/>
                </a:solidFill>
              </a:rPr>
              <a:t>14</a:t>
            </a:fld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89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BA981F8-79B6-4E45-B724-6F1512FCB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12834BD5-4B3D-4C73-996D-4265E6903D80}"/>
              </a:ext>
            </a:extLst>
          </p:cNvPr>
          <p:cNvSpPr/>
          <p:nvPr/>
        </p:nvSpPr>
        <p:spPr>
          <a:xfrm>
            <a:off x="5026279" y="517840"/>
            <a:ext cx="4592515" cy="1330104"/>
          </a:xfrm>
          <a:prstGeom prst="rect">
            <a:avLst/>
          </a:prstGeom>
        </p:spPr>
        <p:txBody>
          <a:bodyPr wrap="square" lIns="36000" tIns="36000" rIns="36000" bIns="4680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000" b="1" spc="120" dirty="0">
                <a:ln w="0"/>
                <a:solidFill>
                  <a:srgbClr val="1F4E79"/>
                </a:solidFill>
                <a:ea typeface="Myriad Pro" charset="0"/>
                <a:cs typeface="Arial" panose="020B0604020202020204" pitchFamily="34" charset="0"/>
              </a:rPr>
              <a:t>РОСГЕОЛФОНД</a:t>
            </a:r>
          </a:p>
          <a:p>
            <a:pPr>
              <a:lnSpc>
                <a:spcPct val="90000"/>
              </a:lnSpc>
            </a:pPr>
            <a:r>
              <a:rPr lang="ru-RU" sz="2000" spc="600" dirty="0">
                <a:ln w="0"/>
                <a:solidFill>
                  <a:srgbClr val="1F4E79"/>
                </a:solidFill>
                <a:ea typeface="Myriad Pro" charset="0"/>
                <a:cs typeface="Arial" panose="020B0604020202020204" pitchFamily="34" charset="0"/>
              </a:rPr>
              <a:t>ЦИФРОВИЗАЦИЯ </a:t>
            </a:r>
          </a:p>
          <a:p>
            <a:pPr>
              <a:lnSpc>
                <a:spcPct val="90000"/>
              </a:lnSpc>
            </a:pPr>
            <a:r>
              <a:rPr lang="ru-RU" sz="2000" spc="550" dirty="0">
                <a:ln w="0"/>
                <a:solidFill>
                  <a:srgbClr val="1F4E79"/>
                </a:solidFill>
                <a:ea typeface="Myriad Pro" charset="0"/>
                <a:cs typeface="Arial" panose="020B0604020202020204" pitchFamily="34" charset="0"/>
              </a:rPr>
              <a:t>ГЕОЛОГИЧЕСКОЙ</a:t>
            </a:r>
          </a:p>
          <a:p>
            <a:pPr>
              <a:lnSpc>
                <a:spcPct val="90000"/>
              </a:lnSpc>
            </a:pPr>
            <a:r>
              <a:rPr lang="ru-RU" sz="2000" spc="900" dirty="0">
                <a:ln w="0"/>
                <a:solidFill>
                  <a:srgbClr val="1F4E79"/>
                </a:solidFill>
                <a:ea typeface="Myriad Pro" charset="0"/>
                <a:cs typeface="Arial" panose="020B0604020202020204" pitchFamily="34" charset="0"/>
              </a:rPr>
              <a:t>ИНФОРМАЦИИ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580552" y="2361870"/>
            <a:ext cx="5192736" cy="12003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</a:rPr>
              <a:t>СПАСИБО ЗА ВНИМАНИЕ!</a:t>
            </a:r>
            <a:endParaRPr lang="ru-RU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44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B78F0A0-4134-4D89-B5C1-FDFF9CA2D2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7" name="Прямоугольник 136"/>
          <p:cNvSpPr/>
          <p:nvPr/>
        </p:nvSpPr>
        <p:spPr>
          <a:xfrm>
            <a:off x="1494633" y="1752224"/>
            <a:ext cx="416321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Clr>
                <a:srgbClr val="0070C0"/>
              </a:buClr>
            </a:pPr>
            <a:r>
              <a:rPr lang="ru-RU" sz="1600" dirty="0">
                <a:solidFill>
                  <a:srgbClr val="0A8D95"/>
                </a:solidFill>
                <a:ea typeface="Arial" charset="0"/>
                <a:cs typeface="Arial" charset="0"/>
              </a:rPr>
              <a:t>ФОРМИРОВАНИЕ ФЕДЕРАЛЬНОГО ФОНДА </a:t>
            </a:r>
            <a:br>
              <a:rPr lang="ru-RU" sz="1600" dirty="0">
                <a:solidFill>
                  <a:srgbClr val="0A8D95"/>
                </a:solidFill>
                <a:ea typeface="Arial" charset="0"/>
                <a:cs typeface="Arial" charset="0"/>
              </a:rPr>
            </a:br>
            <a:r>
              <a:rPr lang="ru-RU" sz="1600" dirty="0">
                <a:solidFill>
                  <a:srgbClr val="0A8D95"/>
                </a:solidFill>
                <a:ea typeface="Arial" charset="0"/>
                <a:cs typeface="Arial" charset="0"/>
              </a:rPr>
              <a:t>ГЕОЛОГИЧЕСКОЙ ИНФОРМАЦИИ В РАМКАХ </a:t>
            </a:r>
            <a:br>
              <a:rPr lang="ru-RU" sz="1600" dirty="0">
                <a:solidFill>
                  <a:srgbClr val="0A8D95"/>
                </a:solidFill>
                <a:ea typeface="Arial" charset="0"/>
                <a:cs typeface="Arial" charset="0"/>
              </a:rPr>
            </a:br>
            <a:r>
              <a:rPr lang="ru-RU" sz="1600" dirty="0">
                <a:solidFill>
                  <a:srgbClr val="0A8D95"/>
                </a:solidFill>
                <a:ea typeface="Arial" charset="0"/>
                <a:cs typeface="Arial" charset="0"/>
              </a:rPr>
              <a:t>ГОСУДАРСТВЕННОГО ГЕОЛОГИЧЕСКОГО </a:t>
            </a:r>
            <a:br>
              <a:rPr lang="ru-RU" sz="1600" dirty="0">
                <a:solidFill>
                  <a:srgbClr val="0A8D95"/>
                </a:solidFill>
                <a:ea typeface="Arial" charset="0"/>
                <a:cs typeface="Arial" charset="0"/>
              </a:rPr>
            </a:br>
            <a:r>
              <a:rPr lang="ru-RU" sz="1600" dirty="0">
                <a:solidFill>
                  <a:srgbClr val="0A8D95"/>
                </a:solidFill>
                <a:ea typeface="Arial" charset="0"/>
                <a:cs typeface="Arial" charset="0"/>
              </a:rPr>
              <a:t>ИНФОРМАЦИОННОГО ОБЕСПЕЧЕНИЯ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0D0BD67-0CA5-4FA6-B6FB-9EB51DAB33CE}"/>
              </a:ext>
            </a:extLst>
          </p:cNvPr>
          <p:cNvSpPr/>
          <p:nvPr/>
        </p:nvSpPr>
        <p:spPr>
          <a:xfrm>
            <a:off x="5910" y="163874"/>
            <a:ext cx="12186090" cy="1080805"/>
          </a:xfrm>
          <a:prstGeom prst="rect">
            <a:avLst/>
          </a:prstGeom>
        </p:spPr>
        <p:txBody>
          <a:bodyPr wrap="square" lIns="36000" tIns="36000" rIns="36000" bIns="4680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>
                <a:ln w="0"/>
                <a:solidFill>
                  <a:srgbClr val="1F4E79"/>
                </a:solidFill>
                <a:cs typeface="Arial" panose="020B0604020202020204" pitchFamily="34" charset="0"/>
              </a:rPr>
              <a:t>ОСНОВНЫЕ НАПРАВЛЕНИЯ ЦИФРОВОЙ ТРАНСФОРМАЦИИ </a:t>
            </a:r>
            <a:br>
              <a:rPr lang="ru-RU" sz="2400" dirty="0">
                <a:ln w="0"/>
                <a:solidFill>
                  <a:srgbClr val="1F4E79"/>
                </a:solidFill>
                <a:cs typeface="Arial" panose="020B0604020202020204" pitchFamily="34" charset="0"/>
              </a:rPr>
            </a:br>
            <a:r>
              <a:rPr lang="ru-RU" sz="2400" dirty="0">
                <a:ln w="0"/>
                <a:solidFill>
                  <a:srgbClr val="1F4E79"/>
                </a:solidFill>
                <a:cs typeface="Arial" panose="020B0604020202020204" pitchFamily="34" charset="0"/>
              </a:rPr>
              <a:t>ФЕДЕРАЛЬНОГО АГЕНТСТВА ПО </a:t>
            </a:r>
            <a:r>
              <a:rPr lang="ru-RU" sz="2400" dirty="0" smtClean="0">
                <a:ln w="0"/>
                <a:solidFill>
                  <a:srgbClr val="1F4E79"/>
                </a:solidFill>
                <a:cs typeface="Arial" panose="020B0604020202020204" pitchFamily="34" charset="0"/>
              </a:rPr>
              <a:t>НЕДРОПОЛЬЗОВАНИЮ, </a:t>
            </a:r>
          </a:p>
          <a:p>
            <a:pPr algn="ctr">
              <a:lnSpc>
                <a:spcPct val="90000"/>
              </a:lnSpc>
            </a:pPr>
            <a:r>
              <a:rPr lang="ru-RU" sz="2400" dirty="0" smtClean="0">
                <a:ln w="0"/>
                <a:solidFill>
                  <a:srgbClr val="1F4E79"/>
                </a:solidFill>
                <a:cs typeface="Arial" panose="020B0604020202020204" pitchFamily="34" charset="0"/>
              </a:rPr>
              <a:t>РЕАЛИЗУЕМЫЕ ФГБУ «РОСГЕОЛФОНД»</a:t>
            </a:r>
            <a:endParaRPr lang="ru-RU" sz="2400" dirty="0">
              <a:ln w="0"/>
              <a:solidFill>
                <a:srgbClr val="1F4E79"/>
              </a:solidFill>
              <a:cs typeface="Arial" panose="020B0604020202020204" pitchFamily="34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969654CE-4751-4F50-A2F4-21F13996F557}"/>
              </a:ext>
            </a:extLst>
          </p:cNvPr>
          <p:cNvGrpSpPr>
            <a:grpSpLocks noChangeAspect="1"/>
          </p:cNvGrpSpPr>
          <p:nvPr/>
        </p:nvGrpSpPr>
        <p:grpSpPr>
          <a:xfrm>
            <a:off x="266991" y="288229"/>
            <a:ext cx="510059" cy="510404"/>
            <a:chOff x="349775" y="288229"/>
            <a:chExt cx="510059" cy="510404"/>
          </a:xfrm>
          <a:solidFill>
            <a:srgbClr val="1F4E79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31D15711-A569-43FB-8522-75E1C779D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200" y="400277"/>
              <a:ext cx="305210" cy="251249"/>
            </a:xfrm>
            <a:custGeom>
              <a:avLst/>
              <a:gdLst>
                <a:gd name="T0" fmla="*/ 296 w 423"/>
                <a:gd name="T1" fmla="*/ 0 h 348"/>
                <a:gd name="T2" fmla="*/ 266 w 423"/>
                <a:gd name="T3" fmla="*/ 25 h 348"/>
                <a:gd name="T4" fmla="*/ 313 w 423"/>
                <a:gd name="T5" fmla="*/ 82 h 348"/>
                <a:gd name="T6" fmla="*/ 212 w 423"/>
                <a:gd name="T7" fmla="*/ 167 h 348"/>
                <a:gd name="T8" fmla="*/ 110 w 423"/>
                <a:gd name="T9" fmla="*/ 81 h 348"/>
                <a:gd name="T10" fmla="*/ 158 w 423"/>
                <a:gd name="T11" fmla="*/ 25 h 348"/>
                <a:gd name="T12" fmla="*/ 128 w 423"/>
                <a:gd name="T13" fmla="*/ 0 h 348"/>
                <a:gd name="T14" fmla="*/ 50 w 423"/>
                <a:gd name="T15" fmla="*/ 79 h 348"/>
                <a:gd name="T16" fmla="*/ 0 w 423"/>
                <a:gd name="T17" fmla="*/ 190 h 348"/>
                <a:gd name="T18" fmla="*/ 11 w 423"/>
                <a:gd name="T19" fmla="*/ 199 h 348"/>
                <a:gd name="T20" fmla="*/ 85 w 423"/>
                <a:gd name="T21" fmla="*/ 112 h 348"/>
                <a:gd name="T22" fmla="*/ 181 w 423"/>
                <a:gd name="T23" fmla="*/ 192 h 348"/>
                <a:gd name="T24" fmla="*/ 31 w 423"/>
                <a:gd name="T25" fmla="*/ 318 h 348"/>
                <a:gd name="T26" fmla="*/ 57 w 423"/>
                <a:gd name="T27" fmla="*/ 348 h 348"/>
                <a:gd name="T28" fmla="*/ 212 w 423"/>
                <a:gd name="T29" fmla="*/ 218 h 348"/>
                <a:gd name="T30" fmla="*/ 367 w 423"/>
                <a:gd name="T31" fmla="*/ 348 h 348"/>
                <a:gd name="T32" fmla="*/ 393 w 423"/>
                <a:gd name="T33" fmla="*/ 318 h 348"/>
                <a:gd name="T34" fmla="*/ 243 w 423"/>
                <a:gd name="T35" fmla="*/ 192 h 348"/>
                <a:gd name="T36" fmla="*/ 338 w 423"/>
                <a:gd name="T37" fmla="*/ 112 h 348"/>
                <a:gd name="T38" fmla="*/ 412 w 423"/>
                <a:gd name="T39" fmla="*/ 199 h 348"/>
                <a:gd name="T40" fmla="*/ 423 w 423"/>
                <a:gd name="T41" fmla="*/ 190 h 348"/>
                <a:gd name="T42" fmla="*/ 373 w 423"/>
                <a:gd name="T43" fmla="*/ 79 h 348"/>
                <a:gd name="T44" fmla="*/ 296 w 423"/>
                <a:gd name="T45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23" h="348">
                  <a:moveTo>
                    <a:pt x="296" y="0"/>
                  </a:moveTo>
                  <a:cubicBezTo>
                    <a:pt x="266" y="25"/>
                    <a:pt x="266" y="25"/>
                    <a:pt x="266" y="25"/>
                  </a:cubicBezTo>
                  <a:cubicBezTo>
                    <a:pt x="313" y="82"/>
                    <a:pt x="313" y="82"/>
                    <a:pt x="313" y="82"/>
                  </a:cubicBezTo>
                  <a:cubicBezTo>
                    <a:pt x="212" y="167"/>
                    <a:pt x="212" y="167"/>
                    <a:pt x="212" y="167"/>
                  </a:cubicBezTo>
                  <a:cubicBezTo>
                    <a:pt x="110" y="81"/>
                    <a:pt x="110" y="81"/>
                    <a:pt x="110" y="81"/>
                  </a:cubicBezTo>
                  <a:cubicBezTo>
                    <a:pt x="158" y="25"/>
                    <a:pt x="158" y="25"/>
                    <a:pt x="158" y="25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0"/>
                    <a:pt x="86" y="31"/>
                    <a:pt x="50" y="79"/>
                  </a:cubicBezTo>
                  <a:cubicBezTo>
                    <a:pt x="15" y="128"/>
                    <a:pt x="0" y="190"/>
                    <a:pt x="0" y="190"/>
                  </a:cubicBezTo>
                  <a:cubicBezTo>
                    <a:pt x="11" y="199"/>
                    <a:pt x="11" y="199"/>
                    <a:pt x="11" y="199"/>
                  </a:cubicBezTo>
                  <a:cubicBezTo>
                    <a:pt x="85" y="112"/>
                    <a:pt x="85" y="112"/>
                    <a:pt x="85" y="112"/>
                  </a:cubicBezTo>
                  <a:cubicBezTo>
                    <a:pt x="181" y="192"/>
                    <a:pt x="181" y="192"/>
                    <a:pt x="181" y="192"/>
                  </a:cubicBezTo>
                  <a:cubicBezTo>
                    <a:pt x="31" y="318"/>
                    <a:pt x="31" y="318"/>
                    <a:pt x="31" y="318"/>
                  </a:cubicBezTo>
                  <a:cubicBezTo>
                    <a:pt x="57" y="348"/>
                    <a:pt x="57" y="348"/>
                    <a:pt x="57" y="348"/>
                  </a:cubicBezTo>
                  <a:cubicBezTo>
                    <a:pt x="212" y="218"/>
                    <a:pt x="212" y="218"/>
                    <a:pt x="212" y="218"/>
                  </a:cubicBezTo>
                  <a:cubicBezTo>
                    <a:pt x="367" y="348"/>
                    <a:pt x="367" y="348"/>
                    <a:pt x="367" y="348"/>
                  </a:cubicBezTo>
                  <a:cubicBezTo>
                    <a:pt x="393" y="318"/>
                    <a:pt x="393" y="318"/>
                    <a:pt x="393" y="318"/>
                  </a:cubicBezTo>
                  <a:cubicBezTo>
                    <a:pt x="243" y="192"/>
                    <a:pt x="243" y="192"/>
                    <a:pt x="243" y="192"/>
                  </a:cubicBezTo>
                  <a:cubicBezTo>
                    <a:pt x="338" y="112"/>
                    <a:pt x="338" y="112"/>
                    <a:pt x="338" y="112"/>
                  </a:cubicBezTo>
                  <a:cubicBezTo>
                    <a:pt x="412" y="199"/>
                    <a:pt x="412" y="199"/>
                    <a:pt x="412" y="199"/>
                  </a:cubicBezTo>
                  <a:cubicBezTo>
                    <a:pt x="423" y="190"/>
                    <a:pt x="423" y="190"/>
                    <a:pt x="423" y="190"/>
                  </a:cubicBezTo>
                  <a:cubicBezTo>
                    <a:pt x="423" y="190"/>
                    <a:pt x="408" y="128"/>
                    <a:pt x="373" y="79"/>
                  </a:cubicBezTo>
                  <a:cubicBezTo>
                    <a:pt x="338" y="31"/>
                    <a:pt x="296" y="0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8D5CAE3B-CF03-4C82-88F2-C6745825EF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775" y="288229"/>
              <a:ext cx="510059" cy="510404"/>
            </a:xfrm>
            <a:custGeom>
              <a:avLst/>
              <a:gdLst>
                <a:gd name="T0" fmla="*/ 403 w 707"/>
                <a:gd name="T1" fmla="*/ 44 h 707"/>
                <a:gd name="T2" fmla="*/ 354 w 707"/>
                <a:gd name="T3" fmla="*/ 83 h 707"/>
                <a:gd name="T4" fmla="*/ 305 w 707"/>
                <a:gd name="T5" fmla="*/ 44 h 707"/>
                <a:gd name="T6" fmla="*/ 181 w 707"/>
                <a:gd name="T7" fmla="*/ 0 h 707"/>
                <a:gd name="T8" fmla="*/ 0 w 707"/>
                <a:gd name="T9" fmla="*/ 0 h 707"/>
                <a:gd name="T10" fmla="*/ 0 w 707"/>
                <a:gd name="T11" fmla="*/ 599 h 707"/>
                <a:gd name="T12" fmla="*/ 151 w 707"/>
                <a:gd name="T13" fmla="*/ 599 h 707"/>
                <a:gd name="T14" fmla="*/ 275 w 707"/>
                <a:gd name="T15" fmla="*/ 643 h 707"/>
                <a:gd name="T16" fmla="*/ 354 w 707"/>
                <a:gd name="T17" fmla="*/ 707 h 707"/>
                <a:gd name="T18" fmla="*/ 432 w 707"/>
                <a:gd name="T19" fmla="*/ 643 h 707"/>
                <a:gd name="T20" fmla="*/ 556 w 707"/>
                <a:gd name="T21" fmla="*/ 599 h 707"/>
                <a:gd name="T22" fmla="*/ 707 w 707"/>
                <a:gd name="T23" fmla="*/ 599 h 707"/>
                <a:gd name="T24" fmla="*/ 707 w 707"/>
                <a:gd name="T25" fmla="*/ 0 h 707"/>
                <a:gd name="T26" fmla="*/ 526 w 707"/>
                <a:gd name="T27" fmla="*/ 0 h 707"/>
                <a:gd name="T28" fmla="*/ 403 w 707"/>
                <a:gd name="T29" fmla="*/ 44 h 707"/>
                <a:gd name="T30" fmla="*/ 668 w 707"/>
                <a:gd name="T31" fmla="*/ 560 h 707"/>
                <a:gd name="T32" fmla="*/ 556 w 707"/>
                <a:gd name="T33" fmla="*/ 560 h 707"/>
                <a:gd name="T34" fmla="*/ 407 w 707"/>
                <a:gd name="T35" fmla="*/ 613 h 707"/>
                <a:gd name="T36" fmla="*/ 354 w 707"/>
                <a:gd name="T37" fmla="*/ 657 h 707"/>
                <a:gd name="T38" fmla="*/ 300 w 707"/>
                <a:gd name="T39" fmla="*/ 613 h 707"/>
                <a:gd name="T40" fmla="*/ 151 w 707"/>
                <a:gd name="T41" fmla="*/ 560 h 707"/>
                <a:gd name="T42" fmla="*/ 39 w 707"/>
                <a:gd name="T43" fmla="*/ 560 h 707"/>
                <a:gd name="T44" fmla="*/ 39 w 707"/>
                <a:gd name="T45" fmla="*/ 39 h 707"/>
                <a:gd name="T46" fmla="*/ 181 w 707"/>
                <a:gd name="T47" fmla="*/ 39 h 707"/>
                <a:gd name="T48" fmla="*/ 280 w 707"/>
                <a:gd name="T49" fmla="*/ 74 h 707"/>
                <a:gd name="T50" fmla="*/ 329 w 707"/>
                <a:gd name="T51" fmla="*/ 114 h 707"/>
                <a:gd name="T52" fmla="*/ 354 w 707"/>
                <a:gd name="T53" fmla="*/ 134 h 707"/>
                <a:gd name="T54" fmla="*/ 378 w 707"/>
                <a:gd name="T55" fmla="*/ 114 h 707"/>
                <a:gd name="T56" fmla="*/ 428 w 707"/>
                <a:gd name="T57" fmla="*/ 74 h 707"/>
                <a:gd name="T58" fmla="*/ 526 w 707"/>
                <a:gd name="T59" fmla="*/ 39 h 707"/>
                <a:gd name="T60" fmla="*/ 668 w 707"/>
                <a:gd name="T61" fmla="*/ 39 h 707"/>
                <a:gd name="T62" fmla="*/ 668 w 707"/>
                <a:gd name="T63" fmla="*/ 560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7" h="707">
                  <a:moveTo>
                    <a:pt x="403" y="44"/>
                  </a:moveTo>
                  <a:cubicBezTo>
                    <a:pt x="354" y="83"/>
                    <a:pt x="354" y="83"/>
                    <a:pt x="354" y="83"/>
                  </a:cubicBezTo>
                  <a:cubicBezTo>
                    <a:pt x="305" y="44"/>
                    <a:pt x="305" y="44"/>
                    <a:pt x="305" y="44"/>
                  </a:cubicBezTo>
                  <a:cubicBezTo>
                    <a:pt x="270" y="15"/>
                    <a:pt x="226" y="0"/>
                    <a:pt x="18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151" y="599"/>
                    <a:pt x="151" y="599"/>
                    <a:pt x="151" y="599"/>
                  </a:cubicBezTo>
                  <a:cubicBezTo>
                    <a:pt x="196" y="599"/>
                    <a:pt x="240" y="615"/>
                    <a:pt x="275" y="643"/>
                  </a:cubicBezTo>
                  <a:cubicBezTo>
                    <a:pt x="354" y="707"/>
                    <a:pt x="354" y="707"/>
                    <a:pt x="354" y="707"/>
                  </a:cubicBezTo>
                  <a:cubicBezTo>
                    <a:pt x="432" y="643"/>
                    <a:pt x="432" y="643"/>
                    <a:pt x="432" y="643"/>
                  </a:cubicBezTo>
                  <a:cubicBezTo>
                    <a:pt x="467" y="615"/>
                    <a:pt x="511" y="599"/>
                    <a:pt x="556" y="599"/>
                  </a:cubicBezTo>
                  <a:cubicBezTo>
                    <a:pt x="707" y="599"/>
                    <a:pt x="707" y="599"/>
                    <a:pt x="707" y="599"/>
                  </a:cubicBezTo>
                  <a:cubicBezTo>
                    <a:pt x="707" y="0"/>
                    <a:pt x="707" y="0"/>
                    <a:pt x="707" y="0"/>
                  </a:cubicBezTo>
                  <a:cubicBezTo>
                    <a:pt x="526" y="0"/>
                    <a:pt x="526" y="0"/>
                    <a:pt x="526" y="0"/>
                  </a:cubicBezTo>
                  <a:cubicBezTo>
                    <a:pt x="481" y="0"/>
                    <a:pt x="438" y="15"/>
                    <a:pt x="403" y="44"/>
                  </a:cubicBezTo>
                  <a:close/>
                  <a:moveTo>
                    <a:pt x="668" y="560"/>
                  </a:moveTo>
                  <a:cubicBezTo>
                    <a:pt x="556" y="560"/>
                    <a:pt x="556" y="560"/>
                    <a:pt x="556" y="560"/>
                  </a:cubicBezTo>
                  <a:cubicBezTo>
                    <a:pt x="502" y="560"/>
                    <a:pt x="449" y="579"/>
                    <a:pt x="407" y="613"/>
                  </a:cubicBezTo>
                  <a:cubicBezTo>
                    <a:pt x="354" y="657"/>
                    <a:pt x="354" y="657"/>
                    <a:pt x="354" y="657"/>
                  </a:cubicBezTo>
                  <a:cubicBezTo>
                    <a:pt x="300" y="613"/>
                    <a:pt x="300" y="613"/>
                    <a:pt x="300" y="613"/>
                  </a:cubicBezTo>
                  <a:cubicBezTo>
                    <a:pt x="258" y="579"/>
                    <a:pt x="205" y="560"/>
                    <a:pt x="151" y="560"/>
                  </a:cubicBezTo>
                  <a:cubicBezTo>
                    <a:pt x="39" y="560"/>
                    <a:pt x="39" y="560"/>
                    <a:pt x="39" y="560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181" y="39"/>
                    <a:pt x="181" y="39"/>
                    <a:pt x="181" y="39"/>
                  </a:cubicBezTo>
                  <a:cubicBezTo>
                    <a:pt x="217" y="39"/>
                    <a:pt x="252" y="51"/>
                    <a:pt x="280" y="74"/>
                  </a:cubicBezTo>
                  <a:cubicBezTo>
                    <a:pt x="329" y="114"/>
                    <a:pt x="329" y="114"/>
                    <a:pt x="329" y="114"/>
                  </a:cubicBezTo>
                  <a:cubicBezTo>
                    <a:pt x="354" y="134"/>
                    <a:pt x="354" y="134"/>
                    <a:pt x="354" y="134"/>
                  </a:cubicBezTo>
                  <a:cubicBezTo>
                    <a:pt x="378" y="114"/>
                    <a:pt x="378" y="114"/>
                    <a:pt x="378" y="114"/>
                  </a:cubicBezTo>
                  <a:cubicBezTo>
                    <a:pt x="428" y="74"/>
                    <a:pt x="428" y="74"/>
                    <a:pt x="428" y="74"/>
                  </a:cubicBezTo>
                  <a:cubicBezTo>
                    <a:pt x="455" y="51"/>
                    <a:pt x="491" y="39"/>
                    <a:pt x="526" y="39"/>
                  </a:cubicBezTo>
                  <a:cubicBezTo>
                    <a:pt x="668" y="39"/>
                    <a:pt x="668" y="39"/>
                    <a:pt x="668" y="39"/>
                  </a:cubicBezTo>
                  <a:cubicBezTo>
                    <a:pt x="668" y="560"/>
                    <a:pt x="668" y="560"/>
                    <a:pt x="668" y="5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68A39B09-5164-4FC2-8348-677EEEC75550}"/>
              </a:ext>
            </a:extLst>
          </p:cNvPr>
          <p:cNvSpPr/>
          <p:nvPr/>
        </p:nvSpPr>
        <p:spPr>
          <a:xfrm>
            <a:off x="6042916" y="1973823"/>
            <a:ext cx="523468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Clr>
                <a:srgbClr val="0070C0"/>
              </a:buClr>
            </a:pPr>
            <a:r>
              <a:rPr lang="ru-RU" sz="1600" dirty="0">
                <a:solidFill>
                  <a:srgbClr val="4E5BDA"/>
                </a:solidFill>
                <a:ea typeface="Arial" charset="0"/>
                <a:cs typeface="Arial" charset="0"/>
              </a:rPr>
              <a:t>ИНФОРМАЦИОННО-АНАЛИТИЧЕСКОЕ </a:t>
            </a:r>
            <a:br>
              <a:rPr lang="ru-RU" sz="1600" dirty="0">
                <a:solidFill>
                  <a:srgbClr val="4E5BDA"/>
                </a:solidFill>
                <a:ea typeface="Arial" charset="0"/>
                <a:cs typeface="Arial" charset="0"/>
              </a:rPr>
            </a:br>
            <a:r>
              <a:rPr lang="ru-RU" sz="1600" dirty="0">
                <a:solidFill>
                  <a:srgbClr val="4E5BDA"/>
                </a:solidFill>
                <a:ea typeface="Arial" charset="0"/>
                <a:cs typeface="Arial" charset="0"/>
              </a:rPr>
              <a:t>ОБЕСПЕЧЕНИЕ И АВТОМАТИЗАЦИЯ УПРАВЛЕНИЯ ГОСУДАРСТВЕННЫМ ФОНДОМ НЕДР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CD6951FF-5222-46BE-8296-7D0F9CD93DC6}"/>
              </a:ext>
            </a:extLst>
          </p:cNvPr>
          <p:cNvSpPr/>
          <p:nvPr/>
        </p:nvSpPr>
        <p:spPr>
          <a:xfrm>
            <a:off x="1634301" y="2950499"/>
            <a:ext cx="3699699" cy="595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indent="-216000" eaLnBrk="0" fontAlgn="ctr" hangingPunct="0">
              <a:lnSpc>
                <a:spcPct val="90000"/>
              </a:lnSpc>
              <a:spcBef>
                <a:spcPts val="1000"/>
              </a:spcBef>
              <a:buClr>
                <a:srgbClr val="0A8D95"/>
              </a:buClr>
              <a:buFont typeface="Wingdings 2" panose="05020102010507070707" pitchFamily="18" charset="2"/>
              <a:buChar char="¡"/>
            </a:pPr>
            <a:r>
              <a:rPr lang="ru-RU" sz="1200" b="1" dirty="0">
                <a:cs typeface="Times New Roman" panose="02020603050405020304" pitchFamily="18" charset="0"/>
              </a:rPr>
              <a:t>Переход на полностью цифровой формат сбора, накопления, хранения и предоставления геологической информации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7F099F2D-B01E-4453-B9CB-F13E6508B41C}"/>
              </a:ext>
            </a:extLst>
          </p:cNvPr>
          <p:cNvSpPr/>
          <p:nvPr/>
        </p:nvSpPr>
        <p:spPr>
          <a:xfrm>
            <a:off x="6648427" y="2950499"/>
            <a:ext cx="3909272" cy="1720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indent="-216000" eaLnBrk="0" fontAlgn="ctr" hangingPunct="0">
              <a:lnSpc>
                <a:spcPct val="90000"/>
              </a:lnSpc>
              <a:spcBef>
                <a:spcPts val="1000"/>
              </a:spcBef>
              <a:buClr>
                <a:srgbClr val="4E5BDA"/>
              </a:buClr>
              <a:buFont typeface="Wingdings 2" panose="05020102010507070707" pitchFamily="18" charset="2"/>
              <a:buChar char="¡"/>
            </a:pPr>
            <a:r>
              <a:rPr lang="ru-RU" sz="1200" b="1" dirty="0">
                <a:cs typeface="Times New Roman" panose="02020603050405020304" pitchFamily="18" charset="0"/>
              </a:rPr>
              <a:t>Повышение качества (полноты, актуальности и согласованности) информации о состоянии минерально-сырьевой базы (МСБ)</a:t>
            </a:r>
          </a:p>
          <a:p>
            <a:pPr marL="216000" indent="-216000" eaLnBrk="0" fontAlgn="ctr" hangingPunct="0">
              <a:lnSpc>
                <a:spcPct val="90000"/>
              </a:lnSpc>
              <a:spcBef>
                <a:spcPts val="1000"/>
              </a:spcBef>
              <a:buClr>
                <a:srgbClr val="4E5BDA"/>
              </a:buClr>
              <a:buFont typeface="Wingdings 2" panose="05020102010507070707" pitchFamily="18" charset="2"/>
              <a:buChar char="¡"/>
            </a:pPr>
            <a:r>
              <a:rPr lang="ru-RU" sz="1200" b="1" dirty="0">
                <a:cs typeface="Times New Roman" panose="02020603050405020304" pitchFamily="18" charset="0"/>
              </a:rPr>
              <a:t>Повышение оперативности предоставления этой информации органам управления фондом недр и недропользователям на основе автоматизации процессов планирования и управления недропользованием на всех этапах геологического изучения и освоения недр</a:t>
            </a:r>
          </a:p>
        </p:txBody>
      </p:sp>
      <p:sp>
        <p:nvSpPr>
          <p:cNvPr id="40" name="Номер слайда 2">
            <a:extLst>
              <a:ext uri="{FF2B5EF4-FFF2-40B4-BE49-F238E27FC236}">
                <a16:creationId xmlns:a16="http://schemas.microsoft.com/office/drawing/2014/main" xmlns="" id="{A9DD41A5-F6DA-4920-A799-553893498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6892" y="6404942"/>
            <a:ext cx="580292" cy="365125"/>
          </a:xfrm>
        </p:spPr>
        <p:txBody>
          <a:bodyPr lIns="36000" tIns="36000" rIns="36000" bIns="36000"/>
          <a:lstStyle/>
          <a:p>
            <a:fld id="{03450231-F668-B14F-857A-FE6341F82B64}" type="slidenum">
              <a:rPr lang="ru-RU" smtClean="0">
                <a:solidFill>
                  <a:schemeClr val="bg1"/>
                </a:solidFill>
              </a:rPr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25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17A8814-46A5-4CCE-AA80-350D845B0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0117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BB8F290C-77E1-4406-A00B-A9D28CB5ACD6}"/>
              </a:ext>
            </a:extLst>
          </p:cNvPr>
          <p:cNvSpPr/>
          <p:nvPr/>
        </p:nvSpPr>
        <p:spPr>
          <a:xfrm>
            <a:off x="5910" y="163874"/>
            <a:ext cx="12186090" cy="748406"/>
          </a:xfrm>
          <a:prstGeom prst="rect">
            <a:avLst/>
          </a:prstGeom>
        </p:spPr>
        <p:txBody>
          <a:bodyPr wrap="square" lIns="36000" tIns="36000" rIns="36000" bIns="4680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>
                <a:ln w="0"/>
                <a:solidFill>
                  <a:srgbClr val="1F4E79"/>
                </a:solidFill>
                <a:cs typeface="Arial" panose="020B0604020202020204" pitchFamily="34" charset="0"/>
              </a:rPr>
              <a:t>ИНФОРМАЦИОННО-АНАЛИТИЧЕСКОЕ ОБЕСПЕЧЕНИЕ </a:t>
            </a:r>
            <a:r>
              <a:rPr lang="en-US" sz="2400" dirty="0">
                <a:ln w="0"/>
                <a:solidFill>
                  <a:srgbClr val="1F4E79"/>
                </a:solidFill>
                <a:cs typeface="Arial" panose="020B0604020202020204" pitchFamily="34" charset="0"/>
              </a:rPr>
              <a:t/>
            </a:r>
            <a:br>
              <a:rPr lang="en-US" sz="2400" dirty="0">
                <a:ln w="0"/>
                <a:solidFill>
                  <a:srgbClr val="1F4E79"/>
                </a:solidFill>
                <a:cs typeface="Arial" panose="020B0604020202020204" pitchFamily="34" charset="0"/>
              </a:rPr>
            </a:br>
            <a:r>
              <a:rPr lang="ru-RU" sz="2400" dirty="0">
                <a:ln w="0"/>
                <a:solidFill>
                  <a:srgbClr val="1F4E79"/>
                </a:solidFill>
                <a:cs typeface="Arial" panose="020B0604020202020204" pitchFamily="34" charset="0"/>
              </a:rPr>
              <a:t>И АВТОМАТИЗАЦИЯ УПРАВЛЕНИЯ ГОСУДАРСТВЕННЫМ ФОНДОМ НЕДР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CDD66C37-2131-4B39-992D-FB01E26602C7}"/>
              </a:ext>
            </a:extLst>
          </p:cNvPr>
          <p:cNvGrpSpPr>
            <a:grpSpLocks noChangeAspect="1"/>
          </p:cNvGrpSpPr>
          <p:nvPr/>
        </p:nvGrpSpPr>
        <p:grpSpPr>
          <a:xfrm>
            <a:off x="266991" y="288229"/>
            <a:ext cx="510059" cy="510404"/>
            <a:chOff x="349775" y="288229"/>
            <a:chExt cx="510059" cy="510404"/>
          </a:xfrm>
          <a:solidFill>
            <a:srgbClr val="1F4E79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xmlns="" id="{A2F02CFA-7A7D-4619-ADE7-4D26D2292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200" y="400277"/>
              <a:ext cx="305210" cy="251249"/>
            </a:xfrm>
            <a:custGeom>
              <a:avLst/>
              <a:gdLst>
                <a:gd name="T0" fmla="*/ 296 w 423"/>
                <a:gd name="T1" fmla="*/ 0 h 348"/>
                <a:gd name="T2" fmla="*/ 266 w 423"/>
                <a:gd name="T3" fmla="*/ 25 h 348"/>
                <a:gd name="T4" fmla="*/ 313 w 423"/>
                <a:gd name="T5" fmla="*/ 82 h 348"/>
                <a:gd name="T6" fmla="*/ 212 w 423"/>
                <a:gd name="T7" fmla="*/ 167 h 348"/>
                <a:gd name="T8" fmla="*/ 110 w 423"/>
                <a:gd name="T9" fmla="*/ 81 h 348"/>
                <a:gd name="T10" fmla="*/ 158 w 423"/>
                <a:gd name="T11" fmla="*/ 25 h 348"/>
                <a:gd name="T12" fmla="*/ 128 w 423"/>
                <a:gd name="T13" fmla="*/ 0 h 348"/>
                <a:gd name="T14" fmla="*/ 50 w 423"/>
                <a:gd name="T15" fmla="*/ 79 h 348"/>
                <a:gd name="T16" fmla="*/ 0 w 423"/>
                <a:gd name="T17" fmla="*/ 190 h 348"/>
                <a:gd name="T18" fmla="*/ 11 w 423"/>
                <a:gd name="T19" fmla="*/ 199 h 348"/>
                <a:gd name="T20" fmla="*/ 85 w 423"/>
                <a:gd name="T21" fmla="*/ 112 h 348"/>
                <a:gd name="T22" fmla="*/ 181 w 423"/>
                <a:gd name="T23" fmla="*/ 192 h 348"/>
                <a:gd name="T24" fmla="*/ 31 w 423"/>
                <a:gd name="T25" fmla="*/ 318 h 348"/>
                <a:gd name="T26" fmla="*/ 57 w 423"/>
                <a:gd name="T27" fmla="*/ 348 h 348"/>
                <a:gd name="T28" fmla="*/ 212 w 423"/>
                <a:gd name="T29" fmla="*/ 218 h 348"/>
                <a:gd name="T30" fmla="*/ 367 w 423"/>
                <a:gd name="T31" fmla="*/ 348 h 348"/>
                <a:gd name="T32" fmla="*/ 393 w 423"/>
                <a:gd name="T33" fmla="*/ 318 h 348"/>
                <a:gd name="T34" fmla="*/ 243 w 423"/>
                <a:gd name="T35" fmla="*/ 192 h 348"/>
                <a:gd name="T36" fmla="*/ 338 w 423"/>
                <a:gd name="T37" fmla="*/ 112 h 348"/>
                <a:gd name="T38" fmla="*/ 412 w 423"/>
                <a:gd name="T39" fmla="*/ 199 h 348"/>
                <a:gd name="T40" fmla="*/ 423 w 423"/>
                <a:gd name="T41" fmla="*/ 190 h 348"/>
                <a:gd name="T42" fmla="*/ 373 w 423"/>
                <a:gd name="T43" fmla="*/ 79 h 348"/>
                <a:gd name="T44" fmla="*/ 296 w 423"/>
                <a:gd name="T45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23" h="348">
                  <a:moveTo>
                    <a:pt x="296" y="0"/>
                  </a:moveTo>
                  <a:cubicBezTo>
                    <a:pt x="266" y="25"/>
                    <a:pt x="266" y="25"/>
                    <a:pt x="266" y="25"/>
                  </a:cubicBezTo>
                  <a:cubicBezTo>
                    <a:pt x="313" y="82"/>
                    <a:pt x="313" y="82"/>
                    <a:pt x="313" y="82"/>
                  </a:cubicBezTo>
                  <a:cubicBezTo>
                    <a:pt x="212" y="167"/>
                    <a:pt x="212" y="167"/>
                    <a:pt x="212" y="167"/>
                  </a:cubicBezTo>
                  <a:cubicBezTo>
                    <a:pt x="110" y="81"/>
                    <a:pt x="110" y="81"/>
                    <a:pt x="110" y="81"/>
                  </a:cubicBezTo>
                  <a:cubicBezTo>
                    <a:pt x="158" y="25"/>
                    <a:pt x="158" y="25"/>
                    <a:pt x="158" y="25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0"/>
                    <a:pt x="86" y="31"/>
                    <a:pt x="50" y="79"/>
                  </a:cubicBezTo>
                  <a:cubicBezTo>
                    <a:pt x="15" y="128"/>
                    <a:pt x="0" y="190"/>
                    <a:pt x="0" y="190"/>
                  </a:cubicBezTo>
                  <a:cubicBezTo>
                    <a:pt x="11" y="199"/>
                    <a:pt x="11" y="199"/>
                    <a:pt x="11" y="199"/>
                  </a:cubicBezTo>
                  <a:cubicBezTo>
                    <a:pt x="85" y="112"/>
                    <a:pt x="85" y="112"/>
                    <a:pt x="85" y="112"/>
                  </a:cubicBezTo>
                  <a:cubicBezTo>
                    <a:pt x="181" y="192"/>
                    <a:pt x="181" y="192"/>
                    <a:pt x="181" y="192"/>
                  </a:cubicBezTo>
                  <a:cubicBezTo>
                    <a:pt x="31" y="318"/>
                    <a:pt x="31" y="318"/>
                    <a:pt x="31" y="318"/>
                  </a:cubicBezTo>
                  <a:cubicBezTo>
                    <a:pt x="57" y="348"/>
                    <a:pt x="57" y="348"/>
                    <a:pt x="57" y="348"/>
                  </a:cubicBezTo>
                  <a:cubicBezTo>
                    <a:pt x="212" y="218"/>
                    <a:pt x="212" y="218"/>
                    <a:pt x="212" y="218"/>
                  </a:cubicBezTo>
                  <a:cubicBezTo>
                    <a:pt x="367" y="348"/>
                    <a:pt x="367" y="348"/>
                    <a:pt x="367" y="348"/>
                  </a:cubicBezTo>
                  <a:cubicBezTo>
                    <a:pt x="393" y="318"/>
                    <a:pt x="393" y="318"/>
                    <a:pt x="393" y="318"/>
                  </a:cubicBezTo>
                  <a:cubicBezTo>
                    <a:pt x="243" y="192"/>
                    <a:pt x="243" y="192"/>
                    <a:pt x="243" y="192"/>
                  </a:cubicBezTo>
                  <a:cubicBezTo>
                    <a:pt x="338" y="112"/>
                    <a:pt x="338" y="112"/>
                    <a:pt x="338" y="112"/>
                  </a:cubicBezTo>
                  <a:cubicBezTo>
                    <a:pt x="412" y="199"/>
                    <a:pt x="412" y="199"/>
                    <a:pt x="412" y="199"/>
                  </a:cubicBezTo>
                  <a:cubicBezTo>
                    <a:pt x="423" y="190"/>
                    <a:pt x="423" y="190"/>
                    <a:pt x="423" y="190"/>
                  </a:cubicBezTo>
                  <a:cubicBezTo>
                    <a:pt x="423" y="190"/>
                    <a:pt x="408" y="128"/>
                    <a:pt x="373" y="79"/>
                  </a:cubicBezTo>
                  <a:cubicBezTo>
                    <a:pt x="338" y="31"/>
                    <a:pt x="296" y="0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xmlns="" id="{6BEEDCA7-BB87-459B-940C-5B909FB8CC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775" y="288229"/>
              <a:ext cx="510059" cy="510404"/>
            </a:xfrm>
            <a:custGeom>
              <a:avLst/>
              <a:gdLst>
                <a:gd name="T0" fmla="*/ 403 w 707"/>
                <a:gd name="T1" fmla="*/ 44 h 707"/>
                <a:gd name="T2" fmla="*/ 354 w 707"/>
                <a:gd name="T3" fmla="*/ 83 h 707"/>
                <a:gd name="T4" fmla="*/ 305 w 707"/>
                <a:gd name="T5" fmla="*/ 44 h 707"/>
                <a:gd name="T6" fmla="*/ 181 w 707"/>
                <a:gd name="T7" fmla="*/ 0 h 707"/>
                <a:gd name="T8" fmla="*/ 0 w 707"/>
                <a:gd name="T9" fmla="*/ 0 h 707"/>
                <a:gd name="T10" fmla="*/ 0 w 707"/>
                <a:gd name="T11" fmla="*/ 599 h 707"/>
                <a:gd name="T12" fmla="*/ 151 w 707"/>
                <a:gd name="T13" fmla="*/ 599 h 707"/>
                <a:gd name="T14" fmla="*/ 275 w 707"/>
                <a:gd name="T15" fmla="*/ 643 h 707"/>
                <a:gd name="T16" fmla="*/ 354 w 707"/>
                <a:gd name="T17" fmla="*/ 707 h 707"/>
                <a:gd name="T18" fmla="*/ 432 w 707"/>
                <a:gd name="T19" fmla="*/ 643 h 707"/>
                <a:gd name="T20" fmla="*/ 556 w 707"/>
                <a:gd name="T21" fmla="*/ 599 h 707"/>
                <a:gd name="T22" fmla="*/ 707 w 707"/>
                <a:gd name="T23" fmla="*/ 599 h 707"/>
                <a:gd name="T24" fmla="*/ 707 w 707"/>
                <a:gd name="T25" fmla="*/ 0 h 707"/>
                <a:gd name="T26" fmla="*/ 526 w 707"/>
                <a:gd name="T27" fmla="*/ 0 h 707"/>
                <a:gd name="T28" fmla="*/ 403 w 707"/>
                <a:gd name="T29" fmla="*/ 44 h 707"/>
                <a:gd name="T30" fmla="*/ 668 w 707"/>
                <a:gd name="T31" fmla="*/ 560 h 707"/>
                <a:gd name="T32" fmla="*/ 556 w 707"/>
                <a:gd name="T33" fmla="*/ 560 h 707"/>
                <a:gd name="T34" fmla="*/ 407 w 707"/>
                <a:gd name="T35" fmla="*/ 613 h 707"/>
                <a:gd name="T36" fmla="*/ 354 w 707"/>
                <a:gd name="T37" fmla="*/ 657 h 707"/>
                <a:gd name="T38" fmla="*/ 300 w 707"/>
                <a:gd name="T39" fmla="*/ 613 h 707"/>
                <a:gd name="T40" fmla="*/ 151 w 707"/>
                <a:gd name="T41" fmla="*/ 560 h 707"/>
                <a:gd name="T42" fmla="*/ 39 w 707"/>
                <a:gd name="T43" fmla="*/ 560 h 707"/>
                <a:gd name="T44" fmla="*/ 39 w 707"/>
                <a:gd name="T45" fmla="*/ 39 h 707"/>
                <a:gd name="T46" fmla="*/ 181 w 707"/>
                <a:gd name="T47" fmla="*/ 39 h 707"/>
                <a:gd name="T48" fmla="*/ 280 w 707"/>
                <a:gd name="T49" fmla="*/ 74 h 707"/>
                <a:gd name="T50" fmla="*/ 329 w 707"/>
                <a:gd name="T51" fmla="*/ 114 h 707"/>
                <a:gd name="T52" fmla="*/ 354 w 707"/>
                <a:gd name="T53" fmla="*/ 134 h 707"/>
                <a:gd name="T54" fmla="*/ 378 w 707"/>
                <a:gd name="T55" fmla="*/ 114 h 707"/>
                <a:gd name="T56" fmla="*/ 428 w 707"/>
                <a:gd name="T57" fmla="*/ 74 h 707"/>
                <a:gd name="T58" fmla="*/ 526 w 707"/>
                <a:gd name="T59" fmla="*/ 39 h 707"/>
                <a:gd name="T60" fmla="*/ 668 w 707"/>
                <a:gd name="T61" fmla="*/ 39 h 707"/>
                <a:gd name="T62" fmla="*/ 668 w 707"/>
                <a:gd name="T63" fmla="*/ 560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7" h="707">
                  <a:moveTo>
                    <a:pt x="403" y="44"/>
                  </a:moveTo>
                  <a:cubicBezTo>
                    <a:pt x="354" y="83"/>
                    <a:pt x="354" y="83"/>
                    <a:pt x="354" y="83"/>
                  </a:cubicBezTo>
                  <a:cubicBezTo>
                    <a:pt x="305" y="44"/>
                    <a:pt x="305" y="44"/>
                    <a:pt x="305" y="44"/>
                  </a:cubicBezTo>
                  <a:cubicBezTo>
                    <a:pt x="270" y="15"/>
                    <a:pt x="226" y="0"/>
                    <a:pt x="18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151" y="599"/>
                    <a:pt x="151" y="599"/>
                    <a:pt x="151" y="599"/>
                  </a:cubicBezTo>
                  <a:cubicBezTo>
                    <a:pt x="196" y="599"/>
                    <a:pt x="240" y="615"/>
                    <a:pt x="275" y="643"/>
                  </a:cubicBezTo>
                  <a:cubicBezTo>
                    <a:pt x="354" y="707"/>
                    <a:pt x="354" y="707"/>
                    <a:pt x="354" y="707"/>
                  </a:cubicBezTo>
                  <a:cubicBezTo>
                    <a:pt x="432" y="643"/>
                    <a:pt x="432" y="643"/>
                    <a:pt x="432" y="643"/>
                  </a:cubicBezTo>
                  <a:cubicBezTo>
                    <a:pt x="467" y="615"/>
                    <a:pt x="511" y="599"/>
                    <a:pt x="556" y="599"/>
                  </a:cubicBezTo>
                  <a:cubicBezTo>
                    <a:pt x="707" y="599"/>
                    <a:pt x="707" y="599"/>
                    <a:pt x="707" y="599"/>
                  </a:cubicBezTo>
                  <a:cubicBezTo>
                    <a:pt x="707" y="0"/>
                    <a:pt x="707" y="0"/>
                    <a:pt x="707" y="0"/>
                  </a:cubicBezTo>
                  <a:cubicBezTo>
                    <a:pt x="526" y="0"/>
                    <a:pt x="526" y="0"/>
                    <a:pt x="526" y="0"/>
                  </a:cubicBezTo>
                  <a:cubicBezTo>
                    <a:pt x="481" y="0"/>
                    <a:pt x="438" y="15"/>
                    <a:pt x="403" y="44"/>
                  </a:cubicBezTo>
                  <a:close/>
                  <a:moveTo>
                    <a:pt x="668" y="560"/>
                  </a:moveTo>
                  <a:cubicBezTo>
                    <a:pt x="556" y="560"/>
                    <a:pt x="556" y="560"/>
                    <a:pt x="556" y="560"/>
                  </a:cubicBezTo>
                  <a:cubicBezTo>
                    <a:pt x="502" y="560"/>
                    <a:pt x="449" y="579"/>
                    <a:pt x="407" y="613"/>
                  </a:cubicBezTo>
                  <a:cubicBezTo>
                    <a:pt x="354" y="657"/>
                    <a:pt x="354" y="657"/>
                    <a:pt x="354" y="657"/>
                  </a:cubicBezTo>
                  <a:cubicBezTo>
                    <a:pt x="300" y="613"/>
                    <a:pt x="300" y="613"/>
                    <a:pt x="300" y="613"/>
                  </a:cubicBezTo>
                  <a:cubicBezTo>
                    <a:pt x="258" y="579"/>
                    <a:pt x="205" y="560"/>
                    <a:pt x="151" y="560"/>
                  </a:cubicBezTo>
                  <a:cubicBezTo>
                    <a:pt x="39" y="560"/>
                    <a:pt x="39" y="560"/>
                    <a:pt x="39" y="560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181" y="39"/>
                    <a:pt x="181" y="39"/>
                    <a:pt x="181" y="39"/>
                  </a:cubicBezTo>
                  <a:cubicBezTo>
                    <a:pt x="217" y="39"/>
                    <a:pt x="252" y="51"/>
                    <a:pt x="280" y="74"/>
                  </a:cubicBezTo>
                  <a:cubicBezTo>
                    <a:pt x="329" y="114"/>
                    <a:pt x="329" y="114"/>
                    <a:pt x="329" y="114"/>
                  </a:cubicBezTo>
                  <a:cubicBezTo>
                    <a:pt x="354" y="134"/>
                    <a:pt x="354" y="134"/>
                    <a:pt x="354" y="134"/>
                  </a:cubicBezTo>
                  <a:cubicBezTo>
                    <a:pt x="378" y="114"/>
                    <a:pt x="378" y="114"/>
                    <a:pt x="378" y="114"/>
                  </a:cubicBezTo>
                  <a:cubicBezTo>
                    <a:pt x="428" y="74"/>
                    <a:pt x="428" y="74"/>
                    <a:pt x="428" y="74"/>
                  </a:cubicBezTo>
                  <a:cubicBezTo>
                    <a:pt x="455" y="51"/>
                    <a:pt x="491" y="39"/>
                    <a:pt x="526" y="39"/>
                  </a:cubicBezTo>
                  <a:cubicBezTo>
                    <a:pt x="668" y="39"/>
                    <a:pt x="668" y="39"/>
                    <a:pt x="668" y="39"/>
                  </a:cubicBezTo>
                  <a:cubicBezTo>
                    <a:pt x="668" y="560"/>
                    <a:pt x="668" y="560"/>
                    <a:pt x="668" y="5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58FEF093-7727-4524-A0B7-77A9C48A6B32}"/>
              </a:ext>
            </a:extLst>
          </p:cNvPr>
          <p:cNvSpPr/>
          <p:nvPr/>
        </p:nvSpPr>
        <p:spPr>
          <a:xfrm>
            <a:off x="2624651" y="1049600"/>
            <a:ext cx="498941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Clr>
                <a:srgbClr val="0070C0"/>
              </a:buClr>
            </a:pPr>
            <a:r>
              <a:rPr lang="ru-RU" sz="1600" dirty="0">
                <a:solidFill>
                  <a:srgbClr val="4E5BDA"/>
                </a:solidFill>
                <a:ea typeface="Arial" charset="0"/>
                <a:cs typeface="Arial" charset="0"/>
              </a:rPr>
              <a:t>СОЗДАНИЕ И РАЗВИТИЕ ЕДИНОЙ </a:t>
            </a:r>
            <a:r>
              <a:rPr lang="en-US" sz="1600" dirty="0">
                <a:solidFill>
                  <a:srgbClr val="4E5BDA"/>
                </a:solidFill>
                <a:ea typeface="Arial" charset="0"/>
                <a:cs typeface="Arial" charset="0"/>
              </a:rPr>
              <a:t/>
            </a:r>
            <a:br>
              <a:rPr lang="en-US" sz="1600" dirty="0">
                <a:solidFill>
                  <a:srgbClr val="4E5BDA"/>
                </a:solidFill>
                <a:ea typeface="Arial" charset="0"/>
                <a:cs typeface="Arial" charset="0"/>
              </a:rPr>
            </a:br>
            <a:r>
              <a:rPr lang="ru-RU" sz="1600" dirty="0">
                <a:solidFill>
                  <a:srgbClr val="4E5BDA"/>
                </a:solidFill>
                <a:ea typeface="Arial" charset="0"/>
                <a:cs typeface="Arial" charset="0"/>
              </a:rPr>
              <a:t>ИНТЕГРИРОВАННОЙ ИНФОРМАЦИОННОЙ СРЕДЫ </a:t>
            </a:r>
            <a:r>
              <a:rPr lang="en-US" sz="1600" dirty="0">
                <a:solidFill>
                  <a:srgbClr val="4E5BDA"/>
                </a:solidFill>
                <a:ea typeface="Arial" charset="0"/>
                <a:cs typeface="Arial" charset="0"/>
              </a:rPr>
              <a:t/>
            </a:r>
            <a:br>
              <a:rPr lang="en-US" sz="1600" dirty="0">
                <a:solidFill>
                  <a:srgbClr val="4E5BDA"/>
                </a:solidFill>
                <a:ea typeface="Arial" charset="0"/>
                <a:cs typeface="Arial" charset="0"/>
              </a:rPr>
            </a:br>
            <a:r>
              <a:rPr lang="ru-RU" sz="1600" dirty="0">
                <a:solidFill>
                  <a:srgbClr val="4E5BDA"/>
                </a:solidFill>
                <a:ea typeface="Arial" charset="0"/>
                <a:cs typeface="Arial" charset="0"/>
              </a:rPr>
              <a:t>НА БАЗЕ ФЕДЕРАЛЬНЫХ ГОСУДАРСТВЕННЫХ </a:t>
            </a:r>
            <a:r>
              <a:rPr lang="en-US" sz="1600" dirty="0">
                <a:solidFill>
                  <a:srgbClr val="4E5BDA"/>
                </a:solidFill>
                <a:ea typeface="Arial" charset="0"/>
                <a:cs typeface="Arial" charset="0"/>
              </a:rPr>
              <a:t/>
            </a:r>
            <a:br>
              <a:rPr lang="en-US" sz="1600" dirty="0">
                <a:solidFill>
                  <a:srgbClr val="4E5BDA"/>
                </a:solidFill>
                <a:ea typeface="Arial" charset="0"/>
                <a:cs typeface="Arial" charset="0"/>
              </a:rPr>
            </a:br>
            <a:r>
              <a:rPr lang="ru-RU" sz="1600" dirty="0">
                <a:solidFill>
                  <a:srgbClr val="4E5BDA"/>
                </a:solidFill>
                <a:ea typeface="Arial" charset="0"/>
                <a:cs typeface="Arial" charset="0"/>
              </a:rPr>
              <a:t>ИНФОРМАЦИОННЫХ СИСТЕМ РОСНЕДР (ФГИС)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05887" y="2456717"/>
            <a:ext cx="4438853" cy="3544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indent="-216000" eaLnBrk="0" fontAlgn="ctr" hangingPunct="0">
              <a:lnSpc>
                <a:spcPct val="90000"/>
              </a:lnSpc>
              <a:spcBef>
                <a:spcPts val="1400"/>
              </a:spcBef>
              <a:buClr>
                <a:srgbClr val="4E5BDA"/>
              </a:buClr>
              <a:buFont typeface="Wingdings 2" panose="05020102010507070707" pitchFamily="18" charset="2"/>
              <a:buChar char="¡"/>
            </a:pPr>
            <a:r>
              <a:rPr lang="ru-RU" sz="1400" b="1" dirty="0">
                <a:cs typeface="Times New Roman" panose="02020603050405020304" pitchFamily="18" charset="0"/>
              </a:rPr>
              <a:t>Развитие средств автоматизации процессов управления фондом недр и выполнения государственных услуг и функций</a:t>
            </a:r>
          </a:p>
          <a:p>
            <a:pPr marL="216000" indent="-216000" eaLnBrk="0" fontAlgn="ctr" hangingPunct="0">
              <a:lnSpc>
                <a:spcPct val="90000"/>
              </a:lnSpc>
              <a:spcBef>
                <a:spcPts val="1400"/>
              </a:spcBef>
              <a:buClr>
                <a:srgbClr val="4E5BDA"/>
              </a:buClr>
              <a:buFont typeface="Wingdings 2" panose="05020102010507070707" pitchFamily="18" charset="2"/>
              <a:buChar char="¡"/>
            </a:pPr>
            <a:r>
              <a:rPr lang="ru-RU" sz="1400" b="1" dirty="0">
                <a:cs typeface="Times New Roman" panose="02020603050405020304" pitchFamily="18" charset="0"/>
              </a:rPr>
              <a:t>Перевод процесса оказания государственных услуг и функций РОСНЕДР в электронный вид</a:t>
            </a:r>
          </a:p>
          <a:p>
            <a:pPr marL="216000" indent="-216000" eaLnBrk="0" fontAlgn="ctr" hangingPunct="0">
              <a:lnSpc>
                <a:spcPct val="90000"/>
              </a:lnSpc>
              <a:spcBef>
                <a:spcPts val="1400"/>
              </a:spcBef>
              <a:buClr>
                <a:srgbClr val="4E5BDA"/>
              </a:buClr>
              <a:buFont typeface="Wingdings 2" panose="05020102010507070707" pitchFamily="18" charset="2"/>
              <a:buChar char="¡"/>
            </a:pPr>
            <a:r>
              <a:rPr lang="ru-RU" sz="1400" b="1" dirty="0">
                <a:cs typeface="Times New Roman" panose="02020603050405020304" pitchFamily="18" charset="0"/>
              </a:rPr>
              <a:t>Формирование единого интегрированного представления данных о состоянии, использовании и воспроизводстве МСБ</a:t>
            </a:r>
          </a:p>
          <a:p>
            <a:pPr marL="216000" indent="-216000" eaLnBrk="0" fontAlgn="ctr" hangingPunct="0">
              <a:lnSpc>
                <a:spcPct val="90000"/>
              </a:lnSpc>
              <a:spcBef>
                <a:spcPts val="1400"/>
              </a:spcBef>
              <a:buClr>
                <a:srgbClr val="4E5BDA"/>
              </a:buClr>
              <a:buFont typeface="Wingdings 2" panose="05020102010507070707" pitchFamily="18" charset="2"/>
              <a:buChar char="¡"/>
            </a:pPr>
            <a:r>
              <a:rPr lang="ru-RU" sz="1400" b="1" dirty="0">
                <a:cs typeface="Times New Roman" panose="02020603050405020304" pitchFamily="18" charset="0"/>
              </a:rPr>
              <a:t>Внедрение унифицированных средств и инструментов информационно-аналитической поддержки и обработки информации на основе единого источника данных</a:t>
            </a:r>
            <a:r>
              <a:rPr lang="en-US" sz="1400" b="1" dirty="0">
                <a:cs typeface="Times New Roman" panose="02020603050405020304" pitchFamily="18" charset="0"/>
              </a:rPr>
              <a:t> (</a:t>
            </a:r>
            <a:r>
              <a:rPr lang="ru-RU" sz="1400" b="1" dirty="0">
                <a:cs typeface="Times New Roman" panose="02020603050405020304" pitchFamily="18" charset="0"/>
              </a:rPr>
              <a:t>автоматическое и полуавтоматическое исполнение запросов, формирование справок, аналитические и картографические представления)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04F5E568-C3BD-4BEB-8B7D-F61D863DD08A}"/>
              </a:ext>
            </a:extLst>
          </p:cNvPr>
          <p:cNvSpPr/>
          <p:nvPr/>
        </p:nvSpPr>
        <p:spPr>
          <a:xfrm>
            <a:off x="7983643" y="2724244"/>
            <a:ext cx="35697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buClr>
                <a:srgbClr val="0070C0"/>
              </a:buClr>
            </a:pPr>
            <a:r>
              <a:rPr lang="ru-RU" sz="1400" b="1" dirty="0">
                <a:solidFill>
                  <a:srgbClr val="0070C0"/>
                </a:solidFill>
                <a:ea typeface="Arial" charset="0"/>
                <a:cs typeface="Arial" charset="0"/>
              </a:rPr>
              <a:t>ФГИС «АСЛН» </a:t>
            </a:r>
            <a:endParaRPr lang="en-US" sz="1400" b="1" dirty="0">
              <a:solidFill>
                <a:srgbClr val="0070C0"/>
              </a:solidFill>
              <a:ea typeface="Arial" charset="0"/>
              <a:cs typeface="Arial" charset="0"/>
            </a:endParaRPr>
          </a:p>
          <a:p>
            <a:pPr>
              <a:spcBef>
                <a:spcPts val="1800"/>
              </a:spcBef>
              <a:buClr>
                <a:srgbClr val="0070C0"/>
              </a:buClr>
            </a:pPr>
            <a:r>
              <a:rPr lang="ru-RU" sz="1400" b="1" dirty="0">
                <a:solidFill>
                  <a:srgbClr val="0070C0"/>
                </a:solidFill>
                <a:ea typeface="Arial" charset="0"/>
                <a:cs typeface="Arial" charset="0"/>
              </a:rPr>
              <a:t>ФГИС «СИБД» </a:t>
            </a:r>
            <a:endParaRPr lang="en-US" sz="1400" b="1" dirty="0">
              <a:solidFill>
                <a:srgbClr val="0070C0"/>
              </a:solidFill>
              <a:ea typeface="Arial" charset="0"/>
              <a:cs typeface="Arial" charset="0"/>
            </a:endParaRPr>
          </a:p>
          <a:p>
            <a:pPr>
              <a:spcBef>
                <a:spcPts val="1800"/>
              </a:spcBef>
              <a:buClr>
                <a:srgbClr val="0070C0"/>
              </a:buClr>
            </a:pPr>
            <a:r>
              <a:rPr lang="ru-RU" sz="1400" b="1" dirty="0">
                <a:solidFill>
                  <a:srgbClr val="0070C0"/>
                </a:solidFill>
                <a:ea typeface="Arial" charset="0"/>
                <a:cs typeface="Arial" charset="0"/>
              </a:rPr>
              <a:t>ФГИС «Учет и баланс ПВ» </a:t>
            </a:r>
            <a:endParaRPr lang="en-US" sz="1400" b="1" dirty="0">
              <a:solidFill>
                <a:srgbClr val="0070C0"/>
              </a:solidFill>
              <a:ea typeface="Arial" charset="0"/>
              <a:cs typeface="Arial" charset="0"/>
            </a:endParaRPr>
          </a:p>
          <a:p>
            <a:pPr>
              <a:spcBef>
                <a:spcPts val="1800"/>
              </a:spcBef>
              <a:buClr>
                <a:srgbClr val="0070C0"/>
              </a:buClr>
            </a:pPr>
            <a:r>
              <a:rPr lang="ru-RU" sz="1400" b="1" dirty="0">
                <a:solidFill>
                  <a:srgbClr val="0070C0"/>
                </a:solidFill>
                <a:ea typeface="Arial" charset="0"/>
                <a:cs typeface="Arial" charset="0"/>
              </a:rPr>
              <a:t>ФГИС «Минерал-финансы» </a:t>
            </a:r>
            <a:endParaRPr lang="en-US" sz="1400" b="1" dirty="0">
              <a:solidFill>
                <a:srgbClr val="0070C0"/>
              </a:solidFill>
              <a:ea typeface="Arial" charset="0"/>
              <a:cs typeface="Arial" charset="0"/>
            </a:endParaRPr>
          </a:p>
          <a:p>
            <a:pPr>
              <a:spcBef>
                <a:spcPts val="1800"/>
              </a:spcBef>
              <a:buClr>
                <a:srgbClr val="0070C0"/>
              </a:buClr>
            </a:pPr>
            <a:r>
              <a:rPr lang="ru-RU" sz="1400" b="1" dirty="0">
                <a:solidFill>
                  <a:srgbClr val="0070C0"/>
                </a:solidFill>
                <a:ea typeface="Arial" charset="0"/>
                <a:cs typeface="Arial" charset="0"/>
              </a:rPr>
              <a:t>ФГИС «Портал государственных услуг </a:t>
            </a:r>
            <a:r>
              <a:rPr lang="en-US" sz="1400" b="1" dirty="0">
                <a:solidFill>
                  <a:srgbClr val="0070C0"/>
                </a:solidFill>
                <a:ea typeface="Arial" charset="0"/>
                <a:cs typeface="Arial" charset="0"/>
              </a:rPr>
              <a:t/>
            </a:r>
            <a:br>
              <a:rPr lang="en-US" sz="1400" b="1" dirty="0">
                <a:solidFill>
                  <a:srgbClr val="0070C0"/>
                </a:solidFill>
                <a:ea typeface="Arial" charset="0"/>
                <a:cs typeface="Arial" charset="0"/>
              </a:rPr>
            </a:br>
            <a:r>
              <a:rPr lang="ru-RU" sz="1400" b="1" dirty="0">
                <a:solidFill>
                  <a:srgbClr val="0070C0"/>
                </a:solidFill>
                <a:ea typeface="Arial" charset="0"/>
                <a:cs typeface="Arial" charset="0"/>
              </a:rPr>
              <a:t>и функций Роснедр»</a:t>
            </a:r>
          </a:p>
        </p:txBody>
      </p:sp>
      <p:sp>
        <p:nvSpPr>
          <p:cNvPr id="20" name="Номер слайда 2">
            <a:extLst>
              <a:ext uri="{FF2B5EF4-FFF2-40B4-BE49-F238E27FC236}">
                <a16:creationId xmlns:a16="http://schemas.microsoft.com/office/drawing/2014/main" xmlns="" id="{84EE009D-2F0E-45DE-89D6-B7A337A07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6892" y="6404942"/>
            <a:ext cx="580292" cy="365125"/>
          </a:xfrm>
        </p:spPr>
        <p:txBody>
          <a:bodyPr lIns="36000" tIns="36000" rIns="36000" bIns="36000"/>
          <a:lstStyle/>
          <a:p>
            <a:fld id="{03450231-F668-B14F-857A-FE6341F82B64}" type="slidenum">
              <a:rPr lang="ru-RU" smtClean="0">
                <a:solidFill>
                  <a:srgbClr val="0070C0"/>
                </a:solidFill>
              </a:rPr>
              <a:t>3</a:t>
            </a:fld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7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65ED7B8-FF29-4035-8F2A-D1AB78FE67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7" r="-1"/>
          <a:stretch/>
        </p:blipFill>
        <p:spPr>
          <a:xfrm>
            <a:off x="0" y="3986579"/>
            <a:ext cx="12191999" cy="2871421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50EEC29D-426B-431A-9BF3-1C62E75E0BED}"/>
              </a:ext>
            </a:extLst>
          </p:cNvPr>
          <p:cNvSpPr/>
          <p:nvPr/>
        </p:nvSpPr>
        <p:spPr>
          <a:xfrm>
            <a:off x="0" y="4400609"/>
            <a:ext cx="6271259" cy="2457391"/>
          </a:xfrm>
          <a:prstGeom prst="rect">
            <a:avLst/>
          </a:prstGeom>
          <a:gradFill>
            <a:gsLst>
              <a:gs pos="0">
                <a:schemeClr val="bg1">
                  <a:alpha val="78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276758" y="864562"/>
            <a:ext cx="8779169" cy="5166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indent="-216000" eaLnBrk="0" fontAlgn="ctr" hangingPunct="0">
              <a:lnSpc>
                <a:spcPct val="90000"/>
              </a:lnSpc>
              <a:spcBef>
                <a:spcPts val="1800"/>
              </a:spcBef>
              <a:buClr>
                <a:srgbClr val="24A1DA"/>
              </a:buClr>
              <a:buFont typeface="Wingdings 2" panose="05020102010507070707" pitchFamily="18" charset="2"/>
              <a:buChar char="¡"/>
            </a:pPr>
            <a:r>
              <a:rPr lang="ru-RU" sz="1400" b="1" dirty="0">
                <a:cs typeface="Times New Roman" panose="02020603050405020304" pitchFamily="18" charset="0"/>
              </a:rPr>
              <a:t>Развитие электронного </a:t>
            </a:r>
            <a:r>
              <a:rPr lang="ru-RU" sz="1400" b="1" dirty="0" smtClean="0">
                <a:cs typeface="Times New Roman" panose="02020603050405020304" pitchFamily="18" charset="0"/>
              </a:rPr>
              <a:t>взаимодействия</a:t>
            </a:r>
            <a:r>
              <a:rPr lang="en-US" sz="1400" b="1" dirty="0" smtClean="0"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cs typeface="Times New Roman" panose="02020603050405020304" pitchFamily="18" charset="0"/>
              </a:rPr>
              <a:t>на базе Единого портала государственных услуг и Личного кабинета </a:t>
            </a:r>
            <a:r>
              <a:rPr lang="ru-RU" sz="1400" b="1" dirty="0" err="1" smtClean="0">
                <a:cs typeface="Times New Roman" panose="02020603050405020304" pitchFamily="18" charset="0"/>
              </a:rPr>
              <a:t>недропользователя</a:t>
            </a:r>
            <a:r>
              <a:rPr lang="ru-RU" sz="1400" b="1" dirty="0" smtClean="0">
                <a:cs typeface="Times New Roman" panose="02020603050405020304" pitchFamily="18" charset="0"/>
              </a:rPr>
              <a:t>, </a:t>
            </a:r>
            <a:r>
              <a:rPr lang="ru-RU" sz="1400" b="1" dirty="0">
                <a:cs typeface="Times New Roman" panose="02020603050405020304" pitchFamily="18" charset="0"/>
              </a:rPr>
              <a:t>в </a:t>
            </a:r>
            <a:r>
              <a:rPr lang="ru-RU" sz="1400" b="1" dirty="0" err="1">
                <a:cs typeface="Times New Roman" panose="02020603050405020304" pitchFamily="18" charset="0"/>
              </a:rPr>
              <a:t>т.ч</a:t>
            </a:r>
            <a:r>
              <a:rPr lang="ru-RU" sz="1400" b="1" dirty="0">
                <a:cs typeface="Times New Roman" panose="02020603050405020304" pitchFamily="18" charset="0"/>
              </a:rPr>
              <a:t>. в соответствии с Постановлениями Правительства РФ: </a:t>
            </a:r>
            <a:br>
              <a:rPr lang="ru-RU" sz="1400" b="1" dirty="0">
                <a:cs typeface="Times New Roman" panose="02020603050405020304" pitchFamily="18" charset="0"/>
              </a:rPr>
            </a:br>
            <a:r>
              <a:rPr lang="ru-RU" sz="1400" b="1" dirty="0">
                <a:cs typeface="Times New Roman" panose="02020603050405020304" pitchFamily="18" charset="0"/>
              </a:rPr>
              <a:t>государственные услуги, заявки, отчетность недропользователей </a:t>
            </a:r>
          </a:p>
          <a:p>
            <a:pPr marL="216000" indent="-216000" eaLnBrk="0" fontAlgn="ctr" hangingPunct="0">
              <a:lnSpc>
                <a:spcPct val="90000"/>
              </a:lnSpc>
              <a:spcBef>
                <a:spcPts val="1800"/>
              </a:spcBef>
              <a:buClr>
                <a:srgbClr val="24A1DA"/>
              </a:buClr>
              <a:buFont typeface="Wingdings 2" panose="05020102010507070707" pitchFamily="18" charset="2"/>
              <a:buChar char="¡"/>
            </a:pPr>
            <a:r>
              <a:rPr lang="ru-RU" sz="1400" b="1" dirty="0">
                <a:cs typeface="Times New Roman" panose="02020603050405020304" pitchFamily="18" charset="0"/>
              </a:rPr>
              <a:t>Приведение локальных нормативных актов (административные регламенты Роснедр, методики и инструкции </a:t>
            </a:r>
            <a:r>
              <a:rPr lang="ru-RU" sz="1400" b="1" dirty="0" err="1">
                <a:cs typeface="Times New Roman" panose="02020603050405020304" pitchFamily="18" charset="0"/>
              </a:rPr>
              <a:t>Росгеолфонда</a:t>
            </a:r>
            <a:r>
              <a:rPr lang="ru-RU" sz="1400" b="1" dirty="0">
                <a:cs typeface="Times New Roman" panose="02020603050405020304" pitchFamily="18" charset="0"/>
              </a:rPr>
              <a:t>) в соответствие с Поручениями Президента, Постановлениями и Распоряжениями Правительства РФ</a:t>
            </a:r>
            <a:endParaRPr lang="en-US" sz="1400" b="1" dirty="0">
              <a:cs typeface="Times New Roman" panose="02020603050405020304" pitchFamily="18" charset="0"/>
            </a:endParaRPr>
          </a:p>
          <a:p>
            <a:pPr marL="216000" indent="-216000" eaLnBrk="0" fontAlgn="ctr" hangingPunct="0">
              <a:lnSpc>
                <a:spcPct val="90000"/>
              </a:lnSpc>
              <a:spcBef>
                <a:spcPts val="1800"/>
              </a:spcBef>
              <a:buClr>
                <a:srgbClr val="24A1DA"/>
              </a:buClr>
              <a:buFont typeface="Wingdings 2" panose="05020102010507070707" pitchFamily="18" charset="2"/>
              <a:buChar char="¡"/>
            </a:pPr>
            <a:r>
              <a:rPr lang="ru-RU" sz="1400" b="1" dirty="0">
                <a:cs typeface="Times New Roman" panose="02020603050405020304" pitchFamily="18" charset="0"/>
              </a:rPr>
              <a:t>Перевод части форм </a:t>
            </a:r>
            <a:r>
              <a:rPr lang="ru-RU" sz="1400" b="1" dirty="0" smtClean="0">
                <a:cs typeface="Times New Roman" panose="02020603050405020304" pitchFamily="18" charset="0"/>
              </a:rPr>
              <a:t>государственной статистической </a:t>
            </a:r>
            <a:r>
              <a:rPr lang="ru-RU" sz="1400" b="1" dirty="0">
                <a:cs typeface="Times New Roman" panose="02020603050405020304" pitchFamily="18" charset="0"/>
              </a:rPr>
              <a:t>отчетности в ведомственную отчетность (по согласованию с Минприроды России)</a:t>
            </a:r>
          </a:p>
          <a:p>
            <a:pPr marL="216000" indent="-216000" eaLnBrk="0" fontAlgn="ctr" hangingPunct="0">
              <a:lnSpc>
                <a:spcPct val="90000"/>
              </a:lnSpc>
              <a:spcBef>
                <a:spcPts val="1800"/>
              </a:spcBef>
              <a:buClr>
                <a:srgbClr val="24A1DA"/>
              </a:buClr>
              <a:buFont typeface="Wingdings 2" panose="05020102010507070707" pitchFamily="18" charset="2"/>
              <a:buChar char="¡"/>
            </a:pPr>
            <a:r>
              <a:rPr lang="ru-RU" sz="1400" b="1" dirty="0">
                <a:cs typeface="Times New Roman" panose="02020603050405020304" pitchFamily="18" charset="0"/>
              </a:rPr>
              <a:t>Перевод процесса формирования государственных балансов запасов полезных ископаемых в цифровой вид: </a:t>
            </a:r>
            <a:br>
              <a:rPr lang="ru-RU" sz="1400" b="1" dirty="0">
                <a:cs typeface="Times New Roman" panose="02020603050405020304" pitchFamily="18" charset="0"/>
              </a:rPr>
            </a:br>
            <a:r>
              <a:rPr lang="ru-RU" sz="1400" b="1" dirty="0">
                <a:cs typeface="Times New Roman" panose="02020603050405020304" pitchFamily="18" charset="0"/>
              </a:rPr>
              <a:t>электронная экспертиза запасов, электронная отчетность недропользователей, постановка на баланс и снятие с баланса в электронной форме</a:t>
            </a:r>
          </a:p>
          <a:p>
            <a:pPr marL="216000" indent="-216000" eaLnBrk="0" fontAlgn="ctr" hangingPunct="0">
              <a:lnSpc>
                <a:spcPct val="90000"/>
              </a:lnSpc>
              <a:spcBef>
                <a:spcPts val="1800"/>
              </a:spcBef>
              <a:buClr>
                <a:srgbClr val="24A1DA"/>
              </a:buClr>
              <a:buFont typeface="Wingdings 2" panose="05020102010507070707" pitchFamily="18" charset="2"/>
              <a:buChar char="¡"/>
            </a:pPr>
            <a:r>
              <a:rPr lang="ru-RU" sz="1400" b="1" dirty="0">
                <a:cs typeface="Times New Roman" panose="02020603050405020304" pitchFamily="18" charset="0"/>
              </a:rPr>
              <a:t>Актуализация формы и порядка ведения Государственного кадастра месторождений и проявлений полезных ископаемых как основной системы учета данных по объектам МСБ </a:t>
            </a:r>
            <a:r>
              <a:rPr lang="en-US" sz="1400" b="1" dirty="0">
                <a:cs typeface="Times New Roman" panose="02020603050405020304" pitchFamily="18" charset="0"/>
              </a:rPr>
              <a:t>(</a:t>
            </a:r>
            <a:r>
              <a:rPr lang="ru-RU" sz="1400" b="1" dirty="0">
                <a:cs typeface="Times New Roman" panose="02020603050405020304" pitchFamily="18" charset="0"/>
              </a:rPr>
              <a:t>запуск единого электронного реестра объектов МСБ)</a:t>
            </a:r>
          </a:p>
          <a:p>
            <a:pPr marL="216000" indent="-216000" eaLnBrk="0" fontAlgn="ctr" hangingPunct="0">
              <a:lnSpc>
                <a:spcPct val="90000"/>
              </a:lnSpc>
              <a:spcBef>
                <a:spcPts val="1800"/>
              </a:spcBef>
              <a:buClr>
                <a:srgbClr val="24A1DA"/>
              </a:buClr>
              <a:buFont typeface="Wingdings 2" panose="05020102010507070707" pitchFamily="18" charset="2"/>
              <a:buChar char="¡"/>
            </a:pPr>
            <a:r>
              <a:rPr lang="ru-RU" sz="1400" b="1" dirty="0">
                <a:cs typeface="Times New Roman" panose="02020603050405020304" pitchFamily="18" charset="0"/>
              </a:rPr>
              <a:t>Актуализация контуров объектов МСБ и запуск автоматического получения справки о </a:t>
            </a:r>
            <a:r>
              <a:rPr lang="ru-RU" sz="1400" b="1" dirty="0" err="1">
                <a:cs typeface="Times New Roman" panose="02020603050405020304" pitchFamily="18" charset="0"/>
              </a:rPr>
              <a:t>безрудности</a:t>
            </a:r>
            <a:endParaRPr lang="ru-RU" sz="1400" b="1" dirty="0">
              <a:cs typeface="Times New Roman" panose="02020603050405020304" pitchFamily="18" charset="0"/>
            </a:endParaRPr>
          </a:p>
          <a:p>
            <a:pPr marL="216000" indent="-216000" eaLnBrk="0" fontAlgn="ctr" hangingPunct="0">
              <a:lnSpc>
                <a:spcPct val="90000"/>
              </a:lnSpc>
              <a:spcBef>
                <a:spcPts val="1800"/>
              </a:spcBef>
              <a:buClr>
                <a:srgbClr val="24A1DA"/>
              </a:buClr>
              <a:buFont typeface="Wingdings 2" panose="05020102010507070707" pitchFamily="18" charset="2"/>
              <a:buChar char="¡"/>
            </a:pPr>
            <a:r>
              <a:rPr lang="ru-RU" sz="1400" b="1" dirty="0">
                <a:cs typeface="Times New Roman" panose="02020603050405020304" pitchFamily="18" charset="0"/>
              </a:rPr>
              <a:t>Продолжение активного внедрения электронного документооборота, в дальнейшем отказ от бумажного документооборота внутри системы Роснедр: центральный аппарат и территориальные органы Роснедр, Федеральные и территориальные фонды, остальные подведомственные Роснедрам учреждения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05887" y="3847068"/>
            <a:ext cx="85703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2259407-0BEC-4336-B40A-F92EFF9B482C}"/>
              </a:ext>
            </a:extLst>
          </p:cNvPr>
          <p:cNvSpPr/>
          <p:nvPr/>
        </p:nvSpPr>
        <p:spPr>
          <a:xfrm>
            <a:off x="5910" y="297224"/>
            <a:ext cx="12186090" cy="416007"/>
          </a:xfrm>
          <a:prstGeom prst="rect">
            <a:avLst/>
          </a:prstGeom>
        </p:spPr>
        <p:txBody>
          <a:bodyPr wrap="square" lIns="36000" tIns="36000" rIns="36000" bIns="4680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>
                <a:ln w="0"/>
                <a:solidFill>
                  <a:srgbClr val="1F4E79"/>
                </a:solidFill>
                <a:cs typeface="Arial" panose="020B0604020202020204" pitchFamily="34" charset="0"/>
              </a:rPr>
              <a:t>БЛИЖАЙШИЕ КОНКРЕТНЫЕ ЗАДАЧИ 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7FBBE59C-383A-47E5-A4A4-43F3EE7EEF31}"/>
              </a:ext>
            </a:extLst>
          </p:cNvPr>
          <p:cNvGrpSpPr>
            <a:grpSpLocks noChangeAspect="1"/>
          </p:cNvGrpSpPr>
          <p:nvPr/>
        </p:nvGrpSpPr>
        <p:grpSpPr>
          <a:xfrm>
            <a:off x="266991" y="288229"/>
            <a:ext cx="510059" cy="510404"/>
            <a:chOff x="349775" y="288229"/>
            <a:chExt cx="510059" cy="510404"/>
          </a:xfrm>
          <a:solidFill>
            <a:srgbClr val="1F4E79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xmlns="" id="{02197645-8039-451C-BB14-8E052E49C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200" y="400277"/>
              <a:ext cx="305210" cy="251249"/>
            </a:xfrm>
            <a:custGeom>
              <a:avLst/>
              <a:gdLst>
                <a:gd name="T0" fmla="*/ 296 w 423"/>
                <a:gd name="T1" fmla="*/ 0 h 348"/>
                <a:gd name="T2" fmla="*/ 266 w 423"/>
                <a:gd name="T3" fmla="*/ 25 h 348"/>
                <a:gd name="T4" fmla="*/ 313 w 423"/>
                <a:gd name="T5" fmla="*/ 82 h 348"/>
                <a:gd name="T6" fmla="*/ 212 w 423"/>
                <a:gd name="T7" fmla="*/ 167 h 348"/>
                <a:gd name="T8" fmla="*/ 110 w 423"/>
                <a:gd name="T9" fmla="*/ 81 h 348"/>
                <a:gd name="T10" fmla="*/ 158 w 423"/>
                <a:gd name="T11" fmla="*/ 25 h 348"/>
                <a:gd name="T12" fmla="*/ 128 w 423"/>
                <a:gd name="T13" fmla="*/ 0 h 348"/>
                <a:gd name="T14" fmla="*/ 50 w 423"/>
                <a:gd name="T15" fmla="*/ 79 h 348"/>
                <a:gd name="T16" fmla="*/ 0 w 423"/>
                <a:gd name="T17" fmla="*/ 190 h 348"/>
                <a:gd name="T18" fmla="*/ 11 w 423"/>
                <a:gd name="T19" fmla="*/ 199 h 348"/>
                <a:gd name="T20" fmla="*/ 85 w 423"/>
                <a:gd name="T21" fmla="*/ 112 h 348"/>
                <a:gd name="T22" fmla="*/ 181 w 423"/>
                <a:gd name="T23" fmla="*/ 192 h 348"/>
                <a:gd name="T24" fmla="*/ 31 w 423"/>
                <a:gd name="T25" fmla="*/ 318 h 348"/>
                <a:gd name="T26" fmla="*/ 57 w 423"/>
                <a:gd name="T27" fmla="*/ 348 h 348"/>
                <a:gd name="T28" fmla="*/ 212 w 423"/>
                <a:gd name="T29" fmla="*/ 218 h 348"/>
                <a:gd name="T30" fmla="*/ 367 w 423"/>
                <a:gd name="T31" fmla="*/ 348 h 348"/>
                <a:gd name="T32" fmla="*/ 393 w 423"/>
                <a:gd name="T33" fmla="*/ 318 h 348"/>
                <a:gd name="T34" fmla="*/ 243 w 423"/>
                <a:gd name="T35" fmla="*/ 192 h 348"/>
                <a:gd name="T36" fmla="*/ 338 w 423"/>
                <a:gd name="T37" fmla="*/ 112 h 348"/>
                <a:gd name="T38" fmla="*/ 412 w 423"/>
                <a:gd name="T39" fmla="*/ 199 h 348"/>
                <a:gd name="T40" fmla="*/ 423 w 423"/>
                <a:gd name="T41" fmla="*/ 190 h 348"/>
                <a:gd name="T42" fmla="*/ 373 w 423"/>
                <a:gd name="T43" fmla="*/ 79 h 348"/>
                <a:gd name="T44" fmla="*/ 296 w 423"/>
                <a:gd name="T45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23" h="348">
                  <a:moveTo>
                    <a:pt x="296" y="0"/>
                  </a:moveTo>
                  <a:cubicBezTo>
                    <a:pt x="266" y="25"/>
                    <a:pt x="266" y="25"/>
                    <a:pt x="266" y="25"/>
                  </a:cubicBezTo>
                  <a:cubicBezTo>
                    <a:pt x="313" y="82"/>
                    <a:pt x="313" y="82"/>
                    <a:pt x="313" y="82"/>
                  </a:cubicBezTo>
                  <a:cubicBezTo>
                    <a:pt x="212" y="167"/>
                    <a:pt x="212" y="167"/>
                    <a:pt x="212" y="167"/>
                  </a:cubicBezTo>
                  <a:cubicBezTo>
                    <a:pt x="110" y="81"/>
                    <a:pt x="110" y="81"/>
                    <a:pt x="110" y="81"/>
                  </a:cubicBezTo>
                  <a:cubicBezTo>
                    <a:pt x="158" y="25"/>
                    <a:pt x="158" y="25"/>
                    <a:pt x="158" y="25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0"/>
                    <a:pt x="86" y="31"/>
                    <a:pt x="50" y="79"/>
                  </a:cubicBezTo>
                  <a:cubicBezTo>
                    <a:pt x="15" y="128"/>
                    <a:pt x="0" y="190"/>
                    <a:pt x="0" y="190"/>
                  </a:cubicBezTo>
                  <a:cubicBezTo>
                    <a:pt x="11" y="199"/>
                    <a:pt x="11" y="199"/>
                    <a:pt x="11" y="199"/>
                  </a:cubicBezTo>
                  <a:cubicBezTo>
                    <a:pt x="85" y="112"/>
                    <a:pt x="85" y="112"/>
                    <a:pt x="85" y="112"/>
                  </a:cubicBezTo>
                  <a:cubicBezTo>
                    <a:pt x="181" y="192"/>
                    <a:pt x="181" y="192"/>
                    <a:pt x="181" y="192"/>
                  </a:cubicBezTo>
                  <a:cubicBezTo>
                    <a:pt x="31" y="318"/>
                    <a:pt x="31" y="318"/>
                    <a:pt x="31" y="318"/>
                  </a:cubicBezTo>
                  <a:cubicBezTo>
                    <a:pt x="57" y="348"/>
                    <a:pt x="57" y="348"/>
                    <a:pt x="57" y="348"/>
                  </a:cubicBezTo>
                  <a:cubicBezTo>
                    <a:pt x="212" y="218"/>
                    <a:pt x="212" y="218"/>
                    <a:pt x="212" y="218"/>
                  </a:cubicBezTo>
                  <a:cubicBezTo>
                    <a:pt x="367" y="348"/>
                    <a:pt x="367" y="348"/>
                    <a:pt x="367" y="348"/>
                  </a:cubicBezTo>
                  <a:cubicBezTo>
                    <a:pt x="393" y="318"/>
                    <a:pt x="393" y="318"/>
                    <a:pt x="393" y="318"/>
                  </a:cubicBezTo>
                  <a:cubicBezTo>
                    <a:pt x="243" y="192"/>
                    <a:pt x="243" y="192"/>
                    <a:pt x="243" y="192"/>
                  </a:cubicBezTo>
                  <a:cubicBezTo>
                    <a:pt x="338" y="112"/>
                    <a:pt x="338" y="112"/>
                    <a:pt x="338" y="112"/>
                  </a:cubicBezTo>
                  <a:cubicBezTo>
                    <a:pt x="412" y="199"/>
                    <a:pt x="412" y="199"/>
                    <a:pt x="412" y="199"/>
                  </a:cubicBezTo>
                  <a:cubicBezTo>
                    <a:pt x="423" y="190"/>
                    <a:pt x="423" y="190"/>
                    <a:pt x="423" y="190"/>
                  </a:cubicBezTo>
                  <a:cubicBezTo>
                    <a:pt x="423" y="190"/>
                    <a:pt x="408" y="128"/>
                    <a:pt x="373" y="79"/>
                  </a:cubicBezTo>
                  <a:cubicBezTo>
                    <a:pt x="338" y="31"/>
                    <a:pt x="296" y="0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xmlns="" id="{9224AAEC-002B-4539-AFF9-2BB82346D2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775" y="288229"/>
              <a:ext cx="510059" cy="510404"/>
            </a:xfrm>
            <a:custGeom>
              <a:avLst/>
              <a:gdLst>
                <a:gd name="T0" fmla="*/ 403 w 707"/>
                <a:gd name="T1" fmla="*/ 44 h 707"/>
                <a:gd name="T2" fmla="*/ 354 w 707"/>
                <a:gd name="T3" fmla="*/ 83 h 707"/>
                <a:gd name="T4" fmla="*/ 305 w 707"/>
                <a:gd name="T5" fmla="*/ 44 h 707"/>
                <a:gd name="T6" fmla="*/ 181 w 707"/>
                <a:gd name="T7" fmla="*/ 0 h 707"/>
                <a:gd name="T8" fmla="*/ 0 w 707"/>
                <a:gd name="T9" fmla="*/ 0 h 707"/>
                <a:gd name="T10" fmla="*/ 0 w 707"/>
                <a:gd name="T11" fmla="*/ 599 h 707"/>
                <a:gd name="T12" fmla="*/ 151 w 707"/>
                <a:gd name="T13" fmla="*/ 599 h 707"/>
                <a:gd name="T14" fmla="*/ 275 w 707"/>
                <a:gd name="T15" fmla="*/ 643 h 707"/>
                <a:gd name="T16" fmla="*/ 354 w 707"/>
                <a:gd name="T17" fmla="*/ 707 h 707"/>
                <a:gd name="T18" fmla="*/ 432 w 707"/>
                <a:gd name="T19" fmla="*/ 643 h 707"/>
                <a:gd name="T20" fmla="*/ 556 w 707"/>
                <a:gd name="T21" fmla="*/ 599 h 707"/>
                <a:gd name="T22" fmla="*/ 707 w 707"/>
                <a:gd name="T23" fmla="*/ 599 h 707"/>
                <a:gd name="T24" fmla="*/ 707 w 707"/>
                <a:gd name="T25" fmla="*/ 0 h 707"/>
                <a:gd name="T26" fmla="*/ 526 w 707"/>
                <a:gd name="T27" fmla="*/ 0 h 707"/>
                <a:gd name="T28" fmla="*/ 403 w 707"/>
                <a:gd name="T29" fmla="*/ 44 h 707"/>
                <a:gd name="T30" fmla="*/ 668 w 707"/>
                <a:gd name="T31" fmla="*/ 560 h 707"/>
                <a:gd name="T32" fmla="*/ 556 w 707"/>
                <a:gd name="T33" fmla="*/ 560 h 707"/>
                <a:gd name="T34" fmla="*/ 407 w 707"/>
                <a:gd name="T35" fmla="*/ 613 h 707"/>
                <a:gd name="T36" fmla="*/ 354 w 707"/>
                <a:gd name="T37" fmla="*/ 657 h 707"/>
                <a:gd name="T38" fmla="*/ 300 w 707"/>
                <a:gd name="T39" fmla="*/ 613 h 707"/>
                <a:gd name="T40" fmla="*/ 151 w 707"/>
                <a:gd name="T41" fmla="*/ 560 h 707"/>
                <a:gd name="T42" fmla="*/ 39 w 707"/>
                <a:gd name="T43" fmla="*/ 560 h 707"/>
                <a:gd name="T44" fmla="*/ 39 w 707"/>
                <a:gd name="T45" fmla="*/ 39 h 707"/>
                <a:gd name="T46" fmla="*/ 181 w 707"/>
                <a:gd name="T47" fmla="*/ 39 h 707"/>
                <a:gd name="T48" fmla="*/ 280 w 707"/>
                <a:gd name="T49" fmla="*/ 74 h 707"/>
                <a:gd name="T50" fmla="*/ 329 w 707"/>
                <a:gd name="T51" fmla="*/ 114 h 707"/>
                <a:gd name="T52" fmla="*/ 354 w 707"/>
                <a:gd name="T53" fmla="*/ 134 h 707"/>
                <a:gd name="T54" fmla="*/ 378 w 707"/>
                <a:gd name="T55" fmla="*/ 114 h 707"/>
                <a:gd name="T56" fmla="*/ 428 w 707"/>
                <a:gd name="T57" fmla="*/ 74 h 707"/>
                <a:gd name="T58" fmla="*/ 526 w 707"/>
                <a:gd name="T59" fmla="*/ 39 h 707"/>
                <a:gd name="T60" fmla="*/ 668 w 707"/>
                <a:gd name="T61" fmla="*/ 39 h 707"/>
                <a:gd name="T62" fmla="*/ 668 w 707"/>
                <a:gd name="T63" fmla="*/ 560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7" h="707">
                  <a:moveTo>
                    <a:pt x="403" y="44"/>
                  </a:moveTo>
                  <a:cubicBezTo>
                    <a:pt x="354" y="83"/>
                    <a:pt x="354" y="83"/>
                    <a:pt x="354" y="83"/>
                  </a:cubicBezTo>
                  <a:cubicBezTo>
                    <a:pt x="305" y="44"/>
                    <a:pt x="305" y="44"/>
                    <a:pt x="305" y="44"/>
                  </a:cubicBezTo>
                  <a:cubicBezTo>
                    <a:pt x="270" y="15"/>
                    <a:pt x="226" y="0"/>
                    <a:pt x="18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151" y="599"/>
                    <a:pt x="151" y="599"/>
                    <a:pt x="151" y="599"/>
                  </a:cubicBezTo>
                  <a:cubicBezTo>
                    <a:pt x="196" y="599"/>
                    <a:pt x="240" y="615"/>
                    <a:pt x="275" y="643"/>
                  </a:cubicBezTo>
                  <a:cubicBezTo>
                    <a:pt x="354" y="707"/>
                    <a:pt x="354" y="707"/>
                    <a:pt x="354" y="707"/>
                  </a:cubicBezTo>
                  <a:cubicBezTo>
                    <a:pt x="432" y="643"/>
                    <a:pt x="432" y="643"/>
                    <a:pt x="432" y="643"/>
                  </a:cubicBezTo>
                  <a:cubicBezTo>
                    <a:pt x="467" y="615"/>
                    <a:pt x="511" y="599"/>
                    <a:pt x="556" y="599"/>
                  </a:cubicBezTo>
                  <a:cubicBezTo>
                    <a:pt x="707" y="599"/>
                    <a:pt x="707" y="599"/>
                    <a:pt x="707" y="599"/>
                  </a:cubicBezTo>
                  <a:cubicBezTo>
                    <a:pt x="707" y="0"/>
                    <a:pt x="707" y="0"/>
                    <a:pt x="707" y="0"/>
                  </a:cubicBezTo>
                  <a:cubicBezTo>
                    <a:pt x="526" y="0"/>
                    <a:pt x="526" y="0"/>
                    <a:pt x="526" y="0"/>
                  </a:cubicBezTo>
                  <a:cubicBezTo>
                    <a:pt x="481" y="0"/>
                    <a:pt x="438" y="15"/>
                    <a:pt x="403" y="44"/>
                  </a:cubicBezTo>
                  <a:close/>
                  <a:moveTo>
                    <a:pt x="668" y="560"/>
                  </a:moveTo>
                  <a:cubicBezTo>
                    <a:pt x="556" y="560"/>
                    <a:pt x="556" y="560"/>
                    <a:pt x="556" y="560"/>
                  </a:cubicBezTo>
                  <a:cubicBezTo>
                    <a:pt x="502" y="560"/>
                    <a:pt x="449" y="579"/>
                    <a:pt x="407" y="613"/>
                  </a:cubicBezTo>
                  <a:cubicBezTo>
                    <a:pt x="354" y="657"/>
                    <a:pt x="354" y="657"/>
                    <a:pt x="354" y="657"/>
                  </a:cubicBezTo>
                  <a:cubicBezTo>
                    <a:pt x="300" y="613"/>
                    <a:pt x="300" y="613"/>
                    <a:pt x="300" y="613"/>
                  </a:cubicBezTo>
                  <a:cubicBezTo>
                    <a:pt x="258" y="579"/>
                    <a:pt x="205" y="560"/>
                    <a:pt x="151" y="560"/>
                  </a:cubicBezTo>
                  <a:cubicBezTo>
                    <a:pt x="39" y="560"/>
                    <a:pt x="39" y="560"/>
                    <a:pt x="39" y="560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181" y="39"/>
                    <a:pt x="181" y="39"/>
                    <a:pt x="181" y="39"/>
                  </a:cubicBezTo>
                  <a:cubicBezTo>
                    <a:pt x="217" y="39"/>
                    <a:pt x="252" y="51"/>
                    <a:pt x="280" y="74"/>
                  </a:cubicBezTo>
                  <a:cubicBezTo>
                    <a:pt x="329" y="114"/>
                    <a:pt x="329" y="114"/>
                    <a:pt x="329" y="114"/>
                  </a:cubicBezTo>
                  <a:cubicBezTo>
                    <a:pt x="354" y="134"/>
                    <a:pt x="354" y="134"/>
                    <a:pt x="354" y="134"/>
                  </a:cubicBezTo>
                  <a:cubicBezTo>
                    <a:pt x="378" y="114"/>
                    <a:pt x="378" y="114"/>
                    <a:pt x="378" y="114"/>
                  </a:cubicBezTo>
                  <a:cubicBezTo>
                    <a:pt x="428" y="74"/>
                    <a:pt x="428" y="74"/>
                    <a:pt x="428" y="74"/>
                  </a:cubicBezTo>
                  <a:cubicBezTo>
                    <a:pt x="455" y="51"/>
                    <a:pt x="491" y="39"/>
                    <a:pt x="526" y="39"/>
                  </a:cubicBezTo>
                  <a:cubicBezTo>
                    <a:pt x="668" y="39"/>
                    <a:pt x="668" y="39"/>
                    <a:pt x="668" y="39"/>
                  </a:cubicBezTo>
                  <a:cubicBezTo>
                    <a:pt x="668" y="560"/>
                    <a:pt x="668" y="560"/>
                    <a:pt x="668" y="5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xmlns="" id="{387F7716-36BC-46FC-8556-E602A89D5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6892" y="6404942"/>
            <a:ext cx="580292" cy="365125"/>
          </a:xfrm>
        </p:spPr>
        <p:txBody>
          <a:bodyPr lIns="36000" tIns="36000" rIns="36000" bIns="36000"/>
          <a:lstStyle/>
          <a:p>
            <a:fld id="{03450231-F668-B14F-857A-FE6341F82B64}" type="slidenum">
              <a:rPr lang="ru-RU" smtClean="0">
                <a:solidFill>
                  <a:srgbClr val="0070C0"/>
                </a:solidFill>
              </a:rPr>
              <a:t>4</a:t>
            </a:fld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35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AAEB08F-5487-49D4-8673-F8F7E720D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id="569" name="Прямоугольник 568">
            <a:extLst>
              <a:ext uri="{FF2B5EF4-FFF2-40B4-BE49-F238E27FC236}">
                <a16:creationId xmlns:a16="http://schemas.microsoft.com/office/drawing/2014/main" xmlns="" id="{CA0EBC5A-77F8-4E7F-9C37-8E3DF71320D1}"/>
              </a:ext>
            </a:extLst>
          </p:cNvPr>
          <p:cNvSpPr/>
          <p:nvPr/>
        </p:nvSpPr>
        <p:spPr>
          <a:xfrm>
            <a:off x="5910" y="163874"/>
            <a:ext cx="12186090" cy="748406"/>
          </a:xfrm>
          <a:prstGeom prst="rect">
            <a:avLst/>
          </a:prstGeom>
        </p:spPr>
        <p:txBody>
          <a:bodyPr wrap="square" lIns="36000" tIns="36000" rIns="36000" bIns="4680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>
                <a:ln w="0"/>
                <a:solidFill>
                  <a:srgbClr val="1F4E79"/>
                </a:solidFill>
                <a:cs typeface="Arial" panose="020B0604020202020204" pitchFamily="34" charset="0"/>
              </a:rPr>
              <a:t>ИНФОРМАЦИОННОЕ ВЗАИМОДЕЙСТВИЕ </a:t>
            </a:r>
            <a:r>
              <a:rPr lang="ru-RU" sz="2400" dirty="0" smtClean="0">
                <a:ln w="0"/>
                <a:solidFill>
                  <a:srgbClr val="1F4E79"/>
                </a:solidFill>
                <a:cs typeface="Arial" panose="020B0604020202020204" pitchFamily="34" charset="0"/>
              </a:rPr>
              <a:t>В РАМКАХ</a:t>
            </a:r>
            <a:r>
              <a:rPr lang="ru-RU" sz="2400" dirty="0">
                <a:ln w="0"/>
                <a:solidFill>
                  <a:srgbClr val="1F4E79"/>
                </a:solidFill>
                <a:cs typeface="Arial" panose="020B0604020202020204" pitchFamily="34" charset="0"/>
              </a:rPr>
              <a:t/>
            </a:r>
            <a:br>
              <a:rPr lang="ru-RU" sz="2400" dirty="0">
                <a:ln w="0"/>
                <a:solidFill>
                  <a:srgbClr val="1F4E79"/>
                </a:solidFill>
                <a:cs typeface="Arial" panose="020B0604020202020204" pitchFamily="34" charset="0"/>
              </a:rPr>
            </a:br>
            <a:r>
              <a:rPr lang="ru-RU" sz="2400" dirty="0">
                <a:ln w="0"/>
                <a:solidFill>
                  <a:srgbClr val="1F4E79"/>
                </a:solidFill>
                <a:cs typeface="Arial" panose="020B0604020202020204" pitchFamily="34" charset="0"/>
              </a:rPr>
              <a:t>УПРАВЛЕНИЯ ГОСУДАРСТВЕННЫМ ФОНДОМ НЕДР</a:t>
            </a:r>
          </a:p>
        </p:txBody>
      </p:sp>
      <p:grpSp>
        <p:nvGrpSpPr>
          <p:cNvPr id="570" name="Группа 569">
            <a:extLst>
              <a:ext uri="{FF2B5EF4-FFF2-40B4-BE49-F238E27FC236}">
                <a16:creationId xmlns:a16="http://schemas.microsoft.com/office/drawing/2014/main" xmlns="" id="{6D65E32C-3366-4B2C-8523-7F62F127C928}"/>
              </a:ext>
            </a:extLst>
          </p:cNvPr>
          <p:cNvGrpSpPr>
            <a:grpSpLocks noChangeAspect="1"/>
          </p:cNvGrpSpPr>
          <p:nvPr/>
        </p:nvGrpSpPr>
        <p:grpSpPr>
          <a:xfrm>
            <a:off x="266991" y="288229"/>
            <a:ext cx="510059" cy="510404"/>
            <a:chOff x="349775" y="288229"/>
            <a:chExt cx="510059" cy="510404"/>
          </a:xfrm>
          <a:solidFill>
            <a:srgbClr val="1F4E79"/>
          </a:solidFill>
        </p:grpSpPr>
        <p:sp>
          <p:nvSpPr>
            <p:cNvPr id="598" name="Freeform 5">
              <a:extLst>
                <a:ext uri="{FF2B5EF4-FFF2-40B4-BE49-F238E27FC236}">
                  <a16:creationId xmlns:a16="http://schemas.microsoft.com/office/drawing/2014/main" xmlns="" id="{6588240F-C213-4630-A3FE-029AB2A18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200" y="400277"/>
              <a:ext cx="305210" cy="251249"/>
            </a:xfrm>
            <a:custGeom>
              <a:avLst/>
              <a:gdLst>
                <a:gd name="T0" fmla="*/ 296 w 423"/>
                <a:gd name="T1" fmla="*/ 0 h 348"/>
                <a:gd name="T2" fmla="*/ 266 w 423"/>
                <a:gd name="T3" fmla="*/ 25 h 348"/>
                <a:gd name="T4" fmla="*/ 313 w 423"/>
                <a:gd name="T5" fmla="*/ 82 h 348"/>
                <a:gd name="T6" fmla="*/ 212 w 423"/>
                <a:gd name="T7" fmla="*/ 167 h 348"/>
                <a:gd name="T8" fmla="*/ 110 w 423"/>
                <a:gd name="T9" fmla="*/ 81 h 348"/>
                <a:gd name="T10" fmla="*/ 158 w 423"/>
                <a:gd name="T11" fmla="*/ 25 h 348"/>
                <a:gd name="T12" fmla="*/ 128 w 423"/>
                <a:gd name="T13" fmla="*/ 0 h 348"/>
                <a:gd name="T14" fmla="*/ 50 w 423"/>
                <a:gd name="T15" fmla="*/ 79 h 348"/>
                <a:gd name="T16" fmla="*/ 0 w 423"/>
                <a:gd name="T17" fmla="*/ 190 h 348"/>
                <a:gd name="T18" fmla="*/ 11 w 423"/>
                <a:gd name="T19" fmla="*/ 199 h 348"/>
                <a:gd name="T20" fmla="*/ 85 w 423"/>
                <a:gd name="T21" fmla="*/ 112 h 348"/>
                <a:gd name="T22" fmla="*/ 181 w 423"/>
                <a:gd name="T23" fmla="*/ 192 h 348"/>
                <a:gd name="T24" fmla="*/ 31 w 423"/>
                <a:gd name="T25" fmla="*/ 318 h 348"/>
                <a:gd name="T26" fmla="*/ 57 w 423"/>
                <a:gd name="T27" fmla="*/ 348 h 348"/>
                <a:gd name="T28" fmla="*/ 212 w 423"/>
                <a:gd name="T29" fmla="*/ 218 h 348"/>
                <a:gd name="T30" fmla="*/ 367 w 423"/>
                <a:gd name="T31" fmla="*/ 348 h 348"/>
                <a:gd name="T32" fmla="*/ 393 w 423"/>
                <a:gd name="T33" fmla="*/ 318 h 348"/>
                <a:gd name="T34" fmla="*/ 243 w 423"/>
                <a:gd name="T35" fmla="*/ 192 h 348"/>
                <a:gd name="T36" fmla="*/ 338 w 423"/>
                <a:gd name="T37" fmla="*/ 112 h 348"/>
                <a:gd name="T38" fmla="*/ 412 w 423"/>
                <a:gd name="T39" fmla="*/ 199 h 348"/>
                <a:gd name="T40" fmla="*/ 423 w 423"/>
                <a:gd name="T41" fmla="*/ 190 h 348"/>
                <a:gd name="T42" fmla="*/ 373 w 423"/>
                <a:gd name="T43" fmla="*/ 79 h 348"/>
                <a:gd name="T44" fmla="*/ 296 w 423"/>
                <a:gd name="T45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23" h="348">
                  <a:moveTo>
                    <a:pt x="296" y="0"/>
                  </a:moveTo>
                  <a:cubicBezTo>
                    <a:pt x="266" y="25"/>
                    <a:pt x="266" y="25"/>
                    <a:pt x="266" y="25"/>
                  </a:cubicBezTo>
                  <a:cubicBezTo>
                    <a:pt x="313" y="82"/>
                    <a:pt x="313" y="82"/>
                    <a:pt x="313" y="82"/>
                  </a:cubicBezTo>
                  <a:cubicBezTo>
                    <a:pt x="212" y="167"/>
                    <a:pt x="212" y="167"/>
                    <a:pt x="212" y="167"/>
                  </a:cubicBezTo>
                  <a:cubicBezTo>
                    <a:pt x="110" y="81"/>
                    <a:pt x="110" y="81"/>
                    <a:pt x="110" y="81"/>
                  </a:cubicBezTo>
                  <a:cubicBezTo>
                    <a:pt x="158" y="25"/>
                    <a:pt x="158" y="25"/>
                    <a:pt x="158" y="25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0"/>
                    <a:pt x="86" y="31"/>
                    <a:pt x="50" y="79"/>
                  </a:cubicBezTo>
                  <a:cubicBezTo>
                    <a:pt x="15" y="128"/>
                    <a:pt x="0" y="190"/>
                    <a:pt x="0" y="190"/>
                  </a:cubicBezTo>
                  <a:cubicBezTo>
                    <a:pt x="11" y="199"/>
                    <a:pt x="11" y="199"/>
                    <a:pt x="11" y="199"/>
                  </a:cubicBezTo>
                  <a:cubicBezTo>
                    <a:pt x="85" y="112"/>
                    <a:pt x="85" y="112"/>
                    <a:pt x="85" y="112"/>
                  </a:cubicBezTo>
                  <a:cubicBezTo>
                    <a:pt x="181" y="192"/>
                    <a:pt x="181" y="192"/>
                    <a:pt x="181" y="192"/>
                  </a:cubicBezTo>
                  <a:cubicBezTo>
                    <a:pt x="31" y="318"/>
                    <a:pt x="31" y="318"/>
                    <a:pt x="31" y="318"/>
                  </a:cubicBezTo>
                  <a:cubicBezTo>
                    <a:pt x="57" y="348"/>
                    <a:pt x="57" y="348"/>
                    <a:pt x="57" y="348"/>
                  </a:cubicBezTo>
                  <a:cubicBezTo>
                    <a:pt x="212" y="218"/>
                    <a:pt x="212" y="218"/>
                    <a:pt x="212" y="218"/>
                  </a:cubicBezTo>
                  <a:cubicBezTo>
                    <a:pt x="367" y="348"/>
                    <a:pt x="367" y="348"/>
                    <a:pt x="367" y="348"/>
                  </a:cubicBezTo>
                  <a:cubicBezTo>
                    <a:pt x="393" y="318"/>
                    <a:pt x="393" y="318"/>
                    <a:pt x="393" y="318"/>
                  </a:cubicBezTo>
                  <a:cubicBezTo>
                    <a:pt x="243" y="192"/>
                    <a:pt x="243" y="192"/>
                    <a:pt x="243" y="192"/>
                  </a:cubicBezTo>
                  <a:cubicBezTo>
                    <a:pt x="338" y="112"/>
                    <a:pt x="338" y="112"/>
                    <a:pt x="338" y="112"/>
                  </a:cubicBezTo>
                  <a:cubicBezTo>
                    <a:pt x="412" y="199"/>
                    <a:pt x="412" y="199"/>
                    <a:pt x="412" y="199"/>
                  </a:cubicBezTo>
                  <a:cubicBezTo>
                    <a:pt x="423" y="190"/>
                    <a:pt x="423" y="190"/>
                    <a:pt x="423" y="190"/>
                  </a:cubicBezTo>
                  <a:cubicBezTo>
                    <a:pt x="423" y="190"/>
                    <a:pt x="408" y="128"/>
                    <a:pt x="373" y="79"/>
                  </a:cubicBezTo>
                  <a:cubicBezTo>
                    <a:pt x="338" y="31"/>
                    <a:pt x="296" y="0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9" name="Freeform 6">
              <a:extLst>
                <a:ext uri="{FF2B5EF4-FFF2-40B4-BE49-F238E27FC236}">
                  <a16:creationId xmlns:a16="http://schemas.microsoft.com/office/drawing/2014/main" xmlns="" id="{F74CB5AD-ED05-4BD8-9122-CC47757A3F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775" y="288229"/>
              <a:ext cx="510059" cy="510404"/>
            </a:xfrm>
            <a:custGeom>
              <a:avLst/>
              <a:gdLst>
                <a:gd name="T0" fmla="*/ 403 w 707"/>
                <a:gd name="T1" fmla="*/ 44 h 707"/>
                <a:gd name="T2" fmla="*/ 354 w 707"/>
                <a:gd name="T3" fmla="*/ 83 h 707"/>
                <a:gd name="T4" fmla="*/ 305 w 707"/>
                <a:gd name="T5" fmla="*/ 44 h 707"/>
                <a:gd name="T6" fmla="*/ 181 w 707"/>
                <a:gd name="T7" fmla="*/ 0 h 707"/>
                <a:gd name="T8" fmla="*/ 0 w 707"/>
                <a:gd name="T9" fmla="*/ 0 h 707"/>
                <a:gd name="T10" fmla="*/ 0 w 707"/>
                <a:gd name="T11" fmla="*/ 599 h 707"/>
                <a:gd name="T12" fmla="*/ 151 w 707"/>
                <a:gd name="T13" fmla="*/ 599 h 707"/>
                <a:gd name="T14" fmla="*/ 275 w 707"/>
                <a:gd name="T15" fmla="*/ 643 h 707"/>
                <a:gd name="T16" fmla="*/ 354 w 707"/>
                <a:gd name="T17" fmla="*/ 707 h 707"/>
                <a:gd name="T18" fmla="*/ 432 w 707"/>
                <a:gd name="T19" fmla="*/ 643 h 707"/>
                <a:gd name="T20" fmla="*/ 556 w 707"/>
                <a:gd name="T21" fmla="*/ 599 h 707"/>
                <a:gd name="T22" fmla="*/ 707 w 707"/>
                <a:gd name="T23" fmla="*/ 599 h 707"/>
                <a:gd name="T24" fmla="*/ 707 w 707"/>
                <a:gd name="T25" fmla="*/ 0 h 707"/>
                <a:gd name="T26" fmla="*/ 526 w 707"/>
                <a:gd name="T27" fmla="*/ 0 h 707"/>
                <a:gd name="T28" fmla="*/ 403 w 707"/>
                <a:gd name="T29" fmla="*/ 44 h 707"/>
                <a:gd name="T30" fmla="*/ 668 w 707"/>
                <a:gd name="T31" fmla="*/ 560 h 707"/>
                <a:gd name="T32" fmla="*/ 556 w 707"/>
                <a:gd name="T33" fmla="*/ 560 h 707"/>
                <a:gd name="T34" fmla="*/ 407 w 707"/>
                <a:gd name="T35" fmla="*/ 613 h 707"/>
                <a:gd name="T36" fmla="*/ 354 w 707"/>
                <a:gd name="T37" fmla="*/ 657 h 707"/>
                <a:gd name="T38" fmla="*/ 300 w 707"/>
                <a:gd name="T39" fmla="*/ 613 h 707"/>
                <a:gd name="T40" fmla="*/ 151 w 707"/>
                <a:gd name="T41" fmla="*/ 560 h 707"/>
                <a:gd name="T42" fmla="*/ 39 w 707"/>
                <a:gd name="T43" fmla="*/ 560 h 707"/>
                <a:gd name="T44" fmla="*/ 39 w 707"/>
                <a:gd name="T45" fmla="*/ 39 h 707"/>
                <a:gd name="T46" fmla="*/ 181 w 707"/>
                <a:gd name="T47" fmla="*/ 39 h 707"/>
                <a:gd name="T48" fmla="*/ 280 w 707"/>
                <a:gd name="T49" fmla="*/ 74 h 707"/>
                <a:gd name="T50" fmla="*/ 329 w 707"/>
                <a:gd name="T51" fmla="*/ 114 h 707"/>
                <a:gd name="T52" fmla="*/ 354 w 707"/>
                <a:gd name="T53" fmla="*/ 134 h 707"/>
                <a:gd name="T54" fmla="*/ 378 w 707"/>
                <a:gd name="T55" fmla="*/ 114 h 707"/>
                <a:gd name="T56" fmla="*/ 428 w 707"/>
                <a:gd name="T57" fmla="*/ 74 h 707"/>
                <a:gd name="T58" fmla="*/ 526 w 707"/>
                <a:gd name="T59" fmla="*/ 39 h 707"/>
                <a:gd name="T60" fmla="*/ 668 w 707"/>
                <a:gd name="T61" fmla="*/ 39 h 707"/>
                <a:gd name="T62" fmla="*/ 668 w 707"/>
                <a:gd name="T63" fmla="*/ 560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7" h="707">
                  <a:moveTo>
                    <a:pt x="403" y="44"/>
                  </a:moveTo>
                  <a:cubicBezTo>
                    <a:pt x="354" y="83"/>
                    <a:pt x="354" y="83"/>
                    <a:pt x="354" y="83"/>
                  </a:cubicBezTo>
                  <a:cubicBezTo>
                    <a:pt x="305" y="44"/>
                    <a:pt x="305" y="44"/>
                    <a:pt x="305" y="44"/>
                  </a:cubicBezTo>
                  <a:cubicBezTo>
                    <a:pt x="270" y="15"/>
                    <a:pt x="226" y="0"/>
                    <a:pt x="18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151" y="599"/>
                    <a:pt x="151" y="599"/>
                    <a:pt x="151" y="599"/>
                  </a:cubicBezTo>
                  <a:cubicBezTo>
                    <a:pt x="196" y="599"/>
                    <a:pt x="240" y="615"/>
                    <a:pt x="275" y="643"/>
                  </a:cubicBezTo>
                  <a:cubicBezTo>
                    <a:pt x="354" y="707"/>
                    <a:pt x="354" y="707"/>
                    <a:pt x="354" y="707"/>
                  </a:cubicBezTo>
                  <a:cubicBezTo>
                    <a:pt x="432" y="643"/>
                    <a:pt x="432" y="643"/>
                    <a:pt x="432" y="643"/>
                  </a:cubicBezTo>
                  <a:cubicBezTo>
                    <a:pt x="467" y="615"/>
                    <a:pt x="511" y="599"/>
                    <a:pt x="556" y="599"/>
                  </a:cubicBezTo>
                  <a:cubicBezTo>
                    <a:pt x="707" y="599"/>
                    <a:pt x="707" y="599"/>
                    <a:pt x="707" y="599"/>
                  </a:cubicBezTo>
                  <a:cubicBezTo>
                    <a:pt x="707" y="0"/>
                    <a:pt x="707" y="0"/>
                    <a:pt x="707" y="0"/>
                  </a:cubicBezTo>
                  <a:cubicBezTo>
                    <a:pt x="526" y="0"/>
                    <a:pt x="526" y="0"/>
                    <a:pt x="526" y="0"/>
                  </a:cubicBezTo>
                  <a:cubicBezTo>
                    <a:pt x="481" y="0"/>
                    <a:pt x="438" y="15"/>
                    <a:pt x="403" y="44"/>
                  </a:cubicBezTo>
                  <a:close/>
                  <a:moveTo>
                    <a:pt x="668" y="560"/>
                  </a:moveTo>
                  <a:cubicBezTo>
                    <a:pt x="556" y="560"/>
                    <a:pt x="556" y="560"/>
                    <a:pt x="556" y="560"/>
                  </a:cubicBezTo>
                  <a:cubicBezTo>
                    <a:pt x="502" y="560"/>
                    <a:pt x="449" y="579"/>
                    <a:pt x="407" y="613"/>
                  </a:cubicBezTo>
                  <a:cubicBezTo>
                    <a:pt x="354" y="657"/>
                    <a:pt x="354" y="657"/>
                    <a:pt x="354" y="657"/>
                  </a:cubicBezTo>
                  <a:cubicBezTo>
                    <a:pt x="300" y="613"/>
                    <a:pt x="300" y="613"/>
                    <a:pt x="300" y="613"/>
                  </a:cubicBezTo>
                  <a:cubicBezTo>
                    <a:pt x="258" y="579"/>
                    <a:pt x="205" y="560"/>
                    <a:pt x="151" y="560"/>
                  </a:cubicBezTo>
                  <a:cubicBezTo>
                    <a:pt x="39" y="560"/>
                    <a:pt x="39" y="560"/>
                    <a:pt x="39" y="560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181" y="39"/>
                    <a:pt x="181" y="39"/>
                    <a:pt x="181" y="39"/>
                  </a:cubicBezTo>
                  <a:cubicBezTo>
                    <a:pt x="217" y="39"/>
                    <a:pt x="252" y="51"/>
                    <a:pt x="280" y="74"/>
                  </a:cubicBezTo>
                  <a:cubicBezTo>
                    <a:pt x="329" y="114"/>
                    <a:pt x="329" y="114"/>
                    <a:pt x="329" y="114"/>
                  </a:cubicBezTo>
                  <a:cubicBezTo>
                    <a:pt x="354" y="134"/>
                    <a:pt x="354" y="134"/>
                    <a:pt x="354" y="134"/>
                  </a:cubicBezTo>
                  <a:cubicBezTo>
                    <a:pt x="378" y="114"/>
                    <a:pt x="378" y="114"/>
                    <a:pt x="378" y="114"/>
                  </a:cubicBezTo>
                  <a:cubicBezTo>
                    <a:pt x="428" y="74"/>
                    <a:pt x="428" y="74"/>
                    <a:pt x="428" y="74"/>
                  </a:cubicBezTo>
                  <a:cubicBezTo>
                    <a:pt x="455" y="51"/>
                    <a:pt x="491" y="39"/>
                    <a:pt x="526" y="39"/>
                  </a:cubicBezTo>
                  <a:cubicBezTo>
                    <a:pt x="668" y="39"/>
                    <a:pt x="668" y="39"/>
                    <a:pt x="668" y="39"/>
                  </a:cubicBezTo>
                  <a:cubicBezTo>
                    <a:pt x="668" y="560"/>
                    <a:pt x="668" y="560"/>
                    <a:pt x="668" y="5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537" name="TextBox 536"/>
          <p:cNvSpPr txBox="1"/>
          <p:nvPr/>
        </p:nvSpPr>
        <p:spPr>
          <a:xfrm>
            <a:off x="2871522" y="1074097"/>
            <a:ext cx="280195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400" b="1" dirty="0">
                <a:solidFill>
                  <a:srgbClr val="4790E4"/>
                </a:solidFill>
              </a:rPr>
              <a:t>ФЕДЕРАЛЬНОЕ АГЕНТСТВО</a:t>
            </a:r>
          </a:p>
        </p:txBody>
      </p:sp>
      <p:sp>
        <p:nvSpPr>
          <p:cNvPr id="538" name="TextBox 537"/>
          <p:cNvSpPr txBox="1"/>
          <p:nvPr/>
        </p:nvSpPr>
        <p:spPr>
          <a:xfrm>
            <a:off x="3359111" y="1782875"/>
            <a:ext cx="829041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b="1" dirty="0">
                <a:solidFill>
                  <a:srgbClr val="1A79BE"/>
                </a:solidFill>
              </a:rPr>
              <a:t>Протокол</a:t>
            </a:r>
            <a:br>
              <a:rPr lang="ru-RU" sz="1100" b="1" dirty="0">
                <a:solidFill>
                  <a:srgbClr val="1A79BE"/>
                </a:solidFill>
              </a:rPr>
            </a:br>
            <a:r>
              <a:rPr lang="ru-RU" sz="1100" b="1" dirty="0">
                <a:solidFill>
                  <a:srgbClr val="1A79BE"/>
                </a:solidFill>
              </a:rPr>
              <a:t>ГКЗ/ТКЗ</a:t>
            </a:r>
          </a:p>
        </p:txBody>
      </p:sp>
      <p:sp>
        <p:nvSpPr>
          <p:cNvPr id="539" name="TextBox 538"/>
          <p:cNvSpPr txBox="1"/>
          <p:nvPr/>
        </p:nvSpPr>
        <p:spPr>
          <a:xfrm>
            <a:off x="3359111" y="2290036"/>
            <a:ext cx="829041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b="1" dirty="0">
                <a:solidFill>
                  <a:srgbClr val="1A79BE"/>
                </a:solidFill>
              </a:rPr>
              <a:t>Протокол</a:t>
            </a:r>
            <a:br>
              <a:rPr lang="ru-RU" sz="1100" b="1" dirty="0">
                <a:solidFill>
                  <a:srgbClr val="1A79BE"/>
                </a:solidFill>
              </a:rPr>
            </a:br>
            <a:r>
              <a:rPr lang="ru-RU" sz="1100" b="1" dirty="0">
                <a:solidFill>
                  <a:srgbClr val="1A79BE"/>
                </a:solidFill>
              </a:rPr>
              <a:t>ЦКР/ТКР</a:t>
            </a:r>
          </a:p>
        </p:txBody>
      </p:sp>
      <p:sp>
        <p:nvSpPr>
          <p:cNvPr id="553" name="TextBox 552"/>
          <p:cNvSpPr txBox="1"/>
          <p:nvPr/>
        </p:nvSpPr>
        <p:spPr>
          <a:xfrm>
            <a:off x="4437544" y="1960146"/>
            <a:ext cx="1325032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900" b="1" dirty="0"/>
              <a:t>Государственный </a:t>
            </a:r>
          </a:p>
          <a:p>
            <a:pPr algn="ctr">
              <a:lnSpc>
                <a:spcPct val="90000"/>
              </a:lnSpc>
            </a:pPr>
            <a:r>
              <a:rPr lang="ru-RU" sz="900" b="1" dirty="0"/>
              <a:t>баланс </a:t>
            </a:r>
          </a:p>
          <a:p>
            <a:pPr algn="ctr">
              <a:lnSpc>
                <a:spcPct val="90000"/>
              </a:lnSpc>
            </a:pPr>
            <a:r>
              <a:rPr lang="ru-RU" sz="900" b="1" dirty="0"/>
              <a:t>запасов</a:t>
            </a:r>
          </a:p>
        </p:txBody>
      </p:sp>
      <p:sp>
        <p:nvSpPr>
          <p:cNvPr id="554" name="TextBox 553"/>
          <p:cNvSpPr txBox="1"/>
          <p:nvPr/>
        </p:nvSpPr>
        <p:spPr>
          <a:xfrm>
            <a:off x="6117227" y="1964130"/>
            <a:ext cx="1796072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900" b="1" dirty="0"/>
              <a:t>Государственный </a:t>
            </a:r>
          </a:p>
          <a:p>
            <a:pPr algn="ctr">
              <a:lnSpc>
                <a:spcPct val="90000"/>
              </a:lnSpc>
            </a:pPr>
            <a:r>
              <a:rPr lang="ru-RU" sz="900" b="1" dirty="0"/>
              <a:t>кадастр </a:t>
            </a:r>
          </a:p>
          <a:p>
            <a:pPr algn="ctr">
              <a:lnSpc>
                <a:spcPct val="90000"/>
              </a:lnSpc>
            </a:pPr>
            <a:r>
              <a:rPr lang="ru-RU" sz="900" b="1" dirty="0"/>
              <a:t>месторождений</a:t>
            </a:r>
          </a:p>
        </p:txBody>
      </p:sp>
      <p:sp>
        <p:nvSpPr>
          <p:cNvPr id="652" name="TextBox 651">
            <a:extLst>
              <a:ext uri="{FF2B5EF4-FFF2-40B4-BE49-F238E27FC236}">
                <a16:creationId xmlns:a16="http://schemas.microsoft.com/office/drawing/2014/main" xmlns="" id="{34B2AD7A-34CE-4592-86B9-616382341EE0}"/>
              </a:ext>
            </a:extLst>
          </p:cNvPr>
          <p:cNvSpPr txBox="1"/>
          <p:nvPr/>
        </p:nvSpPr>
        <p:spPr>
          <a:xfrm>
            <a:off x="6396048" y="1074097"/>
            <a:ext cx="280195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>
                <a:solidFill>
                  <a:srgbClr val="4790E4"/>
                </a:solidFill>
              </a:rPr>
              <a:t>ПО НЕДРОПОЛЬЗОВАНИЮ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425956" y="5012778"/>
            <a:ext cx="1204881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Проектная</a:t>
            </a:r>
          </a:p>
          <a:p>
            <a:pPr algn="r">
              <a:lnSpc>
                <a:spcPct val="90000"/>
              </a:lnSpc>
            </a:pP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документация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201331" y="5004097"/>
            <a:ext cx="884146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Паспорт</a:t>
            </a:r>
            <a:b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ГКМ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598753" y="5487059"/>
            <a:ext cx="5208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200" dirty="0">
                <a:solidFill>
                  <a:schemeClr val="bg1"/>
                </a:solidFill>
              </a:rPr>
              <a:t>ЛИЧНЫЙ КАБИНЕТ НЕДРОПОЛЬЗОВАТЕЛЯ</a:t>
            </a:r>
          </a:p>
        </p:txBody>
      </p:sp>
      <p:sp>
        <p:nvSpPr>
          <p:cNvPr id="626" name="TextBox 625">
            <a:extLst>
              <a:ext uri="{FF2B5EF4-FFF2-40B4-BE49-F238E27FC236}">
                <a16:creationId xmlns:a16="http://schemas.microsoft.com/office/drawing/2014/main" xmlns="" id="{1AB5FA03-0293-46CA-8950-ADD963C7C968}"/>
              </a:ext>
            </a:extLst>
          </p:cNvPr>
          <p:cNvSpPr txBox="1"/>
          <p:nvPr/>
        </p:nvSpPr>
        <p:spPr>
          <a:xfrm>
            <a:off x="5827419" y="5004097"/>
            <a:ext cx="1173645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Геологический</a:t>
            </a:r>
            <a:b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отчёт</a:t>
            </a:r>
          </a:p>
        </p:txBody>
      </p:sp>
      <p:sp>
        <p:nvSpPr>
          <p:cNvPr id="631" name="TextBox 630">
            <a:extLst>
              <a:ext uri="{FF2B5EF4-FFF2-40B4-BE49-F238E27FC236}">
                <a16:creationId xmlns:a16="http://schemas.microsoft.com/office/drawing/2014/main" xmlns="" id="{095D1D60-6413-449B-9604-B514685487C3}"/>
              </a:ext>
            </a:extLst>
          </p:cNvPr>
          <p:cNvSpPr txBox="1"/>
          <p:nvPr/>
        </p:nvSpPr>
        <p:spPr>
          <a:xfrm>
            <a:off x="7604548" y="5004097"/>
            <a:ext cx="144102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Государственная</a:t>
            </a:r>
          </a:p>
          <a:p>
            <a:pPr>
              <a:lnSpc>
                <a:spcPct val="90000"/>
              </a:lnSpc>
            </a:pPr>
            <a:r>
              <a:rPr lang="ru-RU" sz="11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статотчётность</a:t>
            </a:r>
            <a:endParaRPr lang="ru-RU" sz="11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66" name="TextBox 665">
            <a:extLst>
              <a:ext uri="{FF2B5EF4-FFF2-40B4-BE49-F238E27FC236}">
                <a16:creationId xmlns:a16="http://schemas.microsoft.com/office/drawing/2014/main" xmlns="" id="{43F7594A-CCF3-4F21-89BE-B7DFF6C82F09}"/>
              </a:ext>
            </a:extLst>
          </p:cNvPr>
          <p:cNvSpPr txBox="1"/>
          <p:nvPr/>
        </p:nvSpPr>
        <p:spPr>
          <a:xfrm>
            <a:off x="5557529" y="2010070"/>
            <a:ext cx="985131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900" b="1" dirty="0"/>
              <a:t>РЕЕСТР </a:t>
            </a:r>
          </a:p>
          <a:p>
            <a:pPr algn="ctr">
              <a:lnSpc>
                <a:spcPct val="90000"/>
              </a:lnSpc>
            </a:pPr>
            <a:r>
              <a:rPr lang="ru-RU" sz="900" b="1" dirty="0"/>
              <a:t>ОБЪЕКТОВ </a:t>
            </a:r>
          </a:p>
          <a:p>
            <a:pPr algn="ctr">
              <a:lnSpc>
                <a:spcPct val="90000"/>
              </a:lnSpc>
            </a:pPr>
            <a:r>
              <a:rPr lang="ru-RU" sz="900" b="1" dirty="0"/>
              <a:t>МСБ</a:t>
            </a:r>
          </a:p>
        </p:txBody>
      </p:sp>
      <p:sp>
        <p:nvSpPr>
          <p:cNvPr id="680" name="TextBox 679">
            <a:extLst>
              <a:ext uri="{FF2B5EF4-FFF2-40B4-BE49-F238E27FC236}">
                <a16:creationId xmlns:a16="http://schemas.microsoft.com/office/drawing/2014/main" xmlns="" id="{BA7A08BF-8E6F-46D3-AB20-E03C28B5D6C8}"/>
              </a:ext>
            </a:extLst>
          </p:cNvPr>
          <p:cNvSpPr txBox="1"/>
          <p:nvPr/>
        </p:nvSpPr>
        <p:spPr>
          <a:xfrm>
            <a:off x="7913298" y="6288006"/>
            <a:ext cx="2572462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/>
              <a:t>НЕДРОПОЛЬЗОВАТЕЛИ</a:t>
            </a:r>
          </a:p>
        </p:txBody>
      </p:sp>
      <p:sp>
        <p:nvSpPr>
          <p:cNvPr id="678" name="Номер слайда 2">
            <a:extLst>
              <a:ext uri="{FF2B5EF4-FFF2-40B4-BE49-F238E27FC236}">
                <a16:creationId xmlns:a16="http://schemas.microsoft.com/office/drawing/2014/main" xmlns="" id="{3DC5B768-8E85-4EDF-BC1F-F4210957A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6892" y="6404942"/>
            <a:ext cx="580292" cy="365125"/>
          </a:xfrm>
        </p:spPr>
        <p:txBody>
          <a:bodyPr lIns="36000" tIns="36000" rIns="36000" bIns="36000"/>
          <a:lstStyle/>
          <a:p>
            <a:fld id="{03450231-F668-B14F-857A-FE6341F82B64}" type="slidenum">
              <a:rPr lang="ru-RU" smtClean="0">
                <a:solidFill>
                  <a:srgbClr val="0070C0"/>
                </a:solidFill>
              </a:rPr>
              <a:t>5</a:t>
            </a:fld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15030EBE-8541-485F-A8E6-17CDE44590A1}"/>
              </a:ext>
            </a:extLst>
          </p:cNvPr>
          <p:cNvSpPr txBox="1"/>
          <p:nvPr/>
        </p:nvSpPr>
        <p:spPr>
          <a:xfrm>
            <a:off x="5447259" y="3956722"/>
            <a:ext cx="1203242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100" b="1" dirty="0"/>
              <a:t>ФГИС</a:t>
            </a:r>
            <a:r>
              <a:rPr lang="en-US" sz="1100" b="1" dirty="0"/>
              <a:t> </a:t>
            </a:r>
            <a:r>
              <a:rPr lang="ru-RU" sz="1100" b="1" dirty="0"/>
              <a:t>«ЕФГИ»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BEB4B92B-887C-4B97-900D-18A296255C79}"/>
              </a:ext>
            </a:extLst>
          </p:cNvPr>
          <p:cNvSpPr txBox="1"/>
          <p:nvPr/>
        </p:nvSpPr>
        <p:spPr>
          <a:xfrm>
            <a:off x="6389702" y="3497315"/>
            <a:ext cx="857526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100" b="1" dirty="0"/>
              <a:t>ФГИС «АСЛН»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2812753C-8B43-4044-AF3F-3F4EE9CEB055}"/>
              </a:ext>
            </a:extLst>
          </p:cNvPr>
          <p:cNvSpPr txBox="1"/>
          <p:nvPr/>
        </p:nvSpPr>
        <p:spPr>
          <a:xfrm>
            <a:off x="4828267" y="3502777"/>
            <a:ext cx="94505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100" b="1" dirty="0"/>
              <a:t>ФГИС </a:t>
            </a:r>
          </a:p>
          <a:p>
            <a:pPr algn="ctr">
              <a:lnSpc>
                <a:spcPct val="90000"/>
              </a:lnSpc>
            </a:pPr>
            <a:r>
              <a:rPr lang="ru-RU" sz="1100" b="1" dirty="0"/>
              <a:t>«СИБД»</a:t>
            </a:r>
          </a:p>
        </p:txBody>
      </p: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xmlns="" id="{75676E37-B0CC-46D9-ABF4-E95AF078007F}"/>
              </a:ext>
            </a:extLst>
          </p:cNvPr>
          <p:cNvGrpSpPr>
            <a:grpSpLocks noChangeAspect="1"/>
          </p:cNvGrpSpPr>
          <p:nvPr/>
        </p:nvGrpSpPr>
        <p:grpSpPr>
          <a:xfrm>
            <a:off x="7166753" y="3689919"/>
            <a:ext cx="510059" cy="510404"/>
            <a:chOff x="5293432" y="3173557"/>
            <a:chExt cx="510059" cy="510404"/>
          </a:xfrm>
          <a:solidFill>
            <a:srgbClr val="7B9AD7"/>
          </a:solidFill>
        </p:grpSpPr>
        <p:sp>
          <p:nvSpPr>
            <p:cNvPr id="107" name="Freeform 5">
              <a:extLst>
                <a:ext uri="{FF2B5EF4-FFF2-40B4-BE49-F238E27FC236}">
                  <a16:creationId xmlns:a16="http://schemas.microsoft.com/office/drawing/2014/main" xmlns="" id="{D0288A5D-9EE3-4FFB-B80C-E962706F5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5857" y="3285605"/>
              <a:ext cx="305210" cy="251249"/>
            </a:xfrm>
            <a:custGeom>
              <a:avLst/>
              <a:gdLst>
                <a:gd name="T0" fmla="*/ 296 w 423"/>
                <a:gd name="T1" fmla="*/ 0 h 348"/>
                <a:gd name="T2" fmla="*/ 266 w 423"/>
                <a:gd name="T3" fmla="*/ 25 h 348"/>
                <a:gd name="T4" fmla="*/ 313 w 423"/>
                <a:gd name="T5" fmla="*/ 82 h 348"/>
                <a:gd name="T6" fmla="*/ 212 w 423"/>
                <a:gd name="T7" fmla="*/ 167 h 348"/>
                <a:gd name="T8" fmla="*/ 110 w 423"/>
                <a:gd name="T9" fmla="*/ 81 h 348"/>
                <a:gd name="T10" fmla="*/ 158 w 423"/>
                <a:gd name="T11" fmla="*/ 25 h 348"/>
                <a:gd name="T12" fmla="*/ 128 w 423"/>
                <a:gd name="T13" fmla="*/ 0 h 348"/>
                <a:gd name="T14" fmla="*/ 50 w 423"/>
                <a:gd name="T15" fmla="*/ 79 h 348"/>
                <a:gd name="T16" fmla="*/ 0 w 423"/>
                <a:gd name="T17" fmla="*/ 190 h 348"/>
                <a:gd name="T18" fmla="*/ 11 w 423"/>
                <a:gd name="T19" fmla="*/ 199 h 348"/>
                <a:gd name="T20" fmla="*/ 85 w 423"/>
                <a:gd name="T21" fmla="*/ 112 h 348"/>
                <a:gd name="T22" fmla="*/ 181 w 423"/>
                <a:gd name="T23" fmla="*/ 192 h 348"/>
                <a:gd name="T24" fmla="*/ 31 w 423"/>
                <a:gd name="T25" fmla="*/ 318 h 348"/>
                <a:gd name="T26" fmla="*/ 57 w 423"/>
                <a:gd name="T27" fmla="*/ 348 h 348"/>
                <a:gd name="T28" fmla="*/ 212 w 423"/>
                <a:gd name="T29" fmla="*/ 218 h 348"/>
                <a:gd name="T30" fmla="*/ 367 w 423"/>
                <a:gd name="T31" fmla="*/ 348 h 348"/>
                <a:gd name="T32" fmla="*/ 393 w 423"/>
                <a:gd name="T33" fmla="*/ 318 h 348"/>
                <a:gd name="T34" fmla="*/ 243 w 423"/>
                <a:gd name="T35" fmla="*/ 192 h 348"/>
                <a:gd name="T36" fmla="*/ 338 w 423"/>
                <a:gd name="T37" fmla="*/ 112 h 348"/>
                <a:gd name="T38" fmla="*/ 412 w 423"/>
                <a:gd name="T39" fmla="*/ 199 h 348"/>
                <a:gd name="T40" fmla="*/ 423 w 423"/>
                <a:gd name="T41" fmla="*/ 190 h 348"/>
                <a:gd name="T42" fmla="*/ 373 w 423"/>
                <a:gd name="T43" fmla="*/ 79 h 348"/>
                <a:gd name="T44" fmla="*/ 296 w 423"/>
                <a:gd name="T45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23" h="348">
                  <a:moveTo>
                    <a:pt x="296" y="0"/>
                  </a:moveTo>
                  <a:cubicBezTo>
                    <a:pt x="266" y="25"/>
                    <a:pt x="266" y="25"/>
                    <a:pt x="266" y="25"/>
                  </a:cubicBezTo>
                  <a:cubicBezTo>
                    <a:pt x="313" y="82"/>
                    <a:pt x="313" y="82"/>
                    <a:pt x="313" y="82"/>
                  </a:cubicBezTo>
                  <a:cubicBezTo>
                    <a:pt x="212" y="167"/>
                    <a:pt x="212" y="167"/>
                    <a:pt x="212" y="167"/>
                  </a:cubicBezTo>
                  <a:cubicBezTo>
                    <a:pt x="110" y="81"/>
                    <a:pt x="110" y="81"/>
                    <a:pt x="110" y="81"/>
                  </a:cubicBezTo>
                  <a:cubicBezTo>
                    <a:pt x="158" y="25"/>
                    <a:pt x="158" y="25"/>
                    <a:pt x="158" y="25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0"/>
                    <a:pt x="86" y="31"/>
                    <a:pt x="50" y="79"/>
                  </a:cubicBezTo>
                  <a:cubicBezTo>
                    <a:pt x="15" y="128"/>
                    <a:pt x="0" y="190"/>
                    <a:pt x="0" y="190"/>
                  </a:cubicBezTo>
                  <a:cubicBezTo>
                    <a:pt x="11" y="199"/>
                    <a:pt x="11" y="199"/>
                    <a:pt x="11" y="199"/>
                  </a:cubicBezTo>
                  <a:cubicBezTo>
                    <a:pt x="85" y="112"/>
                    <a:pt x="85" y="112"/>
                    <a:pt x="85" y="112"/>
                  </a:cubicBezTo>
                  <a:cubicBezTo>
                    <a:pt x="181" y="192"/>
                    <a:pt x="181" y="192"/>
                    <a:pt x="181" y="192"/>
                  </a:cubicBezTo>
                  <a:cubicBezTo>
                    <a:pt x="31" y="318"/>
                    <a:pt x="31" y="318"/>
                    <a:pt x="31" y="318"/>
                  </a:cubicBezTo>
                  <a:cubicBezTo>
                    <a:pt x="57" y="348"/>
                    <a:pt x="57" y="348"/>
                    <a:pt x="57" y="348"/>
                  </a:cubicBezTo>
                  <a:cubicBezTo>
                    <a:pt x="212" y="218"/>
                    <a:pt x="212" y="218"/>
                    <a:pt x="212" y="218"/>
                  </a:cubicBezTo>
                  <a:cubicBezTo>
                    <a:pt x="367" y="348"/>
                    <a:pt x="367" y="348"/>
                    <a:pt x="367" y="348"/>
                  </a:cubicBezTo>
                  <a:cubicBezTo>
                    <a:pt x="393" y="318"/>
                    <a:pt x="393" y="318"/>
                    <a:pt x="393" y="318"/>
                  </a:cubicBezTo>
                  <a:cubicBezTo>
                    <a:pt x="243" y="192"/>
                    <a:pt x="243" y="192"/>
                    <a:pt x="243" y="192"/>
                  </a:cubicBezTo>
                  <a:cubicBezTo>
                    <a:pt x="338" y="112"/>
                    <a:pt x="338" y="112"/>
                    <a:pt x="338" y="112"/>
                  </a:cubicBezTo>
                  <a:cubicBezTo>
                    <a:pt x="412" y="199"/>
                    <a:pt x="412" y="199"/>
                    <a:pt x="412" y="199"/>
                  </a:cubicBezTo>
                  <a:cubicBezTo>
                    <a:pt x="423" y="190"/>
                    <a:pt x="423" y="190"/>
                    <a:pt x="423" y="190"/>
                  </a:cubicBezTo>
                  <a:cubicBezTo>
                    <a:pt x="423" y="190"/>
                    <a:pt x="408" y="128"/>
                    <a:pt x="373" y="79"/>
                  </a:cubicBezTo>
                  <a:cubicBezTo>
                    <a:pt x="338" y="31"/>
                    <a:pt x="296" y="0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" name="Freeform 6">
              <a:extLst>
                <a:ext uri="{FF2B5EF4-FFF2-40B4-BE49-F238E27FC236}">
                  <a16:creationId xmlns:a16="http://schemas.microsoft.com/office/drawing/2014/main" xmlns="" id="{9FF398F7-A0F8-499D-9BB8-CE1E11EBF8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93432" y="3173557"/>
              <a:ext cx="510059" cy="510404"/>
            </a:xfrm>
            <a:custGeom>
              <a:avLst/>
              <a:gdLst>
                <a:gd name="T0" fmla="*/ 403 w 707"/>
                <a:gd name="T1" fmla="*/ 44 h 707"/>
                <a:gd name="T2" fmla="*/ 354 w 707"/>
                <a:gd name="T3" fmla="*/ 83 h 707"/>
                <a:gd name="T4" fmla="*/ 305 w 707"/>
                <a:gd name="T5" fmla="*/ 44 h 707"/>
                <a:gd name="T6" fmla="*/ 181 w 707"/>
                <a:gd name="T7" fmla="*/ 0 h 707"/>
                <a:gd name="T8" fmla="*/ 0 w 707"/>
                <a:gd name="T9" fmla="*/ 0 h 707"/>
                <a:gd name="T10" fmla="*/ 0 w 707"/>
                <a:gd name="T11" fmla="*/ 599 h 707"/>
                <a:gd name="T12" fmla="*/ 151 w 707"/>
                <a:gd name="T13" fmla="*/ 599 h 707"/>
                <a:gd name="T14" fmla="*/ 275 w 707"/>
                <a:gd name="T15" fmla="*/ 643 h 707"/>
                <a:gd name="T16" fmla="*/ 354 w 707"/>
                <a:gd name="T17" fmla="*/ 707 h 707"/>
                <a:gd name="T18" fmla="*/ 432 w 707"/>
                <a:gd name="T19" fmla="*/ 643 h 707"/>
                <a:gd name="T20" fmla="*/ 556 w 707"/>
                <a:gd name="T21" fmla="*/ 599 h 707"/>
                <a:gd name="T22" fmla="*/ 707 w 707"/>
                <a:gd name="T23" fmla="*/ 599 h 707"/>
                <a:gd name="T24" fmla="*/ 707 w 707"/>
                <a:gd name="T25" fmla="*/ 0 h 707"/>
                <a:gd name="T26" fmla="*/ 526 w 707"/>
                <a:gd name="T27" fmla="*/ 0 h 707"/>
                <a:gd name="T28" fmla="*/ 403 w 707"/>
                <a:gd name="T29" fmla="*/ 44 h 707"/>
                <a:gd name="T30" fmla="*/ 668 w 707"/>
                <a:gd name="T31" fmla="*/ 560 h 707"/>
                <a:gd name="T32" fmla="*/ 556 w 707"/>
                <a:gd name="T33" fmla="*/ 560 h 707"/>
                <a:gd name="T34" fmla="*/ 407 w 707"/>
                <a:gd name="T35" fmla="*/ 613 h 707"/>
                <a:gd name="T36" fmla="*/ 354 w 707"/>
                <a:gd name="T37" fmla="*/ 657 h 707"/>
                <a:gd name="T38" fmla="*/ 300 w 707"/>
                <a:gd name="T39" fmla="*/ 613 h 707"/>
                <a:gd name="T40" fmla="*/ 151 w 707"/>
                <a:gd name="T41" fmla="*/ 560 h 707"/>
                <a:gd name="T42" fmla="*/ 39 w 707"/>
                <a:gd name="T43" fmla="*/ 560 h 707"/>
                <a:gd name="T44" fmla="*/ 39 w 707"/>
                <a:gd name="T45" fmla="*/ 39 h 707"/>
                <a:gd name="T46" fmla="*/ 181 w 707"/>
                <a:gd name="T47" fmla="*/ 39 h 707"/>
                <a:gd name="T48" fmla="*/ 280 w 707"/>
                <a:gd name="T49" fmla="*/ 74 h 707"/>
                <a:gd name="T50" fmla="*/ 329 w 707"/>
                <a:gd name="T51" fmla="*/ 114 h 707"/>
                <a:gd name="T52" fmla="*/ 354 w 707"/>
                <a:gd name="T53" fmla="*/ 134 h 707"/>
                <a:gd name="T54" fmla="*/ 378 w 707"/>
                <a:gd name="T55" fmla="*/ 114 h 707"/>
                <a:gd name="T56" fmla="*/ 428 w 707"/>
                <a:gd name="T57" fmla="*/ 74 h 707"/>
                <a:gd name="T58" fmla="*/ 526 w 707"/>
                <a:gd name="T59" fmla="*/ 39 h 707"/>
                <a:gd name="T60" fmla="*/ 668 w 707"/>
                <a:gd name="T61" fmla="*/ 39 h 707"/>
                <a:gd name="T62" fmla="*/ 668 w 707"/>
                <a:gd name="T63" fmla="*/ 560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7" h="707">
                  <a:moveTo>
                    <a:pt x="403" y="44"/>
                  </a:moveTo>
                  <a:cubicBezTo>
                    <a:pt x="354" y="83"/>
                    <a:pt x="354" y="83"/>
                    <a:pt x="354" y="83"/>
                  </a:cubicBezTo>
                  <a:cubicBezTo>
                    <a:pt x="305" y="44"/>
                    <a:pt x="305" y="44"/>
                    <a:pt x="305" y="44"/>
                  </a:cubicBezTo>
                  <a:cubicBezTo>
                    <a:pt x="270" y="15"/>
                    <a:pt x="226" y="0"/>
                    <a:pt x="18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151" y="599"/>
                    <a:pt x="151" y="599"/>
                    <a:pt x="151" y="599"/>
                  </a:cubicBezTo>
                  <a:cubicBezTo>
                    <a:pt x="196" y="599"/>
                    <a:pt x="240" y="615"/>
                    <a:pt x="275" y="643"/>
                  </a:cubicBezTo>
                  <a:cubicBezTo>
                    <a:pt x="354" y="707"/>
                    <a:pt x="354" y="707"/>
                    <a:pt x="354" y="707"/>
                  </a:cubicBezTo>
                  <a:cubicBezTo>
                    <a:pt x="432" y="643"/>
                    <a:pt x="432" y="643"/>
                    <a:pt x="432" y="643"/>
                  </a:cubicBezTo>
                  <a:cubicBezTo>
                    <a:pt x="467" y="615"/>
                    <a:pt x="511" y="599"/>
                    <a:pt x="556" y="599"/>
                  </a:cubicBezTo>
                  <a:cubicBezTo>
                    <a:pt x="707" y="599"/>
                    <a:pt x="707" y="599"/>
                    <a:pt x="707" y="599"/>
                  </a:cubicBezTo>
                  <a:cubicBezTo>
                    <a:pt x="707" y="0"/>
                    <a:pt x="707" y="0"/>
                    <a:pt x="707" y="0"/>
                  </a:cubicBezTo>
                  <a:cubicBezTo>
                    <a:pt x="526" y="0"/>
                    <a:pt x="526" y="0"/>
                    <a:pt x="526" y="0"/>
                  </a:cubicBezTo>
                  <a:cubicBezTo>
                    <a:pt x="481" y="0"/>
                    <a:pt x="438" y="15"/>
                    <a:pt x="403" y="44"/>
                  </a:cubicBezTo>
                  <a:close/>
                  <a:moveTo>
                    <a:pt x="668" y="560"/>
                  </a:moveTo>
                  <a:cubicBezTo>
                    <a:pt x="556" y="560"/>
                    <a:pt x="556" y="560"/>
                    <a:pt x="556" y="560"/>
                  </a:cubicBezTo>
                  <a:cubicBezTo>
                    <a:pt x="502" y="560"/>
                    <a:pt x="449" y="579"/>
                    <a:pt x="407" y="613"/>
                  </a:cubicBezTo>
                  <a:cubicBezTo>
                    <a:pt x="354" y="657"/>
                    <a:pt x="354" y="657"/>
                    <a:pt x="354" y="657"/>
                  </a:cubicBezTo>
                  <a:cubicBezTo>
                    <a:pt x="300" y="613"/>
                    <a:pt x="300" y="613"/>
                    <a:pt x="300" y="613"/>
                  </a:cubicBezTo>
                  <a:cubicBezTo>
                    <a:pt x="258" y="579"/>
                    <a:pt x="205" y="560"/>
                    <a:pt x="151" y="560"/>
                  </a:cubicBezTo>
                  <a:cubicBezTo>
                    <a:pt x="39" y="560"/>
                    <a:pt x="39" y="560"/>
                    <a:pt x="39" y="560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181" y="39"/>
                    <a:pt x="181" y="39"/>
                    <a:pt x="181" y="39"/>
                  </a:cubicBezTo>
                  <a:cubicBezTo>
                    <a:pt x="217" y="39"/>
                    <a:pt x="252" y="51"/>
                    <a:pt x="280" y="74"/>
                  </a:cubicBezTo>
                  <a:cubicBezTo>
                    <a:pt x="329" y="114"/>
                    <a:pt x="329" y="114"/>
                    <a:pt x="329" y="114"/>
                  </a:cubicBezTo>
                  <a:cubicBezTo>
                    <a:pt x="354" y="134"/>
                    <a:pt x="354" y="134"/>
                    <a:pt x="354" y="134"/>
                  </a:cubicBezTo>
                  <a:cubicBezTo>
                    <a:pt x="378" y="114"/>
                    <a:pt x="378" y="114"/>
                    <a:pt x="378" y="114"/>
                  </a:cubicBezTo>
                  <a:cubicBezTo>
                    <a:pt x="428" y="74"/>
                    <a:pt x="428" y="74"/>
                    <a:pt x="428" y="74"/>
                  </a:cubicBezTo>
                  <a:cubicBezTo>
                    <a:pt x="455" y="51"/>
                    <a:pt x="491" y="39"/>
                    <a:pt x="526" y="39"/>
                  </a:cubicBezTo>
                  <a:cubicBezTo>
                    <a:pt x="668" y="39"/>
                    <a:pt x="668" y="39"/>
                    <a:pt x="668" y="39"/>
                  </a:cubicBezTo>
                  <a:cubicBezTo>
                    <a:pt x="668" y="560"/>
                    <a:pt x="668" y="560"/>
                    <a:pt x="668" y="5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37BE8D0F-AC3D-40AF-BDCB-C399965E83FD}"/>
              </a:ext>
            </a:extLst>
          </p:cNvPr>
          <p:cNvSpPr txBox="1"/>
          <p:nvPr/>
        </p:nvSpPr>
        <p:spPr>
          <a:xfrm>
            <a:off x="8156112" y="2174776"/>
            <a:ext cx="917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100" dirty="0">
                <a:solidFill>
                  <a:srgbClr val="009999"/>
                </a:solidFill>
              </a:rPr>
              <a:t>ТФГИ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F72E486A-D9BC-4AD1-BD70-DA48558CF468}"/>
              </a:ext>
            </a:extLst>
          </p:cNvPr>
          <p:cNvSpPr txBox="1"/>
          <p:nvPr/>
        </p:nvSpPr>
        <p:spPr>
          <a:xfrm>
            <a:off x="8268104" y="3188715"/>
            <a:ext cx="24255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>
                <a:solidFill>
                  <a:srgbClr val="4F5AC1"/>
                </a:solidFill>
              </a:rPr>
              <a:t>ОТРАСЛЕВЫЕ УЧРЕЖДЕНИЯ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D25E1864-EE83-4BAC-882F-094514F80172}"/>
              </a:ext>
            </a:extLst>
          </p:cNvPr>
          <p:cNvSpPr txBox="1"/>
          <p:nvPr/>
        </p:nvSpPr>
        <p:spPr>
          <a:xfrm>
            <a:off x="3359111" y="3255294"/>
            <a:ext cx="1036985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100" b="1">
                <a:solidFill>
                  <a:srgbClr val="2E6CA4"/>
                </a:solidFill>
              </a:defRPr>
            </a:lvl1pPr>
          </a:lstStyle>
          <a:p>
            <a:r>
              <a:rPr lang="ru-RU" dirty="0">
                <a:solidFill>
                  <a:srgbClr val="BE5108"/>
                </a:solidFill>
              </a:rPr>
              <a:t>Экспертное</a:t>
            </a:r>
            <a:br>
              <a:rPr lang="ru-RU" dirty="0">
                <a:solidFill>
                  <a:srgbClr val="BE5108"/>
                </a:solidFill>
              </a:rPr>
            </a:br>
            <a:r>
              <a:rPr lang="ru-RU" dirty="0">
                <a:solidFill>
                  <a:srgbClr val="BE5108"/>
                </a:solidFill>
              </a:rPr>
              <a:t>заключение</a:t>
            </a:r>
          </a:p>
        </p:txBody>
      </p:sp>
    </p:spTree>
    <p:extLst>
      <p:ext uri="{BB962C8B-B14F-4D97-AF65-F5344CB8AC3E}">
        <p14:creationId xmlns:p14="http://schemas.microsoft.com/office/powerpoint/2010/main" val="392741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65ED7B8-FF29-4035-8F2A-D1AB78FE67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7" r="-1"/>
          <a:stretch/>
        </p:blipFill>
        <p:spPr>
          <a:xfrm>
            <a:off x="0" y="3986579"/>
            <a:ext cx="12191999" cy="2871421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50EEC29D-426B-431A-9BF3-1C62E75E0BED}"/>
              </a:ext>
            </a:extLst>
          </p:cNvPr>
          <p:cNvSpPr/>
          <p:nvPr/>
        </p:nvSpPr>
        <p:spPr>
          <a:xfrm>
            <a:off x="0" y="4400609"/>
            <a:ext cx="6271259" cy="2457391"/>
          </a:xfrm>
          <a:prstGeom prst="rect">
            <a:avLst/>
          </a:prstGeom>
          <a:gradFill>
            <a:gsLst>
              <a:gs pos="0">
                <a:schemeClr val="bg1">
                  <a:alpha val="78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362450" y="1028995"/>
            <a:ext cx="7959576" cy="4447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4E5BDA"/>
                </a:solidFill>
                <a:ea typeface="Arial" charset="0"/>
                <a:cs typeface="Arial" charset="0"/>
              </a:rPr>
              <a:t>Предоставление государственной слуги проведения экспертизы запасов в электронном виде</a:t>
            </a:r>
          </a:p>
          <a:p>
            <a:endParaRPr lang="ru-RU" dirty="0">
              <a:solidFill>
                <a:srgbClr val="4E5BDA"/>
              </a:solidFill>
              <a:ea typeface="Arial" charset="0"/>
              <a:cs typeface="Arial" charset="0"/>
            </a:endParaRPr>
          </a:p>
          <a:p>
            <a:r>
              <a:rPr lang="ru-RU" dirty="0" err="1">
                <a:solidFill>
                  <a:srgbClr val="4E5BDA"/>
                </a:solidFill>
                <a:ea typeface="Arial" charset="0"/>
                <a:cs typeface="Arial" charset="0"/>
              </a:rPr>
              <a:t>Цифровизация</a:t>
            </a:r>
            <a:r>
              <a:rPr lang="ru-RU" dirty="0">
                <a:solidFill>
                  <a:srgbClr val="4E5BDA"/>
                </a:solidFill>
                <a:ea typeface="Arial" charset="0"/>
                <a:cs typeface="Arial" charset="0"/>
              </a:rPr>
              <a:t> процесса  проведения экспертизы запасов и формирования ГБЗ</a:t>
            </a:r>
          </a:p>
          <a:p>
            <a:endParaRPr lang="ru-RU" sz="1600" b="1" dirty="0"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ru-RU" sz="1300" b="1" dirty="0" err="1">
                <a:cs typeface="Times New Roman" panose="02020603050405020304" pitchFamily="18" charset="0"/>
              </a:rPr>
              <a:t>Недропользователь</a:t>
            </a:r>
            <a:r>
              <a:rPr lang="ru-RU" sz="1300" b="1" dirty="0">
                <a:cs typeface="Times New Roman" panose="02020603050405020304" pitchFamily="18" charset="0"/>
              </a:rPr>
              <a:t> подает заявление о проведении экспертизы в ЛКН и подгружает материалы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ru-RU" sz="1300" b="1" dirty="0">
                <a:cs typeface="Times New Roman" panose="02020603050405020304" pitchFamily="18" charset="0"/>
              </a:rPr>
              <a:t>После оплаты заявление получает статус «Зарегистрировано» 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ru-RU" sz="1300" b="1" dirty="0" err="1">
                <a:cs typeface="Times New Roman" panose="02020603050405020304" pitchFamily="18" charset="0"/>
              </a:rPr>
              <a:t>Недропользователь</a:t>
            </a:r>
            <a:r>
              <a:rPr lang="ru-RU" sz="1300" b="1" dirty="0">
                <a:cs typeface="Times New Roman" panose="02020603050405020304" pitchFamily="18" charset="0"/>
              </a:rPr>
              <a:t> заполняет сведения по запасам и параметрам в Инструменте подготовки материалов подсчета запасов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ru-RU" sz="1300" b="1" dirty="0">
                <a:cs typeface="Times New Roman" panose="02020603050405020304" pitchFamily="18" charset="0"/>
              </a:rPr>
              <a:t>В рамках взаимодействия с экспертом ГКЗ </a:t>
            </a:r>
            <a:r>
              <a:rPr lang="ru-RU" sz="1300" b="1" dirty="0" err="1">
                <a:cs typeface="Times New Roman" panose="02020603050405020304" pitchFamily="18" charset="0"/>
              </a:rPr>
              <a:t>недропользователь</a:t>
            </a:r>
            <a:r>
              <a:rPr lang="ru-RU" sz="1300" b="1" dirty="0">
                <a:cs typeface="Times New Roman" panose="02020603050405020304" pitchFamily="18" charset="0"/>
              </a:rPr>
              <a:t> может загружать исправленные материалы. При соответствии материалов статус меняется на «Начало предоставления Государственной услуги»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ru-RU" sz="1300" b="1" dirty="0">
                <a:cs typeface="Times New Roman" panose="02020603050405020304" pitchFamily="18" charset="0"/>
              </a:rPr>
              <a:t>После утверждения протокола подсчета запасов и статуса «Исполнено» материалы по подсчету запасов загружаются в ЕФГИ и систему сбора протоколов подсчета запасов</a:t>
            </a:r>
          </a:p>
          <a:p>
            <a:pPr marL="342900" indent="-342900" algn="just">
              <a:lnSpc>
                <a:spcPct val="150000"/>
              </a:lnSpc>
              <a:buFontTx/>
              <a:buAutoNum type="arabicPeriod"/>
            </a:pPr>
            <a:r>
              <a:rPr lang="ru-RU" sz="1300" b="1" dirty="0">
                <a:cs typeface="Times New Roman" panose="02020603050405020304" pitchFamily="18" charset="0"/>
              </a:rPr>
              <a:t>Данные из подготовки материалов подсчета запасов импортируются в базу ГБЗ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05887" y="3847068"/>
            <a:ext cx="85703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2259407-0BEC-4336-B40A-F92EFF9B482C}"/>
              </a:ext>
            </a:extLst>
          </p:cNvPr>
          <p:cNvSpPr/>
          <p:nvPr/>
        </p:nvSpPr>
        <p:spPr>
          <a:xfrm>
            <a:off x="5910" y="297224"/>
            <a:ext cx="12186090" cy="748406"/>
          </a:xfrm>
          <a:prstGeom prst="rect">
            <a:avLst/>
          </a:prstGeom>
        </p:spPr>
        <p:txBody>
          <a:bodyPr wrap="square" lIns="36000" tIns="36000" rIns="36000" bIns="4680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 smtClean="0">
                <a:ln w="0"/>
                <a:solidFill>
                  <a:srgbClr val="1F4E79"/>
                </a:solidFill>
                <a:cs typeface="Arial" panose="020B0604020202020204" pitchFamily="34" charset="0"/>
              </a:rPr>
              <a:t>ЭЛЕКТРОННАЯ ЭКСПЕРТИЗА И ПОСТУПЛЕНИЕ СВЕДЕНИЙ В БАЗУ ГБЗ УВС</a:t>
            </a:r>
          </a:p>
          <a:p>
            <a:pPr algn="ctr">
              <a:lnSpc>
                <a:spcPct val="90000"/>
              </a:lnSpc>
            </a:pPr>
            <a:r>
              <a:rPr lang="ru-RU" sz="2400" dirty="0" smtClean="0">
                <a:ln w="0"/>
                <a:solidFill>
                  <a:srgbClr val="1F4E79"/>
                </a:solidFill>
                <a:cs typeface="Arial" panose="020B0604020202020204" pitchFamily="34" charset="0"/>
              </a:rPr>
              <a:t> </a:t>
            </a:r>
            <a:endParaRPr lang="ru-RU" sz="2400" dirty="0">
              <a:ln w="0"/>
              <a:solidFill>
                <a:srgbClr val="1F4E79"/>
              </a:solidFill>
              <a:cs typeface="Arial" panose="020B0604020202020204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7FBBE59C-383A-47E5-A4A4-43F3EE7EEF31}"/>
              </a:ext>
            </a:extLst>
          </p:cNvPr>
          <p:cNvGrpSpPr>
            <a:grpSpLocks noChangeAspect="1"/>
          </p:cNvGrpSpPr>
          <p:nvPr/>
        </p:nvGrpSpPr>
        <p:grpSpPr>
          <a:xfrm>
            <a:off x="266991" y="288229"/>
            <a:ext cx="510059" cy="510404"/>
            <a:chOff x="349775" y="288229"/>
            <a:chExt cx="510059" cy="510404"/>
          </a:xfrm>
          <a:solidFill>
            <a:srgbClr val="1F4E79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xmlns="" id="{02197645-8039-451C-BB14-8E052E49C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200" y="400277"/>
              <a:ext cx="305210" cy="251249"/>
            </a:xfrm>
            <a:custGeom>
              <a:avLst/>
              <a:gdLst>
                <a:gd name="T0" fmla="*/ 296 w 423"/>
                <a:gd name="T1" fmla="*/ 0 h 348"/>
                <a:gd name="T2" fmla="*/ 266 w 423"/>
                <a:gd name="T3" fmla="*/ 25 h 348"/>
                <a:gd name="T4" fmla="*/ 313 w 423"/>
                <a:gd name="T5" fmla="*/ 82 h 348"/>
                <a:gd name="T6" fmla="*/ 212 w 423"/>
                <a:gd name="T7" fmla="*/ 167 h 348"/>
                <a:gd name="T8" fmla="*/ 110 w 423"/>
                <a:gd name="T9" fmla="*/ 81 h 348"/>
                <a:gd name="T10" fmla="*/ 158 w 423"/>
                <a:gd name="T11" fmla="*/ 25 h 348"/>
                <a:gd name="T12" fmla="*/ 128 w 423"/>
                <a:gd name="T13" fmla="*/ 0 h 348"/>
                <a:gd name="T14" fmla="*/ 50 w 423"/>
                <a:gd name="T15" fmla="*/ 79 h 348"/>
                <a:gd name="T16" fmla="*/ 0 w 423"/>
                <a:gd name="T17" fmla="*/ 190 h 348"/>
                <a:gd name="T18" fmla="*/ 11 w 423"/>
                <a:gd name="T19" fmla="*/ 199 h 348"/>
                <a:gd name="T20" fmla="*/ 85 w 423"/>
                <a:gd name="T21" fmla="*/ 112 h 348"/>
                <a:gd name="T22" fmla="*/ 181 w 423"/>
                <a:gd name="T23" fmla="*/ 192 h 348"/>
                <a:gd name="T24" fmla="*/ 31 w 423"/>
                <a:gd name="T25" fmla="*/ 318 h 348"/>
                <a:gd name="T26" fmla="*/ 57 w 423"/>
                <a:gd name="T27" fmla="*/ 348 h 348"/>
                <a:gd name="T28" fmla="*/ 212 w 423"/>
                <a:gd name="T29" fmla="*/ 218 h 348"/>
                <a:gd name="T30" fmla="*/ 367 w 423"/>
                <a:gd name="T31" fmla="*/ 348 h 348"/>
                <a:gd name="T32" fmla="*/ 393 w 423"/>
                <a:gd name="T33" fmla="*/ 318 h 348"/>
                <a:gd name="T34" fmla="*/ 243 w 423"/>
                <a:gd name="T35" fmla="*/ 192 h 348"/>
                <a:gd name="T36" fmla="*/ 338 w 423"/>
                <a:gd name="T37" fmla="*/ 112 h 348"/>
                <a:gd name="T38" fmla="*/ 412 w 423"/>
                <a:gd name="T39" fmla="*/ 199 h 348"/>
                <a:gd name="T40" fmla="*/ 423 w 423"/>
                <a:gd name="T41" fmla="*/ 190 h 348"/>
                <a:gd name="T42" fmla="*/ 373 w 423"/>
                <a:gd name="T43" fmla="*/ 79 h 348"/>
                <a:gd name="T44" fmla="*/ 296 w 423"/>
                <a:gd name="T45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23" h="348">
                  <a:moveTo>
                    <a:pt x="296" y="0"/>
                  </a:moveTo>
                  <a:cubicBezTo>
                    <a:pt x="266" y="25"/>
                    <a:pt x="266" y="25"/>
                    <a:pt x="266" y="25"/>
                  </a:cubicBezTo>
                  <a:cubicBezTo>
                    <a:pt x="313" y="82"/>
                    <a:pt x="313" y="82"/>
                    <a:pt x="313" y="82"/>
                  </a:cubicBezTo>
                  <a:cubicBezTo>
                    <a:pt x="212" y="167"/>
                    <a:pt x="212" y="167"/>
                    <a:pt x="212" y="167"/>
                  </a:cubicBezTo>
                  <a:cubicBezTo>
                    <a:pt x="110" y="81"/>
                    <a:pt x="110" y="81"/>
                    <a:pt x="110" y="81"/>
                  </a:cubicBezTo>
                  <a:cubicBezTo>
                    <a:pt x="158" y="25"/>
                    <a:pt x="158" y="25"/>
                    <a:pt x="158" y="25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0"/>
                    <a:pt x="86" y="31"/>
                    <a:pt x="50" y="79"/>
                  </a:cubicBezTo>
                  <a:cubicBezTo>
                    <a:pt x="15" y="128"/>
                    <a:pt x="0" y="190"/>
                    <a:pt x="0" y="190"/>
                  </a:cubicBezTo>
                  <a:cubicBezTo>
                    <a:pt x="11" y="199"/>
                    <a:pt x="11" y="199"/>
                    <a:pt x="11" y="199"/>
                  </a:cubicBezTo>
                  <a:cubicBezTo>
                    <a:pt x="85" y="112"/>
                    <a:pt x="85" y="112"/>
                    <a:pt x="85" y="112"/>
                  </a:cubicBezTo>
                  <a:cubicBezTo>
                    <a:pt x="181" y="192"/>
                    <a:pt x="181" y="192"/>
                    <a:pt x="181" y="192"/>
                  </a:cubicBezTo>
                  <a:cubicBezTo>
                    <a:pt x="31" y="318"/>
                    <a:pt x="31" y="318"/>
                    <a:pt x="31" y="318"/>
                  </a:cubicBezTo>
                  <a:cubicBezTo>
                    <a:pt x="57" y="348"/>
                    <a:pt x="57" y="348"/>
                    <a:pt x="57" y="348"/>
                  </a:cubicBezTo>
                  <a:cubicBezTo>
                    <a:pt x="212" y="218"/>
                    <a:pt x="212" y="218"/>
                    <a:pt x="212" y="218"/>
                  </a:cubicBezTo>
                  <a:cubicBezTo>
                    <a:pt x="367" y="348"/>
                    <a:pt x="367" y="348"/>
                    <a:pt x="367" y="348"/>
                  </a:cubicBezTo>
                  <a:cubicBezTo>
                    <a:pt x="393" y="318"/>
                    <a:pt x="393" y="318"/>
                    <a:pt x="393" y="318"/>
                  </a:cubicBezTo>
                  <a:cubicBezTo>
                    <a:pt x="243" y="192"/>
                    <a:pt x="243" y="192"/>
                    <a:pt x="243" y="192"/>
                  </a:cubicBezTo>
                  <a:cubicBezTo>
                    <a:pt x="338" y="112"/>
                    <a:pt x="338" y="112"/>
                    <a:pt x="338" y="112"/>
                  </a:cubicBezTo>
                  <a:cubicBezTo>
                    <a:pt x="412" y="199"/>
                    <a:pt x="412" y="199"/>
                    <a:pt x="412" y="199"/>
                  </a:cubicBezTo>
                  <a:cubicBezTo>
                    <a:pt x="423" y="190"/>
                    <a:pt x="423" y="190"/>
                    <a:pt x="423" y="190"/>
                  </a:cubicBezTo>
                  <a:cubicBezTo>
                    <a:pt x="423" y="190"/>
                    <a:pt x="408" y="128"/>
                    <a:pt x="373" y="79"/>
                  </a:cubicBezTo>
                  <a:cubicBezTo>
                    <a:pt x="338" y="31"/>
                    <a:pt x="296" y="0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xmlns="" id="{9224AAEC-002B-4539-AFF9-2BB82346D2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775" y="288229"/>
              <a:ext cx="510059" cy="510404"/>
            </a:xfrm>
            <a:custGeom>
              <a:avLst/>
              <a:gdLst>
                <a:gd name="T0" fmla="*/ 403 w 707"/>
                <a:gd name="T1" fmla="*/ 44 h 707"/>
                <a:gd name="T2" fmla="*/ 354 w 707"/>
                <a:gd name="T3" fmla="*/ 83 h 707"/>
                <a:gd name="T4" fmla="*/ 305 w 707"/>
                <a:gd name="T5" fmla="*/ 44 h 707"/>
                <a:gd name="T6" fmla="*/ 181 w 707"/>
                <a:gd name="T7" fmla="*/ 0 h 707"/>
                <a:gd name="T8" fmla="*/ 0 w 707"/>
                <a:gd name="T9" fmla="*/ 0 h 707"/>
                <a:gd name="T10" fmla="*/ 0 w 707"/>
                <a:gd name="T11" fmla="*/ 599 h 707"/>
                <a:gd name="T12" fmla="*/ 151 w 707"/>
                <a:gd name="T13" fmla="*/ 599 h 707"/>
                <a:gd name="T14" fmla="*/ 275 w 707"/>
                <a:gd name="T15" fmla="*/ 643 h 707"/>
                <a:gd name="T16" fmla="*/ 354 w 707"/>
                <a:gd name="T17" fmla="*/ 707 h 707"/>
                <a:gd name="T18" fmla="*/ 432 w 707"/>
                <a:gd name="T19" fmla="*/ 643 h 707"/>
                <a:gd name="T20" fmla="*/ 556 w 707"/>
                <a:gd name="T21" fmla="*/ 599 h 707"/>
                <a:gd name="T22" fmla="*/ 707 w 707"/>
                <a:gd name="T23" fmla="*/ 599 h 707"/>
                <a:gd name="T24" fmla="*/ 707 w 707"/>
                <a:gd name="T25" fmla="*/ 0 h 707"/>
                <a:gd name="T26" fmla="*/ 526 w 707"/>
                <a:gd name="T27" fmla="*/ 0 h 707"/>
                <a:gd name="T28" fmla="*/ 403 w 707"/>
                <a:gd name="T29" fmla="*/ 44 h 707"/>
                <a:gd name="T30" fmla="*/ 668 w 707"/>
                <a:gd name="T31" fmla="*/ 560 h 707"/>
                <a:gd name="T32" fmla="*/ 556 w 707"/>
                <a:gd name="T33" fmla="*/ 560 h 707"/>
                <a:gd name="T34" fmla="*/ 407 w 707"/>
                <a:gd name="T35" fmla="*/ 613 h 707"/>
                <a:gd name="T36" fmla="*/ 354 w 707"/>
                <a:gd name="T37" fmla="*/ 657 h 707"/>
                <a:gd name="T38" fmla="*/ 300 w 707"/>
                <a:gd name="T39" fmla="*/ 613 h 707"/>
                <a:gd name="T40" fmla="*/ 151 w 707"/>
                <a:gd name="T41" fmla="*/ 560 h 707"/>
                <a:gd name="T42" fmla="*/ 39 w 707"/>
                <a:gd name="T43" fmla="*/ 560 h 707"/>
                <a:gd name="T44" fmla="*/ 39 w 707"/>
                <a:gd name="T45" fmla="*/ 39 h 707"/>
                <a:gd name="T46" fmla="*/ 181 w 707"/>
                <a:gd name="T47" fmla="*/ 39 h 707"/>
                <a:gd name="T48" fmla="*/ 280 w 707"/>
                <a:gd name="T49" fmla="*/ 74 h 707"/>
                <a:gd name="T50" fmla="*/ 329 w 707"/>
                <a:gd name="T51" fmla="*/ 114 h 707"/>
                <a:gd name="T52" fmla="*/ 354 w 707"/>
                <a:gd name="T53" fmla="*/ 134 h 707"/>
                <a:gd name="T54" fmla="*/ 378 w 707"/>
                <a:gd name="T55" fmla="*/ 114 h 707"/>
                <a:gd name="T56" fmla="*/ 428 w 707"/>
                <a:gd name="T57" fmla="*/ 74 h 707"/>
                <a:gd name="T58" fmla="*/ 526 w 707"/>
                <a:gd name="T59" fmla="*/ 39 h 707"/>
                <a:gd name="T60" fmla="*/ 668 w 707"/>
                <a:gd name="T61" fmla="*/ 39 h 707"/>
                <a:gd name="T62" fmla="*/ 668 w 707"/>
                <a:gd name="T63" fmla="*/ 560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7" h="707">
                  <a:moveTo>
                    <a:pt x="403" y="44"/>
                  </a:moveTo>
                  <a:cubicBezTo>
                    <a:pt x="354" y="83"/>
                    <a:pt x="354" y="83"/>
                    <a:pt x="354" y="83"/>
                  </a:cubicBezTo>
                  <a:cubicBezTo>
                    <a:pt x="305" y="44"/>
                    <a:pt x="305" y="44"/>
                    <a:pt x="305" y="44"/>
                  </a:cubicBezTo>
                  <a:cubicBezTo>
                    <a:pt x="270" y="15"/>
                    <a:pt x="226" y="0"/>
                    <a:pt x="18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151" y="599"/>
                    <a:pt x="151" y="599"/>
                    <a:pt x="151" y="599"/>
                  </a:cubicBezTo>
                  <a:cubicBezTo>
                    <a:pt x="196" y="599"/>
                    <a:pt x="240" y="615"/>
                    <a:pt x="275" y="643"/>
                  </a:cubicBezTo>
                  <a:cubicBezTo>
                    <a:pt x="354" y="707"/>
                    <a:pt x="354" y="707"/>
                    <a:pt x="354" y="707"/>
                  </a:cubicBezTo>
                  <a:cubicBezTo>
                    <a:pt x="432" y="643"/>
                    <a:pt x="432" y="643"/>
                    <a:pt x="432" y="643"/>
                  </a:cubicBezTo>
                  <a:cubicBezTo>
                    <a:pt x="467" y="615"/>
                    <a:pt x="511" y="599"/>
                    <a:pt x="556" y="599"/>
                  </a:cubicBezTo>
                  <a:cubicBezTo>
                    <a:pt x="707" y="599"/>
                    <a:pt x="707" y="599"/>
                    <a:pt x="707" y="599"/>
                  </a:cubicBezTo>
                  <a:cubicBezTo>
                    <a:pt x="707" y="0"/>
                    <a:pt x="707" y="0"/>
                    <a:pt x="707" y="0"/>
                  </a:cubicBezTo>
                  <a:cubicBezTo>
                    <a:pt x="526" y="0"/>
                    <a:pt x="526" y="0"/>
                    <a:pt x="526" y="0"/>
                  </a:cubicBezTo>
                  <a:cubicBezTo>
                    <a:pt x="481" y="0"/>
                    <a:pt x="438" y="15"/>
                    <a:pt x="403" y="44"/>
                  </a:cubicBezTo>
                  <a:close/>
                  <a:moveTo>
                    <a:pt x="668" y="560"/>
                  </a:moveTo>
                  <a:cubicBezTo>
                    <a:pt x="556" y="560"/>
                    <a:pt x="556" y="560"/>
                    <a:pt x="556" y="560"/>
                  </a:cubicBezTo>
                  <a:cubicBezTo>
                    <a:pt x="502" y="560"/>
                    <a:pt x="449" y="579"/>
                    <a:pt x="407" y="613"/>
                  </a:cubicBezTo>
                  <a:cubicBezTo>
                    <a:pt x="354" y="657"/>
                    <a:pt x="354" y="657"/>
                    <a:pt x="354" y="657"/>
                  </a:cubicBezTo>
                  <a:cubicBezTo>
                    <a:pt x="300" y="613"/>
                    <a:pt x="300" y="613"/>
                    <a:pt x="300" y="613"/>
                  </a:cubicBezTo>
                  <a:cubicBezTo>
                    <a:pt x="258" y="579"/>
                    <a:pt x="205" y="560"/>
                    <a:pt x="151" y="560"/>
                  </a:cubicBezTo>
                  <a:cubicBezTo>
                    <a:pt x="39" y="560"/>
                    <a:pt x="39" y="560"/>
                    <a:pt x="39" y="560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181" y="39"/>
                    <a:pt x="181" y="39"/>
                    <a:pt x="181" y="39"/>
                  </a:cubicBezTo>
                  <a:cubicBezTo>
                    <a:pt x="217" y="39"/>
                    <a:pt x="252" y="51"/>
                    <a:pt x="280" y="74"/>
                  </a:cubicBezTo>
                  <a:cubicBezTo>
                    <a:pt x="329" y="114"/>
                    <a:pt x="329" y="114"/>
                    <a:pt x="329" y="114"/>
                  </a:cubicBezTo>
                  <a:cubicBezTo>
                    <a:pt x="354" y="134"/>
                    <a:pt x="354" y="134"/>
                    <a:pt x="354" y="134"/>
                  </a:cubicBezTo>
                  <a:cubicBezTo>
                    <a:pt x="378" y="114"/>
                    <a:pt x="378" y="114"/>
                    <a:pt x="378" y="114"/>
                  </a:cubicBezTo>
                  <a:cubicBezTo>
                    <a:pt x="428" y="74"/>
                    <a:pt x="428" y="74"/>
                    <a:pt x="428" y="74"/>
                  </a:cubicBezTo>
                  <a:cubicBezTo>
                    <a:pt x="455" y="51"/>
                    <a:pt x="491" y="39"/>
                    <a:pt x="526" y="39"/>
                  </a:cubicBezTo>
                  <a:cubicBezTo>
                    <a:pt x="668" y="39"/>
                    <a:pt x="668" y="39"/>
                    <a:pt x="668" y="39"/>
                  </a:cubicBezTo>
                  <a:cubicBezTo>
                    <a:pt x="668" y="560"/>
                    <a:pt x="668" y="560"/>
                    <a:pt x="668" y="5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xmlns="" id="{387F7716-36BC-46FC-8556-E602A89D5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6892" y="6404942"/>
            <a:ext cx="580292" cy="365125"/>
          </a:xfrm>
        </p:spPr>
        <p:txBody>
          <a:bodyPr lIns="36000" tIns="36000" rIns="36000" bIns="36000"/>
          <a:lstStyle/>
          <a:p>
            <a:fld id="{03450231-F668-B14F-857A-FE6341F82B64}" type="slidenum">
              <a:rPr lang="ru-RU" smtClean="0">
                <a:solidFill>
                  <a:srgbClr val="0070C0"/>
                </a:solidFill>
              </a:rPr>
              <a:t>6</a:t>
            </a:fld>
            <a:endParaRPr lang="ru-RU" dirty="0">
              <a:solidFill>
                <a:srgbClr val="0070C0"/>
              </a:solidFill>
            </a:endParaRPr>
          </a:p>
        </p:txBody>
      </p:sp>
      <p:grpSp>
        <p:nvGrpSpPr>
          <p:cNvPr id="12" name="Group 4"/>
          <p:cNvGrpSpPr>
            <a:grpSpLocks noChangeAspect="1"/>
          </p:cNvGrpSpPr>
          <p:nvPr/>
        </p:nvGrpSpPr>
        <p:grpSpPr bwMode="auto">
          <a:xfrm>
            <a:off x="9515764" y="2132246"/>
            <a:ext cx="2240031" cy="2181064"/>
            <a:chOff x="4319" y="672"/>
            <a:chExt cx="3153" cy="3070"/>
          </a:xfrm>
        </p:grpSpPr>
        <p:sp>
          <p:nvSpPr>
            <p:cNvPr id="14" name="AutoShape 3"/>
            <p:cNvSpPr>
              <a:spLocks noChangeAspect="1" noChangeArrowheads="1" noTextEdit="1"/>
            </p:cNvSpPr>
            <p:nvPr/>
          </p:nvSpPr>
          <p:spPr bwMode="auto">
            <a:xfrm>
              <a:off x="4319" y="672"/>
              <a:ext cx="3153" cy="3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6" name="Group 205"/>
            <p:cNvGrpSpPr>
              <a:grpSpLocks/>
            </p:cNvGrpSpPr>
            <p:nvPr/>
          </p:nvGrpSpPr>
          <p:grpSpPr bwMode="auto">
            <a:xfrm>
              <a:off x="4321" y="674"/>
              <a:ext cx="3151" cy="3090"/>
              <a:chOff x="4321" y="674"/>
              <a:chExt cx="3151" cy="3090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auto">
              <a:xfrm>
                <a:off x="4807" y="2238"/>
                <a:ext cx="2295" cy="1324"/>
              </a:xfrm>
              <a:custGeom>
                <a:avLst/>
                <a:gdLst>
                  <a:gd name="T0" fmla="*/ 515 w 930"/>
                  <a:gd name="T1" fmla="*/ 529 h 537"/>
                  <a:gd name="T2" fmla="*/ 14 w 930"/>
                  <a:gd name="T3" fmla="*/ 240 h 537"/>
                  <a:gd name="T4" fmla="*/ 18 w 930"/>
                  <a:gd name="T5" fmla="*/ 208 h 537"/>
                  <a:gd name="T6" fmla="*/ 359 w 930"/>
                  <a:gd name="T7" fmla="*/ 11 h 537"/>
                  <a:gd name="T8" fmla="*/ 414 w 930"/>
                  <a:gd name="T9" fmla="*/ 9 h 537"/>
                  <a:gd name="T10" fmla="*/ 916 w 930"/>
                  <a:gd name="T11" fmla="*/ 298 h 537"/>
                  <a:gd name="T12" fmla="*/ 912 w 930"/>
                  <a:gd name="T13" fmla="*/ 330 h 537"/>
                  <a:gd name="T14" fmla="*/ 570 w 930"/>
                  <a:gd name="T15" fmla="*/ 527 h 537"/>
                  <a:gd name="T16" fmla="*/ 515 w 930"/>
                  <a:gd name="T17" fmla="*/ 529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0" h="537">
                    <a:moveTo>
                      <a:pt x="515" y="529"/>
                    </a:moveTo>
                    <a:cubicBezTo>
                      <a:pt x="14" y="240"/>
                      <a:pt x="14" y="240"/>
                      <a:pt x="14" y="240"/>
                    </a:cubicBezTo>
                    <a:cubicBezTo>
                      <a:pt x="0" y="232"/>
                      <a:pt x="2" y="217"/>
                      <a:pt x="18" y="208"/>
                    </a:cubicBezTo>
                    <a:cubicBezTo>
                      <a:pt x="359" y="11"/>
                      <a:pt x="359" y="11"/>
                      <a:pt x="359" y="11"/>
                    </a:cubicBezTo>
                    <a:cubicBezTo>
                      <a:pt x="376" y="2"/>
                      <a:pt x="400" y="0"/>
                      <a:pt x="414" y="9"/>
                    </a:cubicBezTo>
                    <a:cubicBezTo>
                      <a:pt x="916" y="298"/>
                      <a:pt x="916" y="298"/>
                      <a:pt x="916" y="298"/>
                    </a:cubicBezTo>
                    <a:cubicBezTo>
                      <a:pt x="930" y="306"/>
                      <a:pt x="928" y="320"/>
                      <a:pt x="912" y="330"/>
                    </a:cubicBezTo>
                    <a:cubicBezTo>
                      <a:pt x="570" y="527"/>
                      <a:pt x="570" y="527"/>
                      <a:pt x="570" y="527"/>
                    </a:cubicBezTo>
                    <a:cubicBezTo>
                      <a:pt x="554" y="536"/>
                      <a:pt x="529" y="537"/>
                      <a:pt x="515" y="529"/>
                    </a:cubicBezTo>
                    <a:close/>
                  </a:path>
                </a:pathLst>
              </a:custGeom>
              <a:solidFill>
                <a:srgbClr val="D4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6"/>
              <p:cNvSpPr>
                <a:spLocks/>
              </p:cNvSpPr>
              <p:nvPr/>
            </p:nvSpPr>
            <p:spPr bwMode="auto">
              <a:xfrm>
                <a:off x="5770" y="835"/>
                <a:ext cx="1413" cy="1977"/>
              </a:xfrm>
              <a:custGeom>
                <a:avLst/>
                <a:gdLst>
                  <a:gd name="T0" fmla="*/ 544 w 573"/>
                  <a:gd name="T1" fmla="*/ 298 h 802"/>
                  <a:gd name="T2" fmla="*/ 35 w 573"/>
                  <a:gd name="T3" fmla="*/ 4 h 802"/>
                  <a:gd name="T4" fmla="*/ 17 w 573"/>
                  <a:gd name="T5" fmla="*/ 2 h 802"/>
                  <a:gd name="T6" fmla="*/ 17 w 573"/>
                  <a:gd name="T7" fmla="*/ 2 h 802"/>
                  <a:gd name="T8" fmla="*/ 16 w 573"/>
                  <a:gd name="T9" fmla="*/ 2 h 802"/>
                  <a:gd name="T10" fmla="*/ 16 w 573"/>
                  <a:gd name="T11" fmla="*/ 2 h 802"/>
                  <a:gd name="T12" fmla="*/ 0 w 573"/>
                  <a:gd name="T13" fmla="*/ 10 h 802"/>
                  <a:gd name="T14" fmla="*/ 18 w 573"/>
                  <a:gd name="T15" fmla="*/ 19 h 802"/>
                  <a:gd name="T16" fmla="*/ 18 w 573"/>
                  <a:gd name="T17" fmla="*/ 20 h 802"/>
                  <a:gd name="T18" fmla="*/ 18 w 573"/>
                  <a:gd name="T19" fmla="*/ 438 h 802"/>
                  <a:gd name="T20" fmla="*/ 47 w 573"/>
                  <a:gd name="T21" fmla="*/ 493 h 802"/>
                  <a:gd name="T22" fmla="*/ 542 w 573"/>
                  <a:gd name="T23" fmla="*/ 779 h 802"/>
                  <a:gd name="T24" fmla="*/ 545 w 573"/>
                  <a:gd name="T25" fmla="*/ 802 h 802"/>
                  <a:gd name="T26" fmla="*/ 563 w 573"/>
                  <a:gd name="T27" fmla="*/ 794 h 802"/>
                  <a:gd name="T28" fmla="*/ 573 w 573"/>
                  <a:gd name="T29" fmla="*/ 771 h 802"/>
                  <a:gd name="T30" fmla="*/ 573 w 573"/>
                  <a:gd name="T31" fmla="*/ 352 h 802"/>
                  <a:gd name="T32" fmla="*/ 544 w 573"/>
                  <a:gd name="T33" fmla="*/ 298 h 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73" h="802">
                    <a:moveTo>
                      <a:pt x="544" y="298"/>
                    </a:moveTo>
                    <a:cubicBezTo>
                      <a:pt x="35" y="4"/>
                      <a:pt x="35" y="4"/>
                      <a:pt x="35" y="4"/>
                    </a:cubicBezTo>
                    <a:cubicBezTo>
                      <a:pt x="28" y="0"/>
                      <a:pt x="22" y="0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8" y="438"/>
                      <a:pt x="18" y="438"/>
                      <a:pt x="18" y="438"/>
                    </a:cubicBezTo>
                    <a:cubicBezTo>
                      <a:pt x="18" y="459"/>
                      <a:pt x="31" y="484"/>
                      <a:pt x="47" y="493"/>
                    </a:cubicBezTo>
                    <a:cubicBezTo>
                      <a:pt x="542" y="779"/>
                      <a:pt x="542" y="779"/>
                      <a:pt x="542" y="779"/>
                    </a:cubicBezTo>
                    <a:cubicBezTo>
                      <a:pt x="545" y="802"/>
                      <a:pt x="545" y="802"/>
                      <a:pt x="545" y="802"/>
                    </a:cubicBezTo>
                    <a:cubicBezTo>
                      <a:pt x="563" y="794"/>
                      <a:pt x="563" y="794"/>
                      <a:pt x="563" y="794"/>
                    </a:cubicBezTo>
                    <a:cubicBezTo>
                      <a:pt x="569" y="790"/>
                      <a:pt x="573" y="782"/>
                      <a:pt x="573" y="771"/>
                    </a:cubicBezTo>
                    <a:cubicBezTo>
                      <a:pt x="573" y="352"/>
                      <a:pt x="573" y="352"/>
                      <a:pt x="573" y="352"/>
                    </a:cubicBezTo>
                    <a:cubicBezTo>
                      <a:pt x="573" y="332"/>
                      <a:pt x="560" y="307"/>
                      <a:pt x="544" y="298"/>
                    </a:cubicBezTo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5770" y="835"/>
                <a:ext cx="1391" cy="1181"/>
              </a:xfrm>
              <a:custGeom>
                <a:avLst/>
                <a:gdLst>
                  <a:gd name="T0" fmla="*/ 544 w 564"/>
                  <a:gd name="T1" fmla="*/ 298 h 479"/>
                  <a:gd name="T2" fmla="*/ 35 w 564"/>
                  <a:gd name="T3" fmla="*/ 4 h 479"/>
                  <a:gd name="T4" fmla="*/ 17 w 564"/>
                  <a:gd name="T5" fmla="*/ 2 h 479"/>
                  <a:gd name="T6" fmla="*/ 17 w 564"/>
                  <a:gd name="T7" fmla="*/ 2 h 479"/>
                  <a:gd name="T8" fmla="*/ 16 w 564"/>
                  <a:gd name="T9" fmla="*/ 2 h 479"/>
                  <a:gd name="T10" fmla="*/ 16 w 564"/>
                  <a:gd name="T11" fmla="*/ 2 h 479"/>
                  <a:gd name="T12" fmla="*/ 0 w 564"/>
                  <a:gd name="T13" fmla="*/ 10 h 479"/>
                  <a:gd name="T14" fmla="*/ 18 w 564"/>
                  <a:gd name="T15" fmla="*/ 19 h 479"/>
                  <a:gd name="T16" fmla="*/ 18 w 564"/>
                  <a:gd name="T17" fmla="*/ 20 h 479"/>
                  <a:gd name="T18" fmla="*/ 18 w 564"/>
                  <a:gd name="T19" fmla="*/ 296 h 479"/>
                  <a:gd name="T20" fmla="*/ 250 w 564"/>
                  <a:gd name="T21" fmla="*/ 479 h 479"/>
                  <a:gd name="T22" fmla="*/ 564 w 564"/>
                  <a:gd name="T23" fmla="*/ 320 h 479"/>
                  <a:gd name="T24" fmla="*/ 544 w 564"/>
                  <a:gd name="T25" fmla="*/ 298 h 4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64" h="479">
                    <a:moveTo>
                      <a:pt x="544" y="298"/>
                    </a:moveTo>
                    <a:cubicBezTo>
                      <a:pt x="35" y="4"/>
                      <a:pt x="35" y="4"/>
                      <a:pt x="35" y="4"/>
                    </a:cubicBezTo>
                    <a:cubicBezTo>
                      <a:pt x="28" y="0"/>
                      <a:pt x="22" y="0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8" y="296"/>
                      <a:pt x="18" y="296"/>
                      <a:pt x="18" y="296"/>
                    </a:cubicBezTo>
                    <a:cubicBezTo>
                      <a:pt x="250" y="479"/>
                      <a:pt x="250" y="479"/>
                      <a:pt x="250" y="479"/>
                    </a:cubicBezTo>
                    <a:cubicBezTo>
                      <a:pt x="564" y="320"/>
                      <a:pt x="564" y="320"/>
                      <a:pt x="564" y="320"/>
                    </a:cubicBezTo>
                    <a:cubicBezTo>
                      <a:pt x="559" y="311"/>
                      <a:pt x="552" y="302"/>
                      <a:pt x="544" y="298"/>
                    </a:cubicBezTo>
                  </a:path>
                </a:pathLst>
              </a:custGeom>
              <a:solidFill>
                <a:srgbClr val="396C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8"/>
              <p:cNvSpPr>
                <a:spLocks/>
              </p:cNvSpPr>
              <p:nvPr/>
            </p:nvSpPr>
            <p:spPr bwMode="auto">
              <a:xfrm>
                <a:off x="7011" y="1584"/>
                <a:ext cx="170" cy="126"/>
              </a:xfrm>
              <a:custGeom>
                <a:avLst/>
                <a:gdLst>
                  <a:gd name="T0" fmla="*/ 50 w 69"/>
                  <a:gd name="T1" fmla="*/ 0 h 51"/>
                  <a:gd name="T2" fmla="*/ 0 w 69"/>
                  <a:gd name="T3" fmla="*/ 21 h 51"/>
                  <a:gd name="T4" fmla="*/ 37 w 69"/>
                  <a:gd name="T5" fmla="*/ 51 h 51"/>
                  <a:gd name="T6" fmla="*/ 69 w 69"/>
                  <a:gd name="T7" fmla="*/ 37 h 51"/>
                  <a:gd name="T8" fmla="*/ 50 w 69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51">
                    <a:moveTo>
                      <a:pt x="50" y="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37" y="51"/>
                      <a:pt x="37" y="51"/>
                      <a:pt x="37" y="51"/>
                    </a:cubicBezTo>
                    <a:cubicBezTo>
                      <a:pt x="69" y="37"/>
                      <a:pt x="69" y="37"/>
                      <a:pt x="69" y="37"/>
                    </a:cubicBezTo>
                    <a:cubicBezTo>
                      <a:pt x="66" y="23"/>
                      <a:pt x="59" y="10"/>
                      <a:pt x="50" y="0"/>
                    </a:cubicBezTo>
                    <a:close/>
                  </a:path>
                </a:pathLst>
              </a:custGeom>
              <a:solidFill>
                <a:srgbClr val="274F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9"/>
              <p:cNvSpPr>
                <a:spLocks/>
              </p:cNvSpPr>
              <p:nvPr/>
            </p:nvSpPr>
            <p:spPr bwMode="auto">
              <a:xfrm>
                <a:off x="5743" y="842"/>
                <a:ext cx="1398" cy="1988"/>
              </a:xfrm>
              <a:custGeom>
                <a:avLst/>
                <a:gdLst>
                  <a:gd name="T0" fmla="*/ 538 w 567"/>
                  <a:gd name="T1" fmla="*/ 797 h 806"/>
                  <a:gd name="T2" fmla="*/ 29 w 567"/>
                  <a:gd name="T3" fmla="*/ 503 h 806"/>
                  <a:gd name="T4" fmla="*/ 0 w 567"/>
                  <a:gd name="T5" fmla="*/ 449 h 806"/>
                  <a:gd name="T6" fmla="*/ 0 w 567"/>
                  <a:gd name="T7" fmla="*/ 30 h 806"/>
                  <a:gd name="T8" fmla="*/ 29 w 567"/>
                  <a:gd name="T9" fmla="*/ 9 h 806"/>
                  <a:gd name="T10" fmla="*/ 538 w 567"/>
                  <a:gd name="T11" fmla="*/ 303 h 806"/>
                  <a:gd name="T12" fmla="*/ 567 w 567"/>
                  <a:gd name="T13" fmla="*/ 357 h 806"/>
                  <a:gd name="T14" fmla="*/ 567 w 567"/>
                  <a:gd name="T15" fmla="*/ 776 h 806"/>
                  <a:gd name="T16" fmla="*/ 538 w 567"/>
                  <a:gd name="T17" fmla="*/ 797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7" h="806">
                    <a:moveTo>
                      <a:pt x="538" y="797"/>
                    </a:moveTo>
                    <a:cubicBezTo>
                      <a:pt x="29" y="503"/>
                      <a:pt x="29" y="503"/>
                      <a:pt x="29" y="503"/>
                    </a:cubicBezTo>
                    <a:cubicBezTo>
                      <a:pt x="13" y="494"/>
                      <a:pt x="0" y="469"/>
                      <a:pt x="0" y="44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9"/>
                      <a:pt x="13" y="0"/>
                      <a:pt x="29" y="9"/>
                    </a:cubicBezTo>
                    <a:cubicBezTo>
                      <a:pt x="538" y="303"/>
                      <a:pt x="538" y="303"/>
                      <a:pt x="538" y="303"/>
                    </a:cubicBezTo>
                    <a:cubicBezTo>
                      <a:pt x="554" y="312"/>
                      <a:pt x="567" y="336"/>
                      <a:pt x="567" y="357"/>
                    </a:cubicBezTo>
                    <a:cubicBezTo>
                      <a:pt x="567" y="776"/>
                      <a:pt x="567" y="776"/>
                      <a:pt x="567" y="776"/>
                    </a:cubicBezTo>
                    <a:cubicBezTo>
                      <a:pt x="567" y="797"/>
                      <a:pt x="554" y="806"/>
                      <a:pt x="538" y="797"/>
                    </a:cubicBezTo>
                  </a:path>
                </a:pathLst>
              </a:custGeom>
              <a:solidFill>
                <a:srgbClr val="D4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5789" y="919"/>
                <a:ext cx="1306" cy="1832"/>
              </a:xfrm>
              <a:custGeom>
                <a:avLst/>
                <a:gdLst>
                  <a:gd name="T0" fmla="*/ 503 w 529"/>
                  <a:gd name="T1" fmla="*/ 735 h 743"/>
                  <a:gd name="T2" fmla="*/ 27 w 529"/>
                  <a:gd name="T3" fmla="*/ 461 h 743"/>
                  <a:gd name="T4" fmla="*/ 0 w 529"/>
                  <a:gd name="T5" fmla="*/ 411 h 743"/>
                  <a:gd name="T6" fmla="*/ 0 w 529"/>
                  <a:gd name="T7" fmla="*/ 28 h 743"/>
                  <a:gd name="T8" fmla="*/ 27 w 529"/>
                  <a:gd name="T9" fmla="*/ 8 h 743"/>
                  <a:gd name="T10" fmla="*/ 502 w 529"/>
                  <a:gd name="T11" fmla="*/ 283 h 743"/>
                  <a:gd name="T12" fmla="*/ 529 w 529"/>
                  <a:gd name="T13" fmla="*/ 333 h 743"/>
                  <a:gd name="T14" fmla="*/ 529 w 529"/>
                  <a:gd name="T15" fmla="*/ 715 h 743"/>
                  <a:gd name="T16" fmla="*/ 503 w 529"/>
                  <a:gd name="T17" fmla="*/ 735 h 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9" h="743">
                    <a:moveTo>
                      <a:pt x="503" y="735"/>
                    </a:moveTo>
                    <a:cubicBezTo>
                      <a:pt x="27" y="461"/>
                      <a:pt x="27" y="461"/>
                      <a:pt x="27" y="461"/>
                    </a:cubicBezTo>
                    <a:cubicBezTo>
                      <a:pt x="12" y="452"/>
                      <a:pt x="0" y="430"/>
                      <a:pt x="0" y="411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9"/>
                      <a:pt x="12" y="0"/>
                      <a:pt x="27" y="8"/>
                    </a:cubicBezTo>
                    <a:cubicBezTo>
                      <a:pt x="502" y="283"/>
                      <a:pt x="502" y="283"/>
                      <a:pt x="502" y="283"/>
                    </a:cubicBezTo>
                    <a:cubicBezTo>
                      <a:pt x="517" y="291"/>
                      <a:pt x="529" y="313"/>
                      <a:pt x="529" y="333"/>
                    </a:cubicBezTo>
                    <a:cubicBezTo>
                      <a:pt x="529" y="715"/>
                      <a:pt x="529" y="715"/>
                      <a:pt x="529" y="715"/>
                    </a:cubicBezTo>
                    <a:cubicBezTo>
                      <a:pt x="529" y="735"/>
                      <a:pt x="517" y="743"/>
                      <a:pt x="503" y="73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1"/>
              <p:cNvSpPr>
                <a:spLocks/>
              </p:cNvSpPr>
              <p:nvPr/>
            </p:nvSpPr>
            <p:spPr bwMode="auto">
              <a:xfrm>
                <a:off x="5789" y="919"/>
                <a:ext cx="1306" cy="1832"/>
              </a:xfrm>
              <a:custGeom>
                <a:avLst/>
                <a:gdLst>
                  <a:gd name="T0" fmla="*/ 503 w 529"/>
                  <a:gd name="T1" fmla="*/ 735 h 743"/>
                  <a:gd name="T2" fmla="*/ 27 w 529"/>
                  <a:gd name="T3" fmla="*/ 461 h 743"/>
                  <a:gd name="T4" fmla="*/ 0 w 529"/>
                  <a:gd name="T5" fmla="*/ 411 h 743"/>
                  <a:gd name="T6" fmla="*/ 0 w 529"/>
                  <a:gd name="T7" fmla="*/ 28 h 743"/>
                  <a:gd name="T8" fmla="*/ 27 w 529"/>
                  <a:gd name="T9" fmla="*/ 8 h 743"/>
                  <a:gd name="T10" fmla="*/ 502 w 529"/>
                  <a:gd name="T11" fmla="*/ 283 h 743"/>
                  <a:gd name="T12" fmla="*/ 529 w 529"/>
                  <a:gd name="T13" fmla="*/ 333 h 743"/>
                  <a:gd name="T14" fmla="*/ 529 w 529"/>
                  <a:gd name="T15" fmla="*/ 715 h 743"/>
                  <a:gd name="T16" fmla="*/ 503 w 529"/>
                  <a:gd name="T17" fmla="*/ 735 h 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9" h="743">
                    <a:moveTo>
                      <a:pt x="503" y="735"/>
                    </a:moveTo>
                    <a:cubicBezTo>
                      <a:pt x="27" y="461"/>
                      <a:pt x="27" y="461"/>
                      <a:pt x="27" y="461"/>
                    </a:cubicBezTo>
                    <a:cubicBezTo>
                      <a:pt x="12" y="452"/>
                      <a:pt x="0" y="430"/>
                      <a:pt x="0" y="411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9"/>
                      <a:pt x="12" y="0"/>
                      <a:pt x="27" y="8"/>
                    </a:cubicBezTo>
                    <a:cubicBezTo>
                      <a:pt x="502" y="283"/>
                      <a:pt x="502" y="283"/>
                      <a:pt x="502" y="283"/>
                    </a:cubicBezTo>
                    <a:cubicBezTo>
                      <a:pt x="517" y="291"/>
                      <a:pt x="529" y="313"/>
                      <a:pt x="529" y="333"/>
                    </a:cubicBezTo>
                    <a:cubicBezTo>
                      <a:pt x="529" y="715"/>
                      <a:pt x="529" y="715"/>
                      <a:pt x="529" y="715"/>
                    </a:cubicBezTo>
                    <a:cubicBezTo>
                      <a:pt x="529" y="735"/>
                      <a:pt x="517" y="743"/>
                      <a:pt x="503" y="73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2"/>
              <p:cNvSpPr>
                <a:spLocks/>
              </p:cNvSpPr>
              <p:nvPr/>
            </p:nvSpPr>
            <p:spPr bwMode="auto">
              <a:xfrm>
                <a:off x="4817" y="2166"/>
                <a:ext cx="2273" cy="1287"/>
              </a:xfrm>
              <a:custGeom>
                <a:avLst/>
                <a:gdLst>
                  <a:gd name="T0" fmla="*/ 921 w 921"/>
                  <a:gd name="T1" fmla="*/ 273 h 522"/>
                  <a:gd name="T2" fmla="*/ 853 w 921"/>
                  <a:gd name="T3" fmla="*/ 264 h 522"/>
                  <a:gd name="T4" fmla="*/ 410 w 921"/>
                  <a:gd name="T5" fmla="*/ 9 h 522"/>
                  <a:gd name="T6" fmla="*/ 355 w 921"/>
                  <a:gd name="T7" fmla="*/ 11 h 522"/>
                  <a:gd name="T8" fmla="*/ 42 w 921"/>
                  <a:gd name="T9" fmla="*/ 192 h 522"/>
                  <a:gd name="T10" fmla="*/ 0 w 921"/>
                  <a:gd name="T11" fmla="*/ 186 h 522"/>
                  <a:gd name="T12" fmla="*/ 0 w 921"/>
                  <a:gd name="T13" fmla="*/ 210 h 522"/>
                  <a:gd name="T14" fmla="*/ 1 w 921"/>
                  <a:gd name="T15" fmla="*/ 210 h 522"/>
                  <a:gd name="T16" fmla="*/ 10 w 921"/>
                  <a:gd name="T17" fmla="*/ 224 h 522"/>
                  <a:gd name="T18" fmla="*/ 511 w 921"/>
                  <a:gd name="T19" fmla="*/ 514 h 522"/>
                  <a:gd name="T20" fmla="*/ 566 w 921"/>
                  <a:gd name="T21" fmla="*/ 511 h 522"/>
                  <a:gd name="T22" fmla="*/ 908 w 921"/>
                  <a:gd name="T23" fmla="*/ 314 h 522"/>
                  <a:gd name="T24" fmla="*/ 921 w 921"/>
                  <a:gd name="T25" fmla="*/ 296 h 522"/>
                  <a:gd name="T26" fmla="*/ 921 w 921"/>
                  <a:gd name="T27" fmla="*/ 273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21" h="522">
                    <a:moveTo>
                      <a:pt x="921" y="273"/>
                    </a:moveTo>
                    <a:cubicBezTo>
                      <a:pt x="853" y="264"/>
                      <a:pt x="853" y="264"/>
                      <a:pt x="853" y="264"/>
                    </a:cubicBezTo>
                    <a:cubicBezTo>
                      <a:pt x="410" y="9"/>
                      <a:pt x="410" y="9"/>
                      <a:pt x="410" y="9"/>
                    </a:cubicBezTo>
                    <a:cubicBezTo>
                      <a:pt x="396" y="0"/>
                      <a:pt x="372" y="1"/>
                      <a:pt x="355" y="11"/>
                    </a:cubicBezTo>
                    <a:cubicBezTo>
                      <a:pt x="42" y="192"/>
                      <a:pt x="42" y="192"/>
                      <a:pt x="42" y="192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0" y="210"/>
                      <a:pt x="0" y="210"/>
                      <a:pt x="0" y="210"/>
                    </a:cubicBezTo>
                    <a:cubicBezTo>
                      <a:pt x="1" y="210"/>
                      <a:pt x="1" y="210"/>
                      <a:pt x="1" y="210"/>
                    </a:cubicBezTo>
                    <a:cubicBezTo>
                      <a:pt x="0" y="215"/>
                      <a:pt x="3" y="220"/>
                      <a:pt x="10" y="224"/>
                    </a:cubicBezTo>
                    <a:cubicBezTo>
                      <a:pt x="511" y="514"/>
                      <a:pt x="511" y="514"/>
                      <a:pt x="511" y="514"/>
                    </a:cubicBezTo>
                    <a:cubicBezTo>
                      <a:pt x="525" y="522"/>
                      <a:pt x="550" y="521"/>
                      <a:pt x="566" y="511"/>
                    </a:cubicBezTo>
                    <a:cubicBezTo>
                      <a:pt x="908" y="314"/>
                      <a:pt x="908" y="314"/>
                      <a:pt x="908" y="314"/>
                    </a:cubicBezTo>
                    <a:cubicBezTo>
                      <a:pt x="917" y="309"/>
                      <a:pt x="921" y="302"/>
                      <a:pt x="921" y="296"/>
                    </a:cubicBezTo>
                    <a:lnTo>
                      <a:pt x="921" y="273"/>
                    </a:ln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3"/>
              <p:cNvSpPr>
                <a:spLocks/>
              </p:cNvSpPr>
              <p:nvPr/>
            </p:nvSpPr>
            <p:spPr bwMode="auto">
              <a:xfrm>
                <a:off x="4817" y="2398"/>
                <a:ext cx="1454" cy="1050"/>
              </a:xfrm>
              <a:custGeom>
                <a:avLst/>
                <a:gdLst>
                  <a:gd name="T0" fmla="*/ 589 w 589"/>
                  <a:gd name="T1" fmla="*/ 18 h 426"/>
                  <a:gd name="T2" fmla="*/ 557 w 589"/>
                  <a:gd name="T3" fmla="*/ 0 h 426"/>
                  <a:gd name="T4" fmla="*/ 212 w 589"/>
                  <a:gd name="T5" fmla="*/ 0 h 426"/>
                  <a:gd name="T6" fmla="*/ 42 w 589"/>
                  <a:gd name="T7" fmla="*/ 98 h 426"/>
                  <a:gd name="T8" fmla="*/ 0 w 589"/>
                  <a:gd name="T9" fmla="*/ 92 h 426"/>
                  <a:gd name="T10" fmla="*/ 0 w 589"/>
                  <a:gd name="T11" fmla="*/ 116 h 426"/>
                  <a:gd name="T12" fmla="*/ 1 w 589"/>
                  <a:gd name="T13" fmla="*/ 116 h 426"/>
                  <a:gd name="T14" fmla="*/ 10 w 589"/>
                  <a:gd name="T15" fmla="*/ 130 h 426"/>
                  <a:gd name="T16" fmla="*/ 511 w 589"/>
                  <a:gd name="T17" fmla="*/ 420 h 426"/>
                  <a:gd name="T18" fmla="*/ 540 w 589"/>
                  <a:gd name="T19" fmla="*/ 425 h 426"/>
                  <a:gd name="T20" fmla="*/ 589 w 589"/>
                  <a:gd name="T21" fmla="*/ 18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9" h="426">
                    <a:moveTo>
                      <a:pt x="589" y="18"/>
                    </a:moveTo>
                    <a:cubicBezTo>
                      <a:pt x="557" y="0"/>
                      <a:pt x="557" y="0"/>
                      <a:pt x="557" y="0"/>
                    </a:cubicBezTo>
                    <a:cubicBezTo>
                      <a:pt x="212" y="0"/>
                      <a:pt x="212" y="0"/>
                      <a:pt x="212" y="0"/>
                    </a:cubicBezTo>
                    <a:cubicBezTo>
                      <a:pt x="42" y="98"/>
                      <a:pt x="42" y="98"/>
                      <a:pt x="42" y="98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" y="116"/>
                      <a:pt x="1" y="116"/>
                      <a:pt x="1" y="116"/>
                    </a:cubicBezTo>
                    <a:cubicBezTo>
                      <a:pt x="0" y="121"/>
                      <a:pt x="3" y="126"/>
                      <a:pt x="10" y="130"/>
                    </a:cubicBezTo>
                    <a:cubicBezTo>
                      <a:pt x="511" y="420"/>
                      <a:pt x="511" y="420"/>
                      <a:pt x="511" y="420"/>
                    </a:cubicBezTo>
                    <a:cubicBezTo>
                      <a:pt x="519" y="424"/>
                      <a:pt x="529" y="426"/>
                      <a:pt x="540" y="425"/>
                    </a:cubicBezTo>
                    <a:lnTo>
                      <a:pt x="589" y="18"/>
                    </a:lnTo>
                    <a:close/>
                  </a:path>
                </a:pathLst>
              </a:custGeom>
              <a:solidFill>
                <a:srgbClr val="396C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4"/>
              <p:cNvSpPr>
                <a:spLocks/>
              </p:cNvSpPr>
              <p:nvPr/>
            </p:nvSpPr>
            <p:spPr bwMode="auto">
              <a:xfrm>
                <a:off x="4817" y="2625"/>
                <a:ext cx="47" cy="106"/>
              </a:xfrm>
              <a:custGeom>
                <a:avLst/>
                <a:gdLst>
                  <a:gd name="T0" fmla="*/ 19 w 19"/>
                  <a:gd name="T1" fmla="*/ 3 h 43"/>
                  <a:gd name="T2" fmla="*/ 0 w 19"/>
                  <a:gd name="T3" fmla="*/ 0 h 43"/>
                  <a:gd name="T4" fmla="*/ 0 w 19"/>
                  <a:gd name="T5" fmla="*/ 24 h 43"/>
                  <a:gd name="T6" fmla="*/ 1 w 19"/>
                  <a:gd name="T7" fmla="*/ 24 h 43"/>
                  <a:gd name="T8" fmla="*/ 10 w 19"/>
                  <a:gd name="T9" fmla="*/ 38 h 43"/>
                  <a:gd name="T10" fmla="*/ 19 w 19"/>
                  <a:gd name="T11" fmla="*/ 43 h 43"/>
                  <a:gd name="T12" fmla="*/ 19 w 19"/>
                  <a:gd name="T13" fmla="*/ 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43">
                    <a:moveTo>
                      <a:pt x="19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0" y="29"/>
                      <a:pt x="3" y="34"/>
                      <a:pt x="10" y="38"/>
                    </a:cubicBezTo>
                    <a:cubicBezTo>
                      <a:pt x="19" y="43"/>
                      <a:pt x="19" y="43"/>
                      <a:pt x="19" y="43"/>
                    </a:cubicBez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579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5"/>
              <p:cNvSpPr>
                <a:spLocks/>
              </p:cNvSpPr>
              <p:nvPr/>
            </p:nvSpPr>
            <p:spPr bwMode="auto">
              <a:xfrm>
                <a:off x="6090" y="3303"/>
                <a:ext cx="116" cy="148"/>
              </a:xfrm>
              <a:custGeom>
                <a:avLst/>
                <a:gdLst>
                  <a:gd name="T0" fmla="*/ 0 w 47"/>
                  <a:gd name="T1" fmla="*/ 55 h 60"/>
                  <a:gd name="T2" fmla="*/ 47 w 47"/>
                  <a:gd name="T3" fmla="*/ 52 h 60"/>
                  <a:gd name="T4" fmla="*/ 47 w 47"/>
                  <a:gd name="T5" fmla="*/ 0 h 60"/>
                  <a:gd name="T6" fmla="*/ 0 w 47"/>
                  <a:gd name="T7" fmla="*/ 0 h 60"/>
                  <a:gd name="T8" fmla="*/ 0 w 47"/>
                  <a:gd name="T9" fmla="*/ 5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60">
                    <a:moveTo>
                      <a:pt x="0" y="55"/>
                    </a:moveTo>
                    <a:cubicBezTo>
                      <a:pt x="14" y="60"/>
                      <a:pt x="33" y="59"/>
                      <a:pt x="47" y="52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274F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6"/>
              <p:cNvSpPr>
                <a:spLocks/>
              </p:cNvSpPr>
              <p:nvPr/>
            </p:nvSpPr>
            <p:spPr bwMode="auto">
              <a:xfrm>
                <a:off x="4807" y="2070"/>
                <a:ext cx="2295" cy="1324"/>
              </a:xfrm>
              <a:custGeom>
                <a:avLst/>
                <a:gdLst>
                  <a:gd name="T0" fmla="*/ 515 w 930"/>
                  <a:gd name="T1" fmla="*/ 529 h 537"/>
                  <a:gd name="T2" fmla="*/ 14 w 930"/>
                  <a:gd name="T3" fmla="*/ 240 h 537"/>
                  <a:gd name="T4" fmla="*/ 18 w 930"/>
                  <a:gd name="T5" fmla="*/ 208 h 537"/>
                  <a:gd name="T6" fmla="*/ 359 w 930"/>
                  <a:gd name="T7" fmla="*/ 11 h 537"/>
                  <a:gd name="T8" fmla="*/ 414 w 930"/>
                  <a:gd name="T9" fmla="*/ 9 h 537"/>
                  <a:gd name="T10" fmla="*/ 916 w 930"/>
                  <a:gd name="T11" fmla="*/ 298 h 537"/>
                  <a:gd name="T12" fmla="*/ 912 w 930"/>
                  <a:gd name="T13" fmla="*/ 330 h 537"/>
                  <a:gd name="T14" fmla="*/ 570 w 930"/>
                  <a:gd name="T15" fmla="*/ 527 h 537"/>
                  <a:gd name="T16" fmla="*/ 515 w 930"/>
                  <a:gd name="T17" fmla="*/ 529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0" h="537">
                    <a:moveTo>
                      <a:pt x="515" y="529"/>
                    </a:moveTo>
                    <a:cubicBezTo>
                      <a:pt x="14" y="240"/>
                      <a:pt x="14" y="240"/>
                      <a:pt x="14" y="240"/>
                    </a:cubicBezTo>
                    <a:cubicBezTo>
                      <a:pt x="0" y="232"/>
                      <a:pt x="2" y="217"/>
                      <a:pt x="18" y="208"/>
                    </a:cubicBezTo>
                    <a:cubicBezTo>
                      <a:pt x="359" y="11"/>
                      <a:pt x="359" y="11"/>
                      <a:pt x="359" y="11"/>
                    </a:cubicBezTo>
                    <a:cubicBezTo>
                      <a:pt x="376" y="2"/>
                      <a:pt x="400" y="0"/>
                      <a:pt x="414" y="9"/>
                    </a:cubicBezTo>
                    <a:cubicBezTo>
                      <a:pt x="916" y="298"/>
                      <a:pt x="916" y="298"/>
                      <a:pt x="916" y="298"/>
                    </a:cubicBezTo>
                    <a:cubicBezTo>
                      <a:pt x="930" y="306"/>
                      <a:pt x="928" y="320"/>
                      <a:pt x="912" y="330"/>
                    </a:cubicBezTo>
                    <a:cubicBezTo>
                      <a:pt x="570" y="527"/>
                      <a:pt x="570" y="527"/>
                      <a:pt x="570" y="527"/>
                    </a:cubicBezTo>
                    <a:cubicBezTo>
                      <a:pt x="554" y="536"/>
                      <a:pt x="529" y="537"/>
                      <a:pt x="515" y="529"/>
                    </a:cubicBezTo>
                    <a:close/>
                  </a:path>
                </a:pathLst>
              </a:custGeom>
              <a:solidFill>
                <a:srgbClr val="D4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7"/>
              <p:cNvSpPr>
                <a:spLocks/>
              </p:cNvSpPr>
              <p:nvPr/>
            </p:nvSpPr>
            <p:spPr bwMode="auto">
              <a:xfrm>
                <a:off x="4815" y="2617"/>
                <a:ext cx="2280" cy="777"/>
              </a:xfrm>
              <a:custGeom>
                <a:avLst/>
                <a:gdLst>
                  <a:gd name="T0" fmla="*/ 909 w 924"/>
                  <a:gd name="T1" fmla="*/ 99 h 315"/>
                  <a:gd name="T2" fmla="*/ 567 w 924"/>
                  <a:gd name="T3" fmla="*/ 296 h 315"/>
                  <a:gd name="T4" fmla="*/ 512 w 924"/>
                  <a:gd name="T5" fmla="*/ 299 h 315"/>
                  <a:gd name="T6" fmla="*/ 11 w 924"/>
                  <a:gd name="T7" fmla="*/ 9 h 315"/>
                  <a:gd name="T8" fmla="*/ 2 w 924"/>
                  <a:gd name="T9" fmla="*/ 0 h 315"/>
                  <a:gd name="T10" fmla="*/ 11 w 924"/>
                  <a:gd name="T11" fmla="*/ 18 h 315"/>
                  <a:gd name="T12" fmla="*/ 512 w 924"/>
                  <a:gd name="T13" fmla="*/ 307 h 315"/>
                  <a:gd name="T14" fmla="*/ 567 w 924"/>
                  <a:gd name="T15" fmla="*/ 305 h 315"/>
                  <a:gd name="T16" fmla="*/ 909 w 924"/>
                  <a:gd name="T17" fmla="*/ 108 h 315"/>
                  <a:gd name="T18" fmla="*/ 921 w 924"/>
                  <a:gd name="T19" fmla="*/ 86 h 315"/>
                  <a:gd name="T20" fmla="*/ 909 w 924"/>
                  <a:gd name="T21" fmla="*/ 99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24" h="315">
                    <a:moveTo>
                      <a:pt x="909" y="99"/>
                    </a:moveTo>
                    <a:cubicBezTo>
                      <a:pt x="567" y="296"/>
                      <a:pt x="567" y="296"/>
                      <a:pt x="567" y="296"/>
                    </a:cubicBezTo>
                    <a:cubicBezTo>
                      <a:pt x="551" y="306"/>
                      <a:pt x="526" y="307"/>
                      <a:pt x="512" y="29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6" y="7"/>
                      <a:pt x="3" y="3"/>
                      <a:pt x="2" y="0"/>
                    </a:cubicBezTo>
                    <a:cubicBezTo>
                      <a:pt x="0" y="6"/>
                      <a:pt x="3" y="13"/>
                      <a:pt x="11" y="18"/>
                    </a:cubicBezTo>
                    <a:cubicBezTo>
                      <a:pt x="512" y="307"/>
                      <a:pt x="512" y="307"/>
                      <a:pt x="512" y="307"/>
                    </a:cubicBezTo>
                    <a:cubicBezTo>
                      <a:pt x="526" y="315"/>
                      <a:pt x="551" y="314"/>
                      <a:pt x="567" y="305"/>
                    </a:cubicBezTo>
                    <a:cubicBezTo>
                      <a:pt x="909" y="108"/>
                      <a:pt x="909" y="108"/>
                      <a:pt x="909" y="108"/>
                    </a:cubicBezTo>
                    <a:cubicBezTo>
                      <a:pt x="920" y="102"/>
                      <a:pt x="924" y="93"/>
                      <a:pt x="921" y="86"/>
                    </a:cubicBezTo>
                    <a:cubicBezTo>
                      <a:pt x="920" y="90"/>
                      <a:pt x="915" y="95"/>
                      <a:pt x="909" y="9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8"/>
              <p:cNvSpPr>
                <a:spLocks/>
              </p:cNvSpPr>
              <p:nvPr/>
            </p:nvSpPr>
            <p:spPr bwMode="auto">
              <a:xfrm>
                <a:off x="5308" y="2341"/>
                <a:ext cx="148" cy="87"/>
              </a:xfrm>
              <a:custGeom>
                <a:avLst/>
                <a:gdLst>
                  <a:gd name="T0" fmla="*/ 24 w 60"/>
                  <a:gd name="T1" fmla="*/ 34 h 35"/>
                  <a:gd name="T2" fmla="*/ 1 w 60"/>
                  <a:gd name="T3" fmla="*/ 21 h 35"/>
                  <a:gd name="T4" fmla="*/ 2 w 60"/>
                  <a:gd name="T5" fmla="*/ 17 h 35"/>
                  <a:gd name="T6" fmla="*/ 29 w 60"/>
                  <a:gd name="T7" fmla="*/ 1 h 35"/>
                  <a:gd name="T8" fmla="*/ 36 w 60"/>
                  <a:gd name="T9" fmla="*/ 1 h 35"/>
                  <a:gd name="T10" fmla="*/ 58 w 60"/>
                  <a:gd name="T11" fmla="*/ 14 h 35"/>
                  <a:gd name="T12" fmla="*/ 58 w 60"/>
                  <a:gd name="T13" fmla="*/ 18 h 35"/>
                  <a:gd name="T14" fmla="*/ 31 w 60"/>
                  <a:gd name="T15" fmla="*/ 34 h 35"/>
                  <a:gd name="T16" fmla="*/ 24 w 60"/>
                  <a:gd name="T17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35">
                    <a:moveTo>
                      <a:pt x="24" y="34"/>
                    </a:moveTo>
                    <a:cubicBezTo>
                      <a:pt x="1" y="21"/>
                      <a:pt x="1" y="21"/>
                      <a:pt x="1" y="21"/>
                    </a:cubicBezTo>
                    <a:cubicBezTo>
                      <a:pt x="0" y="20"/>
                      <a:pt x="0" y="18"/>
                      <a:pt x="2" y="17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1" y="0"/>
                      <a:pt x="34" y="0"/>
                      <a:pt x="36" y="1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60" y="15"/>
                      <a:pt x="60" y="17"/>
                      <a:pt x="58" y="18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29" y="35"/>
                      <a:pt x="26" y="35"/>
                      <a:pt x="24" y="34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9"/>
              <p:cNvSpPr>
                <a:spLocks/>
              </p:cNvSpPr>
              <p:nvPr/>
            </p:nvSpPr>
            <p:spPr bwMode="auto">
              <a:xfrm>
                <a:off x="5395" y="2391"/>
                <a:ext cx="148" cy="86"/>
              </a:xfrm>
              <a:custGeom>
                <a:avLst/>
                <a:gdLst>
                  <a:gd name="T0" fmla="*/ 24 w 60"/>
                  <a:gd name="T1" fmla="*/ 34 h 35"/>
                  <a:gd name="T2" fmla="*/ 1 w 60"/>
                  <a:gd name="T3" fmla="*/ 21 h 35"/>
                  <a:gd name="T4" fmla="*/ 2 w 60"/>
                  <a:gd name="T5" fmla="*/ 17 h 35"/>
                  <a:gd name="T6" fmla="*/ 29 w 60"/>
                  <a:gd name="T7" fmla="*/ 2 h 35"/>
                  <a:gd name="T8" fmla="*/ 36 w 60"/>
                  <a:gd name="T9" fmla="*/ 1 h 35"/>
                  <a:gd name="T10" fmla="*/ 59 w 60"/>
                  <a:gd name="T11" fmla="*/ 14 h 35"/>
                  <a:gd name="T12" fmla="*/ 58 w 60"/>
                  <a:gd name="T13" fmla="*/ 19 h 35"/>
                  <a:gd name="T14" fmla="*/ 31 w 60"/>
                  <a:gd name="T15" fmla="*/ 34 h 35"/>
                  <a:gd name="T16" fmla="*/ 24 w 60"/>
                  <a:gd name="T17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35">
                    <a:moveTo>
                      <a:pt x="24" y="34"/>
                    </a:moveTo>
                    <a:cubicBezTo>
                      <a:pt x="1" y="21"/>
                      <a:pt x="1" y="21"/>
                      <a:pt x="1" y="21"/>
                    </a:cubicBezTo>
                    <a:cubicBezTo>
                      <a:pt x="0" y="20"/>
                      <a:pt x="0" y="18"/>
                      <a:pt x="2" y="17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31" y="0"/>
                      <a:pt x="34" y="0"/>
                      <a:pt x="36" y="1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60" y="15"/>
                      <a:pt x="60" y="17"/>
                      <a:pt x="58" y="19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29" y="35"/>
                      <a:pt x="26" y="35"/>
                      <a:pt x="24" y="34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0"/>
              <p:cNvSpPr>
                <a:spLocks/>
              </p:cNvSpPr>
              <p:nvPr/>
            </p:nvSpPr>
            <p:spPr bwMode="auto">
              <a:xfrm>
                <a:off x="5481" y="2440"/>
                <a:ext cx="148" cy="89"/>
              </a:xfrm>
              <a:custGeom>
                <a:avLst/>
                <a:gdLst>
                  <a:gd name="T0" fmla="*/ 24 w 60"/>
                  <a:gd name="T1" fmla="*/ 34 h 36"/>
                  <a:gd name="T2" fmla="*/ 1 w 60"/>
                  <a:gd name="T3" fmla="*/ 21 h 36"/>
                  <a:gd name="T4" fmla="*/ 2 w 60"/>
                  <a:gd name="T5" fmla="*/ 17 h 36"/>
                  <a:gd name="T6" fmla="*/ 29 w 60"/>
                  <a:gd name="T7" fmla="*/ 2 h 36"/>
                  <a:gd name="T8" fmla="*/ 36 w 60"/>
                  <a:gd name="T9" fmla="*/ 2 h 36"/>
                  <a:gd name="T10" fmla="*/ 59 w 60"/>
                  <a:gd name="T11" fmla="*/ 15 h 36"/>
                  <a:gd name="T12" fmla="*/ 58 w 60"/>
                  <a:gd name="T13" fmla="*/ 19 h 36"/>
                  <a:gd name="T14" fmla="*/ 31 w 60"/>
                  <a:gd name="T15" fmla="*/ 34 h 36"/>
                  <a:gd name="T16" fmla="*/ 24 w 60"/>
                  <a:gd name="T17" fmla="*/ 3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36">
                    <a:moveTo>
                      <a:pt x="24" y="34"/>
                    </a:moveTo>
                    <a:cubicBezTo>
                      <a:pt x="1" y="21"/>
                      <a:pt x="1" y="21"/>
                      <a:pt x="1" y="21"/>
                    </a:cubicBezTo>
                    <a:cubicBezTo>
                      <a:pt x="0" y="20"/>
                      <a:pt x="0" y="18"/>
                      <a:pt x="2" y="17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31" y="1"/>
                      <a:pt x="34" y="0"/>
                      <a:pt x="36" y="2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60" y="16"/>
                      <a:pt x="60" y="18"/>
                      <a:pt x="58" y="19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29" y="35"/>
                      <a:pt x="26" y="36"/>
                      <a:pt x="24" y="34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1"/>
              <p:cNvSpPr>
                <a:spLocks/>
              </p:cNvSpPr>
              <p:nvPr/>
            </p:nvSpPr>
            <p:spPr bwMode="auto">
              <a:xfrm>
                <a:off x="5599" y="2405"/>
                <a:ext cx="139" cy="82"/>
              </a:xfrm>
              <a:custGeom>
                <a:avLst/>
                <a:gdLst>
                  <a:gd name="T0" fmla="*/ 25 w 56"/>
                  <a:gd name="T1" fmla="*/ 32 h 33"/>
                  <a:gd name="T2" fmla="*/ 2 w 56"/>
                  <a:gd name="T3" fmla="*/ 19 h 33"/>
                  <a:gd name="T4" fmla="*/ 2 w 56"/>
                  <a:gd name="T5" fmla="*/ 15 h 33"/>
                  <a:gd name="T6" fmla="*/ 25 w 56"/>
                  <a:gd name="T7" fmla="*/ 2 h 33"/>
                  <a:gd name="T8" fmla="*/ 32 w 56"/>
                  <a:gd name="T9" fmla="*/ 1 h 33"/>
                  <a:gd name="T10" fmla="*/ 55 w 56"/>
                  <a:gd name="T11" fmla="*/ 14 h 33"/>
                  <a:gd name="T12" fmla="*/ 54 w 56"/>
                  <a:gd name="T13" fmla="*/ 19 h 33"/>
                  <a:gd name="T14" fmla="*/ 32 w 56"/>
                  <a:gd name="T15" fmla="*/ 31 h 33"/>
                  <a:gd name="T16" fmla="*/ 25 w 56"/>
                  <a:gd name="T17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3">
                    <a:moveTo>
                      <a:pt x="25" y="32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0" y="18"/>
                      <a:pt x="0" y="16"/>
                      <a:pt x="2" y="15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7" y="0"/>
                      <a:pt x="30" y="0"/>
                      <a:pt x="32" y="1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6" y="15"/>
                      <a:pt x="56" y="17"/>
                      <a:pt x="54" y="19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0" y="33"/>
                      <a:pt x="26" y="33"/>
                      <a:pt x="25" y="32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2"/>
              <p:cNvSpPr>
                <a:spLocks/>
              </p:cNvSpPr>
              <p:nvPr/>
            </p:nvSpPr>
            <p:spPr bwMode="auto">
              <a:xfrm>
                <a:off x="5686" y="2455"/>
                <a:ext cx="138" cy="81"/>
              </a:xfrm>
              <a:custGeom>
                <a:avLst/>
                <a:gdLst>
                  <a:gd name="T0" fmla="*/ 25 w 56"/>
                  <a:gd name="T1" fmla="*/ 32 h 33"/>
                  <a:gd name="T2" fmla="*/ 2 w 56"/>
                  <a:gd name="T3" fmla="*/ 19 h 33"/>
                  <a:gd name="T4" fmla="*/ 2 w 56"/>
                  <a:gd name="T5" fmla="*/ 15 h 33"/>
                  <a:gd name="T6" fmla="*/ 25 w 56"/>
                  <a:gd name="T7" fmla="*/ 2 h 33"/>
                  <a:gd name="T8" fmla="*/ 32 w 56"/>
                  <a:gd name="T9" fmla="*/ 2 h 33"/>
                  <a:gd name="T10" fmla="*/ 55 w 56"/>
                  <a:gd name="T11" fmla="*/ 15 h 33"/>
                  <a:gd name="T12" fmla="*/ 54 w 56"/>
                  <a:gd name="T13" fmla="*/ 19 h 33"/>
                  <a:gd name="T14" fmla="*/ 32 w 56"/>
                  <a:gd name="T15" fmla="*/ 32 h 33"/>
                  <a:gd name="T16" fmla="*/ 25 w 56"/>
                  <a:gd name="T17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3">
                    <a:moveTo>
                      <a:pt x="25" y="32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0" y="18"/>
                      <a:pt x="0" y="16"/>
                      <a:pt x="2" y="15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7" y="1"/>
                      <a:pt x="30" y="0"/>
                      <a:pt x="32" y="2"/>
                    </a:cubicBezTo>
                    <a:cubicBezTo>
                      <a:pt x="55" y="15"/>
                      <a:pt x="55" y="15"/>
                      <a:pt x="55" y="15"/>
                    </a:cubicBezTo>
                    <a:cubicBezTo>
                      <a:pt x="56" y="16"/>
                      <a:pt x="56" y="18"/>
                      <a:pt x="54" y="19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0" y="33"/>
                      <a:pt x="26" y="33"/>
                      <a:pt x="25" y="32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3"/>
              <p:cNvSpPr>
                <a:spLocks/>
              </p:cNvSpPr>
              <p:nvPr/>
            </p:nvSpPr>
            <p:spPr bwMode="auto">
              <a:xfrm>
                <a:off x="5772" y="2507"/>
                <a:ext cx="138" cy="78"/>
              </a:xfrm>
              <a:custGeom>
                <a:avLst/>
                <a:gdLst>
                  <a:gd name="T0" fmla="*/ 25 w 56"/>
                  <a:gd name="T1" fmla="*/ 31 h 32"/>
                  <a:gd name="T2" fmla="*/ 2 w 56"/>
                  <a:gd name="T3" fmla="*/ 18 h 32"/>
                  <a:gd name="T4" fmla="*/ 2 w 56"/>
                  <a:gd name="T5" fmla="*/ 14 h 32"/>
                  <a:gd name="T6" fmla="*/ 25 w 56"/>
                  <a:gd name="T7" fmla="*/ 1 h 32"/>
                  <a:gd name="T8" fmla="*/ 32 w 56"/>
                  <a:gd name="T9" fmla="*/ 1 h 32"/>
                  <a:gd name="T10" fmla="*/ 55 w 56"/>
                  <a:gd name="T11" fmla="*/ 14 h 32"/>
                  <a:gd name="T12" fmla="*/ 54 w 56"/>
                  <a:gd name="T13" fmla="*/ 18 h 32"/>
                  <a:gd name="T14" fmla="*/ 32 w 56"/>
                  <a:gd name="T15" fmla="*/ 31 h 32"/>
                  <a:gd name="T16" fmla="*/ 25 w 56"/>
                  <a:gd name="T17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2">
                    <a:moveTo>
                      <a:pt x="25" y="31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0" y="17"/>
                      <a:pt x="0" y="15"/>
                      <a:pt x="2" y="14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7" y="0"/>
                      <a:pt x="30" y="0"/>
                      <a:pt x="32" y="1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6" y="15"/>
                      <a:pt x="56" y="17"/>
                      <a:pt x="54" y="18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0" y="32"/>
                      <a:pt x="26" y="32"/>
                      <a:pt x="25" y="31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4"/>
              <p:cNvSpPr>
                <a:spLocks/>
              </p:cNvSpPr>
              <p:nvPr/>
            </p:nvSpPr>
            <p:spPr bwMode="auto">
              <a:xfrm>
                <a:off x="5858" y="2556"/>
                <a:ext cx="139" cy="79"/>
              </a:xfrm>
              <a:custGeom>
                <a:avLst/>
                <a:gdLst>
                  <a:gd name="T0" fmla="*/ 25 w 56"/>
                  <a:gd name="T1" fmla="*/ 31 h 32"/>
                  <a:gd name="T2" fmla="*/ 2 w 56"/>
                  <a:gd name="T3" fmla="*/ 18 h 32"/>
                  <a:gd name="T4" fmla="*/ 2 w 56"/>
                  <a:gd name="T5" fmla="*/ 14 h 32"/>
                  <a:gd name="T6" fmla="*/ 25 w 56"/>
                  <a:gd name="T7" fmla="*/ 1 h 32"/>
                  <a:gd name="T8" fmla="*/ 32 w 56"/>
                  <a:gd name="T9" fmla="*/ 1 h 32"/>
                  <a:gd name="T10" fmla="*/ 55 w 56"/>
                  <a:gd name="T11" fmla="*/ 14 h 32"/>
                  <a:gd name="T12" fmla="*/ 54 w 56"/>
                  <a:gd name="T13" fmla="*/ 18 h 32"/>
                  <a:gd name="T14" fmla="*/ 32 w 56"/>
                  <a:gd name="T15" fmla="*/ 31 h 32"/>
                  <a:gd name="T16" fmla="*/ 25 w 56"/>
                  <a:gd name="T17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2">
                    <a:moveTo>
                      <a:pt x="25" y="31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0" y="17"/>
                      <a:pt x="0" y="15"/>
                      <a:pt x="2" y="14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7" y="0"/>
                      <a:pt x="30" y="0"/>
                      <a:pt x="32" y="1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6" y="15"/>
                      <a:pt x="56" y="17"/>
                      <a:pt x="54" y="18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0" y="32"/>
                      <a:pt x="26" y="32"/>
                      <a:pt x="25" y="31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5"/>
              <p:cNvSpPr>
                <a:spLocks/>
              </p:cNvSpPr>
              <p:nvPr/>
            </p:nvSpPr>
            <p:spPr bwMode="auto">
              <a:xfrm>
                <a:off x="5945" y="2605"/>
                <a:ext cx="138" cy="82"/>
              </a:xfrm>
              <a:custGeom>
                <a:avLst/>
                <a:gdLst>
                  <a:gd name="T0" fmla="*/ 25 w 56"/>
                  <a:gd name="T1" fmla="*/ 32 h 33"/>
                  <a:gd name="T2" fmla="*/ 2 w 56"/>
                  <a:gd name="T3" fmla="*/ 19 h 33"/>
                  <a:gd name="T4" fmla="*/ 2 w 56"/>
                  <a:gd name="T5" fmla="*/ 14 h 33"/>
                  <a:gd name="T6" fmla="*/ 25 w 56"/>
                  <a:gd name="T7" fmla="*/ 1 h 33"/>
                  <a:gd name="T8" fmla="*/ 32 w 56"/>
                  <a:gd name="T9" fmla="*/ 1 h 33"/>
                  <a:gd name="T10" fmla="*/ 55 w 56"/>
                  <a:gd name="T11" fmla="*/ 14 h 33"/>
                  <a:gd name="T12" fmla="*/ 54 w 56"/>
                  <a:gd name="T13" fmla="*/ 18 h 33"/>
                  <a:gd name="T14" fmla="*/ 32 w 56"/>
                  <a:gd name="T15" fmla="*/ 31 h 33"/>
                  <a:gd name="T16" fmla="*/ 25 w 56"/>
                  <a:gd name="T17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3">
                    <a:moveTo>
                      <a:pt x="25" y="32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0" y="17"/>
                      <a:pt x="0" y="16"/>
                      <a:pt x="2" y="14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7" y="0"/>
                      <a:pt x="30" y="0"/>
                      <a:pt x="32" y="1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6" y="15"/>
                      <a:pt x="56" y="17"/>
                      <a:pt x="54" y="18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0" y="33"/>
                      <a:pt x="26" y="33"/>
                      <a:pt x="25" y="32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6"/>
              <p:cNvSpPr>
                <a:spLocks/>
              </p:cNvSpPr>
              <p:nvPr/>
            </p:nvSpPr>
            <p:spPr bwMode="auto">
              <a:xfrm>
                <a:off x="6031" y="2654"/>
                <a:ext cx="141" cy="82"/>
              </a:xfrm>
              <a:custGeom>
                <a:avLst/>
                <a:gdLst>
                  <a:gd name="T0" fmla="*/ 25 w 57"/>
                  <a:gd name="T1" fmla="*/ 32 h 33"/>
                  <a:gd name="T2" fmla="*/ 2 w 57"/>
                  <a:gd name="T3" fmla="*/ 19 h 33"/>
                  <a:gd name="T4" fmla="*/ 2 w 57"/>
                  <a:gd name="T5" fmla="*/ 15 h 33"/>
                  <a:gd name="T6" fmla="*/ 25 w 57"/>
                  <a:gd name="T7" fmla="*/ 2 h 33"/>
                  <a:gd name="T8" fmla="*/ 32 w 57"/>
                  <a:gd name="T9" fmla="*/ 1 h 33"/>
                  <a:gd name="T10" fmla="*/ 55 w 57"/>
                  <a:gd name="T11" fmla="*/ 14 h 33"/>
                  <a:gd name="T12" fmla="*/ 54 w 57"/>
                  <a:gd name="T13" fmla="*/ 19 h 33"/>
                  <a:gd name="T14" fmla="*/ 32 w 57"/>
                  <a:gd name="T15" fmla="*/ 32 h 33"/>
                  <a:gd name="T16" fmla="*/ 25 w 57"/>
                  <a:gd name="T17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33">
                    <a:moveTo>
                      <a:pt x="25" y="32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0" y="18"/>
                      <a:pt x="0" y="16"/>
                      <a:pt x="2" y="15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7" y="0"/>
                      <a:pt x="30" y="0"/>
                      <a:pt x="32" y="1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7" y="16"/>
                      <a:pt x="56" y="17"/>
                      <a:pt x="54" y="19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0" y="33"/>
                      <a:pt x="26" y="33"/>
                      <a:pt x="25" y="32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6118" y="2706"/>
                <a:ext cx="140" cy="79"/>
              </a:xfrm>
              <a:custGeom>
                <a:avLst/>
                <a:gdLst>
                  <a:gd name="T0" fmla="*/ 25 w 57"/>
                  <a:gd name="T1" fmla="*/ 31 h 32"/>
                  <a:gd name="T2" fmla="*/ 2 w 57"/>
                  <a:gd name="T3" fmla="*/ 18 h 32"/>
                  <a:gd name="T4" fmla="*/ 2 w 57"/>
                  <a:gd name="T5" fmla="*/ 14 h 32"/>
                  <a:gd name="T6" fmla="*/ 25 w 57"/>
                  <a:gd name="T7" fmla="*/ 1 h 32"/>
                  <a:gd name="T8" fmla="*/ 32 w 57"/>
                  <a:gd name="T9" fmla="*/ 1 h 32"/>
                  <a:gd name="T10" fmla="*/ 55 w 57"/>
                  <a:gd name="T11" fmla="*/ 14 h 32"/>
                  <a:gd name="T12" fmla="*/ 54 w 57"/>
                  <a:gd name="T13" fmla="*/ 18 h 32"/>
                  <a:gd name="T14" fmla="*/ 32 w 57"/>
                  <a:gd name="T15" fmla="*/ 31 h 32"/>
                  <a:gd name="T16" fmla="*/ 25 w 57"/>
                  <a:gd name="T17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32">
                    <a:moveTo>
                      <a:pt x="25" y="31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0" y="17"/>
                      <a:pt x="0" y="15"/>
                      <a:pt x="2" y="14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7" y="0"/>
                      <a:pt x="30" y="0"/>
                      <a:pt x="32" y="1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7" y="15"/>
                      <a:pt x="56" y="17"/>
                      <a:pt x="54" y="18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0" y="32"/>
                      <a:pt x="26" y="32"/>
                      <a:pt x="25" y="31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6204" y="2756"/>
                <a:ext cx="141" cy="78"/>
              </a:xfrm>
              <a:custGeom>
                <a:avLst/>
                <a:gdLst>
                  <a:gd name="T0" fmla="*/ 25 w 57"/>
                  <a:gd name="T1" fmla="*/ 31 h 32"/>
                  <a:gd name="T2" fmla="*/ 2 w 57"/>
                  <a:gd name="T3" fmla="*/ 18 h 32"/>
                  <a:gd name="T4" fmla="*/ 2 w 57"/>
                  <a:gd name="T5" fmla="*/ 14 h 32"/>
                  <a:gd name="T6" fmla="*/ 25 w 57"/>
                  <a:gd name="T7" fmla="*/ 1 h 32"/>
                  <a:gd name="T8" fmla="*/ 32 w 57"/>
                  <a:gd name="T9" fmla="*/ 1 h 32"/>
                  <a:gd name="T10" fmla="*/ 55 w 57"/>
                  <a:gd name="T11" fmla="*/ 14 h 32"/>
                  <a:gd name="T12" fmla="*/ 54 w 57"/>
                  <a:gd name="T13" fmla="*/ 18 h 32"/>
                  <a:gd name="T14" fmla="*/ 32 w 57"/>
                  <a:gd name="T15" fmla="*/ 31 h 32"/>
                  <a:gd name="T16" fmla="*/ 25 w 57"/>
                  <a:gd name="T17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32">
                    <a:moveTo>
                      <a:pt x="25" y="31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0" y="17"/>
                      <a:pt x="0" y="15"/>
                      <a:pt x="2" y="14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7" y="0"/>
                      <a:pt x="30" y="0"/>
                      <a:pt x="32" y="1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7" y="15"/>
                      <a:pt x="56" y="17"/>
                      <a:pt x="54" y="18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0" y="32"/>
                      <a:pt x="26" y="32"/>
                      <a:pt x="25" y="31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9"/>
              <p:cNvSpPr>
                <a:spLocks/>
              </p:cNvSpPr>
              <p:nvPr/>
            </p:nvSpPr>
            <p:spPr bwMode="auto">
              <a:xfrm>
                <a:off x="6290" y="2805"/>
                <a:ext cx="141" cy="81"/>
              </a:xfrm>
              <a:custGeom>
                <a:avLst/>
                <a:gdLst>
                  <a:gd name="T0" fmla="*/ 25 w 57"/>
                  <a:gd name="T1" fmla="*/ 31 h 33"/>
                  <a:gd name="T2" fmla="*/ 2 w 57"/>
                  <a:gd name="T3" fmla="*/ 18 h 33"/>
                  <a:gd name="T4" fmla="*/ 2 w 57"/>
                  <a:gd name="T5" fmla="*/ 14 h 33"/>
                  <a:gd name="T6" fmla="*/ 25 w 57"/>
                  <a:gd name="T7" fmla="*/ 1 h 33"/>
                  <a:gd name="T8" fmla="*/ 32 w 57"/>
                  <a:gd name="T9" fmla="*/ 1 h 33"/>
                  <a:gd name="T10" fmla="*/ 55 w 57"/>
                  <a:gd name="T11" fmla="*/ 14 h 33"/>
                  <a:gd name="T12" fmla="*/ 54 w 57"/>
                  <a:gd name="T13" fmla="*/ 18 h 33"/>
                  <a:gd name="T14" fmla="*/ 32 w 57"/>
                  <a:gd name="T15" fmla="*/ 31 h 33"/>
                  <a:gd name="T16" fmla="*/ 25 w 57"/>
                  <a:gd name="T17" fmla="*/ 3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33">
                    <a:moveTo>
                      <a:pt x="25" y="31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0" y="17"/>
                      <a:pt x="0" y="16"/>
                      <a:pt x="2" y="14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7" y="0"/>
                      <a:pt x="30" y="0"/>
                      <a:pt x="32" y="1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7" y="15"/>
                      <a:pt x="56" y="17"/>
                      <a:pt x="54" y="18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0" y="32"/>
                      <a:pt x="26" y="33"/>
                      <a:pt x="25" y="31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0"/>
              <p:cNvSpPr>
                <a:spLocks/>
              </p:cNvSpPr>
              <p:nvPr/>
            </p:nvSpPr>
            <p:spPr bwMode="auto">
              <a:xfrm>
                <a:off x="6377" y="2854"/>
                <a:ext cx="140" cy="82"/>
              </a:xfrm>
              <a:custGeom>
                <a:avLst/>
                <a:gdLst>
                  <a:gd name="T0" fmla="*/ 25 w 57"/>
                  <a:gd name="T1" fmla="*/ 32 h 33"/>
                  <a:gd name="T2" fmla="*/ 2 w 57"/>
                  <a:gd name="T3" fmla="*/ 19 h 33"/>
                  <a:gd name="T4" fmla="*/ 2 w 57"/>
                  <a:gd name="T5" fmla="*/ 15 h 33"/>
                  <a:gd name="T6" fmla="*/ 25 w 57"/>
                  <a:gd name="T7" fmla="*/ 2 h 33"/>
                  <a:gd name="T8" fmla="*/ 32 w 57"/>
                  <a:gd name="T9" fmla="*/ 1 h 33"/>
                  <a:gd name="T10" fmla="*/ 55 w 57"/>
                  <a:gd name="T11" fmla="*/ 14 h 33"/>
                  <a:gd name="T12" fmla="*/ 54 w 57"/>
                  <a:gd name="T13" fmla="*/ 18 h 33"/>
                  <a:gd name="T14" fmla="*/ 32 w 57"/>
                  <a:gd name="T15" fmla="*/ 31 h 33"/>
                  <a:gd name="T16" fmla="*/ 25 w 57"/>
                  <a:gd name="T17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33">
                    <a:moveTo>
                      <a:pt x="25" y="32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0" y="18"/>
                      <a:pt x="0" y="16"/>
                      <a:pt x="2" y="15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7" y="0"/>
                      <a:pt x="30" y="0"/>
                      <a:pt x="32" y="1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7" y="15"/>
                      <a:pt x="56" y="17"/>
                      <a:pt x="54" y="18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0" y="33"/>
                      <a:pt x="26" y="33"/>
                      <a:pt x="25" y="32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1"/>
              <p:cNvSpPr>
                <a:spLocks/>
              </p:cNvSpPr>
              <p:nvPr/>
            </p:nvSpPr>
            <p:spPr bwMode="auto">
              <a:xfrm>
                <a:off x="5728" y="2383"/>
                <a:ext cx="138" cy="79"/>
              </a:xfrm>
              <a:custGeom>
                <a:avLst/>
                <a:gdLst>
                  <a:gd name="T0" fmla="*/ 24 w 56"/>
                  <a:gd name="T1" fmla="*/ 31 h 32"/>
                  <a:gd name="T2" fmla="*/ 1 w 56"/>
                  <a:gd name="T3" fmla="*/ 18 h 32"/>
                  <a:gd name="T4" fmla="*/ 2 w 56"/>
                  <a:gd name="T5" fmla="*/ 14 h 32"/>
                  <a:gd name="T6" fmla="*/ 24 w 56"/>
                  <a:gd name="T7" fmla="*/ 1 h 32"/>
                  <a:gd name="T8" fmla="*/ 32 w 56"/>
                  <a:gd name="T9" fmla="*/ 1 h 32"/>
                  <a:gd name="T10" fmla="*/ 54 w 56"/>
                  <a:gd name="T11" fmla="*/ 14 h 32"/>
                  <a:gd name="T12" fmla="*/ 54 w 56"/>
                  <a:gd name="T13" fmla="*/ 18 h 32"/>
                  <a:gd name="T14" fmla="*/ 31 w 56"/>
                  <a:gd name="T15" fmla="*/ 31 h 32"/>
                  <a:gd name="T16" fmla="*/ 24 w 56"/>
                  <a:gd name="T17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2">
                    <a:moveTo>
                      <a:pt x="24" y="31"/>
                    </a:moveTo>
                    <a:cubicBezTo>
                      <a:pt x="1" y="18"/>
                      <a:pt x="1" y="18"/>
                      <a:pt x="1" y="18"/>
                    </a:cubicBezTo>
                    <a:cubicBezTo>
                      <a:pt x="0" y="17"/>
                      <a:pt x="0" y="15"/>
                      <a:pt x="2" y="14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7" y="0"/>
                      <a:pt x="30" y="0"/>
                      <a:pt x="32" y="1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6" y="15"/>
                      <a:pt x="56" y="17"/>
                      <a:pt x="54" y="18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9" y="32"/>
                      <a:pt x="26" y="32"/>
                      <a:pt x="24" y="31"/>
                    </a:cubicBezTo>
                    <a:close/>
                  </a:path>
                </a:pathLst>
              </a:custGeom>
              <a:solidFill>
                <a:srgbClr val="396C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2"/>
              <p:cNvSpPr>
                <a:spLocks/>
              </p:cNvSpPr>
              <p:nvPr/>
            </p:nvSpPr>
            <p:spPr bwMode="auto">
              <a:xfrm>
                <a:off x="5639" y="2331"/>
                <a:ext cx="141" cy="82"/>
              </a:xfrm>
              <a:custGeom>
                <a:avLst/>
                <a:gdLst>
                  <a:gd name="T0" fmla="*/ 25 w 57"/>
                  <a:gd name="T1" fmla="*/ 32 h 33"/>
                  <a:gd name="T2" fmla="*/ 2 w 57"/>
                  <a:gd name="T3" fmla="*/ 19 h 33"/>
                  <a:gd name="T4" fmla="*/ 2 w 57"/>
                  <a:gd name="T5" fmla="*/ 15 h 33"/>
                  <a:gd name="T6" fmla="*/ 25 w 57"/>
                  <a:gd name="T7" fmla="*/ 2 h 33"/>
                  <a:gd name="T8" fmla="*/ 32 w 57"/>
                  <a:gd name="T9" fmla="*/ 1 h 33"/>
                  <a:gd name="T10" fmla="*/ 55 w 57"/>
                  <a:gd name="T11" fmla="*/ 14 h 33"/>
                  <a:gd name="T12" fmla="*/ 54 w 57"/>
                  <a:gd name="T13" fmla="*/ 18 h 33"/>
                  <a:gd name="T14" fmla="*/ 32 w 57"/>
                  <a:gd name="T15" fmla="*/ 31 h 33"/>
                  <a:gd name="T16" fmla="*/ 25 w 57"/>
                  <a:gd name="T17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33">
                    <a:moveTo>
                      <a:pt x="25" y="32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0" y="18"/>
                      <a:pt x="0" y="16"/>
                      <a:pt x="2" y="15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7" y="0"/>
                      <a:pt x="30" y="0"/>
                      <a:pt x="32" y="1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7" y="15"/>
                      <a:pt x="56" y="17"/>
                      <a:pt x="54" y="18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0" y="33"/>
                      <a:pt x="26" y="33"/>
                      <a:pt x="25" y="32"/>
                    </a:cubicBezTo>
                    <a:close/>
                  </a:path>
                </a:pathLst>
              </a:custGeom>
              <a:solidFill>
                <a:srgbClr val="396C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3"/>
              <p:cNvSpPr>
                <a:spLocks/>
              </p:cNvSpPr>
              <p:nvPr/>
            </p:nvSpPr>
            <p:spPr bwMode="auto">
              <a:xfrm>
                <a:off x="5486" y="2245"/>
                <a:ext cx="205" cy="116"/>
              </a:xfrm>
              <a:custGeom>
                <a:avLst/>
                <a:gdLst>
                  <a:gd name="T0" fmla="*/ 51 w 83"/>
                  <a:gd name="T1" fmla="*/ 46 h 47"/>
                  <a:gd name="T2" fmla="*/ 2 w 83"/>
                  <a:gd name="T3" fmla="*/ 18 h 47"/>
                  <a:gd name="T4" fmla="*/ 3 w 83"/>
                  <a:gd name="T5" fmla="*/ 14 h 47"/>
                  <a:gd name="T6" fmla="*/ 25 w 83"/>
                  <a:gd name="T7" fmla="*/ 1 h 47"/>
                  <a:gd name="T8" fmla="*/ 32 w 83"/>
                  <a:gd name="T9" fmla="*/ 1 h 47"/>
                  <a:gd name="T10" fmla="*/ 81 w 83"/>
                  <a:gd name="T11" fmla="*/ 29 h 47"/>
                  <a:gd name="T12" fmla="*/ 81 w 83"/>
                  <a:gd name="T13" fmla="*/ 33 h 47"/>
                  <a:gd name="T14" fmla="*/ 58 w 83"/>
                  <a:gd name="T15" fmla="*/ 46 h 47"/>
                  <a:gd name="T16" fmla="*/ 51 w 83"/>
                  <a:gd name="T17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47">
                    <a:moveTo>
                      <a:pt x="51" y="46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0" y="17"/>
                      <a:pt x="1" y="15"/>
                      <a:pt x="3" y="14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7" y="0"/>
                      <a:pt x="30" y="0"/>
                      <a:pt x="32" y="1"/>
                    </a:cubicBezTo>
                    <a:cubicBezTo>
                      <a:pt x="81" y="29"/>
                      <a:pt x="81" y="29"/>
                      <a:pt x="81" y="29"/>
                    </a:cubicBezTo>
                    <a:cubicBezTo>
                      <a:pt x="83" y="30"/>
                      <a:pt x="83" y="32"/>
                      <a:pt x="81" y="33"/>
                    </a:cubicBezTo>
                    <a:cubicBezTo>
                      <a:pt x="58" y="46"/>
                      <a:pt x="58" y="46"/>
                      <a:pt x="58" y="46"/>
                    </a:cubicBezTo>
                    <a:cubicBezTo>
                      <a:pt x="56" y="47"/>
                      <a:pt x="53" y="47"/>
                      <a:pt x="51" y="46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4"/>
              <p:cNvSpPr>
                <a:spLocks/>
              </p:cNvSpPr>
              <p:nvPr/>
            </p:nvSpPr>
            <p:spPr bwMode="auto">
              <a:xfrm>
                <a:off x="5570" y="2196"/>
                <a:ext cx="182" cy="103"/>
              </a:xfrm>
              <a:custGeom>
                <a:avLst/>
                <a:gdLst>
                  <a:gd name="T0" fmla="*/ 42 w 74"/>
                  <a:gd name="T1" fmla="*/ 41 h 42"/>
                  <a:gd name="T2" fmla="*/ 2 w 74"/>
                  <a:gd name="T3" fmla="*/ 18 h 42"/>
                  <a:gd name="T4" fmla="*/ 3 w 74"/>
                  <a:gd name="T5" fmla="*/ 14 h 42"/>
                  <a:gd name="T6" fmla="*/ 25 w 74"/>
                  <a:gd name="T7" fmla="*/ 1 h 42"/>
                  <a:gd name="T8" fmla="*/ 32 w 74"/>
                  <a:gd name="T9" fmla="*/ 1 h 42"/>
                  <a:gd name="T10" fmla="*/ 72 w 74"/>
                  <a:gd name="T11" fmla="*/ 24 h 42"/>
                  <a:gd name="T12" fmla="*/ 71 w 74"/>
                  <a:gd name="T13" fmla="*/ 28 h 42"/>
                  <a:gd name="T14" fmla="*/ 49 w 74"/>
                  <a:gd name="T15" fmla="*/ 41 h 42"/>
                  <a:gd name="T16" fmla="*/ 42 w 74"/>
                  <a:gd name="T17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42">
                    <a:moveTo>
                      <a:pt x="42" y="41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0" y="17"/>
                      <a:pt x="1" y="15"/>
                      <a:pt x="3" y="14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7" y="0"/>
                      <a:pt x="31" y="0"/>
                      <a:pt x="32" y="1"/>
                    </a:cubicBezTo>
                    <a:cubicBezTo>
                      <a:pt x="72" y="24"/>
                      <a:pt x="72" y="24"/>
                      <a:pt x="72" y="24"/>
                    </a:cubicBezTo>
                    <a:cubicBezTo>
                      <a:pt x="74" y="25"/>
                      <a:pt x="74" y="27"/>
                      <a:pt x="71" y="28"/>
                    </a:cubicBezTo>
                    <a:cubicBezTo>
                      <a:pt x="49" y="41"/>
                      <a:pt x="49" y="41"/>
                      <a:pt x="49" y="41"/>
                    </a:cubicBezTo>
                    <a:cubicBezTo>
                      <a:pt x="47" y="42"/>
                      <a:pt x="44" y="42"/>
                      <a:pt x="42" y="41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35"/>
              <p:cNvSpPr>
                <a:spLocks/>
              </p:cNvSpPr>
              <p:nvPr/>
            </p:nvSpPr>
            <p:spPr bwMode="auto">
              <a:xfrm>
                <a:off x="5814" y="2433"/>
                <a:ext cx="138" cy="78"/>
              </a:xfrm>
              <a:custGeom>
                <a:avLst/>
                <a:gdLst>
                  <a:gd name="T0" fmla="*/ 24 w 56"/>
                  <a:gd name="T1" fmla="*/ 31 h 32"/>
                  <a:gd name="T2" fmla="*/ 1 w 56"/>
                  <a:gd name="T3" fmla="*/ 18 h 32"/>
                  <a:gd name="T4" fmla="*/ 2 w 56"/>
                  <a:gd name="T5" fmla="*/ 14 h 32"/>
                  <a:gd name="T6" fmla="*/ 24 w 56"/>
                  <a:gd name="T7" fmla="*/ 1 h 32"/>
                  <a:gd name="T8" fmla="*/ 32 w 56"/>
                  <a:gd name="T9" fmla="*/ 1 h 32"/>
                  <a:gd name="T10" fmla="*/ 54 w 56"/>
                  <a:gd name="T11" fmla="*/ 14 h 32"/>
                  <a:gd name="T12" fmla="*/ 54 w 56"/>
                  <a:gd name="T13" fmla="*/ 18 h 32"/>
                  <a:gd name="T14" fmla="*/ 31 w 56"/>
                  <a:gd name="T15" fmla="*/ 31 h 32"/>
                  <a:gd name="T16" fmla="*/ 24 w 56"/>
                  <a:gd name="T17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2">
                    <a:moveTo>
                      <a:pt x="24" y="31"/>
                    </a:moveTo>
                    <a:cubicBezTo>
                      <a:pt x="1" y="18"/>
                      <a:pt x="1" y="18"/>
                      <a:pt x="1" y="18"/>
                    </a:cubicBezTo>
                    <a:cubicBezTo>
                      <a:pt x="0" y="17"/>
                      <a:pt x="0" y="15"/>
                      <a:pt x="2" y="14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7" y="0"/>
                      <a:pt x="30" y="0"/>
                      <a:pt x="32" y="1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6" y="15"/>
                      <a:pt x="56" y="17"/>
                      <a:pt x="54" y="18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9" y="32"/>
                      <a:pt x="26" y="32"/>
                      <a:pt x="24" y="31"/>
                    </a:cubicBezTo>
                    <a:close/>
                  </a:path>
                </a:pathLst>
              </a:custGeom>
              <a:solidFill>
                <a:srgbClr val="396C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36"/>
              <p:cNvSpPr>
                <a:spLocks/>
              </p:cNvSpPr>
              <p:nvPr/>
            </p:nvSpPr>
            <p:spPr bwMode="auto">
              <a:xfrm>
                <a:off x="5900" y="2482"/>
                <a:ext cx="139" cy="81"/>
              </a:xfrm>
              <a:custGeom>
                <a:avLst/>
                <a:gdLst>
                  <a:gd name="T0" fmla="*/ 24 w 56"/>
                  <a:gd name="T1" fmla="*/ 32 h 33"/>
                  <a:gd name="T2" fmla="*/ 1 w 56"/>
                  <a:gd name="T3" fmla="*/ 19 h 33"/>
                  <a:gd name="T4" fmla="*/ 2 w 56"/>
                  <a:gd name="T5" fmla="*/ 14 h 33"/>
                  <a:gd name="T6" fmla="*/ 24 w 56"/>
                  <a:gd name="T7" fmla="*/ 1 h 33"/>
                  <a:gd name="T8" fmla="*/ 32 w 56"/>
                  <a:gd name="T9" fmla="*/ 1 h 33"/>
                  <a:gd name="T10" fmla="*/ 54 w 56"/>
                  <a:gd name="T11" fmla="*/ 14 h 33"/>
                  <a:gd name="T12" fmla="*/ 54 w 56"/>
                  <a:gd name="T13" fmla="*/ 18 h 33"/>
                  <a:gd name="T14" fmla="*/ 31 w 56"/>
                  <a:gd name="T15" fmla="*/ 31 h 33"/>
                  <a:gd name="T16" fmla="*/ 24 w 56"/>
                  <a:gd name="T17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3">
                    <a:moveTo>
                      <a:pt x="24" y="32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0" y="17"/>
                      <a:pt x="0" y="16"/>
                      <a:pt x="2" y="14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7" y="0"/>
                      <a:pt x="30" y="0"/>
                      <a:pt x="32" y="1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6" y="15"/>
                      <a:pt x="56" y="17"/>
                      <a:pt x="54" y="18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9" y="33"/>
                      <a:pt x="26" y="33"/>
                      <a:pt x="24" y="32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37"/>
              <p:cNvSpPr>
                <a:spLocks/>
              </p:cNvSpPr>
              <p:nvPr/>
            </p:nvSpPr>
            <p:spPr bwMode="auto">
              <a:xfrm>
                <a:off x="5987" y="2531"/>
                <a:ext cx="138" cy="82"/>
              </a:xfrm>
              <a:custGeom>
                <a:avLst/>
                <a:gdLst>
                  <a:gd name="T0" fmla="*/ 24 w 56"/>
                  <a:gd name="T1" fmla="*/ 32 h 33"/>
                  <a:gd name="T2" fmla="*/ 2 w 56"/>
                  <a:gd name="T3" fmla="*/ 19 h 33"/>
                  <a:gd name="T4" fmla="*/ 2 w 56"/>
                  <a:gd name="T5" fmla="*/ 15 h 33"/>
                  <a:gd name="T6" fmla="*/ 24 w 56"/>
                  <a:gd name="T7" fmla="*/ 2 h 33"/>
                  <a:gd name="T8" fmla="*/ 32 w 56"/>
                  <a:gd name="T9" fmla="*/ 1 h 33"/>
                  <a:gd name="T10" fmla="*/ 54 w 56"/>
                  <a:gd name="T11" fmla="*/ 14 h 33"/>
                  <a:gd name="T12" fmla="*/ 54 w 56"/>
                  <a:gd name="T13" fmla="*/ 19 h 33"/>
                  <a:gd name="T14" fmla="*/ 31 w 56"/>
                  <a:gd name="T15" fmla="*/ 32 h 33"/>
                  <a:gd name="T16" fmla="*/ 24 w 56"/>
                  <a:gd name="T17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3">
                    <a:moveTo>
                      <a:pt x="24" y="32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0" y="18"/>
                      <a:pt x="0" y="16"/>
                      <a:pt x="2" y="15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7" y="0"/>
                      <a:pt x="30" y="0"/>
                      <a:pt x="32" y="1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6" y="16"/>
                      <a:pt x="56" y="17"/>
                      <a:pt x="54" y="19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29" y="33"/>
                      <a:pt x="26" y="33"/>
                      <a:pt x="24" y="32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" name="Freeform 38"/>
              <p:cNvSpPr>
                <a:spLocks/>
              </p:cNvSpPr>
              <p:nvPr/>
            </p:nvSpPr>
            <p:spPr bwMode="auto">
              <a:xfrm>
                <a:off x="6073" y="2583"/>
                <a:ext cx="138" cy="79"/>
              </a:xfrm>
              <a:custGeom>
                <a:avLst/>
                <a:gdLst>
                  <a:gd name="T0" fmla="*/ 24 w 56"/>
                  <a:gd name="T1" fmla="*/ 31 h 32"/>
                  <a:gd name="T2" fmla="*/ 2 w 56"/>
                  <a:gd name="T3" fmla="*/ 18 h 32"/>
                  <a:gd name="T4" fmla="*/ 2 w 56"/>
                  <a:gd name="T5" fmla="*/ 14 h 32"/>
                  <a:gd name="T6" fmla="*/ 24 w 56"/>
                  <a:gd name="T7" fmla="*/ 1 h 32"/>
                  <a:gd name="T8" fmla="*/ 32 w 56"/>
                  <a:gd name="T9" fmla="*/ 1 h 32"/>
                  <a:gd name="T10" fmla="*/ 54 w 56"/>
                  <a:gd name="T11" fmla="*/ 14 h 32"/>
                  <a:gd name="T12" fmla="*/ 54 w 56"/>
                  <a:gd name="T13" fmla="*/ 18 h 32"/>
                  <a:gd name="T14" fmla="*/ 31 w 56"/>
                  <a:gd name="T15" fmla="*/ 31 h 32"/>
                  <a:gd name="T16" fmla="*/ 24 w 56"/>
                  <a:gd name="T17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2">
                    <a:moveTo>
                      <a:pt x="24" y="31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0" y="17"/>
                      <a:pt x="0" y="15"/>
                      <a:pt x="2" y="14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7" y="0"/>
                      <a:pt x="30" y="0"/>
                      <a:pt x="32" y="1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6" y="15"/>
                      <a:pt x="56" y="17"/>
                      <a:pt x="54" y="18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9" y="32"/>
                      <a:pt x="26" y="32"/>
                      <a:pt x="24" y="31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" name="Freeform 39"/>
              <p:cNvSpPr>
                <a:spLocks/>
              </p:cNvSpPr>
              <p:nvPr/>
            </p:nvSpPr>
            <p:spPr bwMode="auto">
              <a:xfrm>
                <a:off x="6159" y="2632"/>
                <a:ext cx="139" cy="79"/>
              </a:xfrm>
              <a:custGeom>
                <a:avLst/>
                <a:gdLst>
                  <a:gd name="T0" fmla="*/ 24 w 56"/>
                  <a:gd name="T1" fmla="*/ 31 h 32"/>
                  <a:gd name="T2" fmla="*/ 2 w 56"/>
                  <a:gd name="T3" fmla="*/ 18 h 32"/>
                  <a:gd name="T4" fmla="*/ 2 w 56"/>
                  <a:gd name="T5" fmla="*/ 14 h 32"/>
                  <a:gd name="T6" fmla="*/ 24 w 56"/>
                  <a:gd name="T7" fmla="*/ 1 h 32"/>
                  <a:gd name="T8" fmla="*/ 32 w 56"/>
                  <a:gd name="T9" fmla="*/ 1 h 32"/>
                  <a:gd name="T10" fmla="*/ 54 w 56"/>
                  <a:gd name="T11" fmla="*/ 14 h 32"/>
                  <a:gd name="T12" fmla="*/ 54 w 56"/>
                  <a:gd name="T13" fmla="*/ 18 h 32"/>
                  <a:gd name="T14" fmla="*/ 31 w 56"/>
                  <a:gd name="T15" fmla="*/ 31 h 32"/>
                  <a:gd name="T16" fmla="*/ 24 w 56"/>
                  <a:gd name="T17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2">
                    <a:moveTo>
                      <a:pt x="24" y="31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0" y="17"/>
                      <a:pt x="0" y="15"/>
                      <a:pt x="2" y="14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7" y="0"/>
                      <a:pt x="30" y="0"/>
                      <a:pt x="32" y="1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6" y="15"/>
                      <a:pt x="56" y="17"/>
                      <a:pt x="54" y="18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9" y="32"/>
                      <a:pt x="26" y="32"/>
                      <a:pt x="24" y="31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" name="Freeform 40"/>
              <p:cNvSpPr>
                <a:spLocks/>
              </p:cNvSpPr>
              <p:nvPr/>
            </p:nvSpPr>
            <p:spPr bwMode="auto">
              <a:xfrm>
                <a:off x="6246" y="2682"/>
                <a:ext cx="138" cy="81"/>
              </a:xfrm>
              <a:custGeom>
                <a:avLst/>
                <a:gdLst>
                  <a:gd name="T0" fmla="*/ 24 w 56"/>
                  <a:gd name="T1" fmla="*/ 31 h 33"/>
                  <a:gd name="T2" fmla="*/ 2 w 56"/>
                  <a:gd name="T3" fmla="*/ 18 h 33"/>
                  <a:gd name="T4" fmla="*/ 2 w 56"/>
                  <a:gd name="T5" fmla="*/ 14 h 33"/>
                  <a:gd name="T6" fmla="*/ 25 w 56"/>
                  <a:gd name="T7" fmla="*/ 1 h 33"/>
                  <a:gd name="T8" fmla="*/ 32 w 56"/>
                  <a:gd name="T9" fmla="*/ 1 h 33"/>
                  <a:gd name="T10" fmla="*/ 54 w 56"/>
                  <a:gd name="T11" fmla="*/ 14 h 33"/>
                  <a:gd name="T12" fmla="*/ 54 w 56"/>
                  <a:gd name="T13" fmla="*/ 18 h 33"/>
                  <a:gd name="T14" fmla="*/ 31 w 56"/>
                  <a:gd name="T15" fmla="*/ 31 h 33"/>
                  <a:gd name="T16" fmla="*/ 24 w 56"/>
                  <a:gd name="T17" fmla="*/ 3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3">
                    <a:moveTo>
                      <a:pt x="24" y="31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0" y="17"/>
                      <a:pt x="0" y="16"/>
                      <a:pt x="2" y="14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7" y="0"/>
                      <a:pt x="30" y="0"/>
                      <a:pt x="32" y="1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6" y="15"/>
                      <a:pt x="56" y="17"/>
                      <a:pt x="54" y="18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9" y="32"/>
                      <a:pt x="26" y="33"/>
                      <a:pt x="24" y="31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" name="Freeform 41"/>
              <p:cNvSpPr>
                <a:spLocks/>
              </p:cNvSpPr>
              <p:nvPr/>
            </p:nvSpPr>
            <p:spPr bwMode="auto">
              <a:xfrm>
                <a:off x="6332" y="2731"/>
                <a:ext cx="138" cy="81"/>
              </a:xfrm>
              <a:custGeom>
                <a:avLst/>
                <a:gdLst>
                  <a:gd name="T0" fmla="*/ 24 w 56"/>
                  <a:gd name="T1" fmla="*/ 32 h 33"/>
                  <a:gd name="T2" fmla="*/ 2 w 56"/>
                  <a:gd name="T3" fmla="*/ 19 h 33"/>
                  <a:gd name="T4" fmla="*/ 2 w 56"/>
                  <a:gd name="T5" fmla="*/ 15 h 33"/>
                  <a:gd name="T6" fmla="*/ 25 w 56"/>
                  <a:gd name="T7" fmla="*/ 2 h 33"/>
                  <a:gd name="T8" fmla="*/ 32 w 56"/>
                  <a:gd name="T9" fmla="*/ 1 h 33"/>
                  <a:gd name="T10" fmla="*/ 54 w 56"/>
                  <a:gd name="T11" fmla="*/ 14 h 33"/>
                  <a:gd name="T12" fmla="*/ 54 w 56"/>
                  <a:gd name="T13" fmla="*/ 18 h 33"/>
                  <a:gd name="T14" fmla="*/ 31 w 56"/>
                  <a:gd name="T15" fmla="*/ 31 h 33"/>
                  <a:gd name="T16" fmla="*/ 24 w 56"/>
                  <a:gd name="T17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3">
                    <a:moveTo>
                      <a:pt x="24" y="32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0" y="18"/>
                      <a:pt x="0" y="16"/>
                      <a:pt x="2" y="15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7" y="0"/>
                      <a:pt x="30" y="0"/>
                      <a:pt x="32" y="1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6" y="15"/>
                      <a:pt x="56" y="17"/>
                      <a:pt x="54" y="18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9" y="33"/>
                      <a:pt x="26" y="33"/>
                      <a:pt x="24" y="32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" name="Freeform 42"/>
              <p:cNvSpPr>
                <a:spLocks/>
              </p:cNvSpPr>
              <p:nvPr/>
            </p:nvSpPr>
            <p:spPr bwMode="auto">
              <a:xfrm>
                <a:off x="6419" y="2780"/>
                <a:ext cx="138" cy="82"/>
              </a:xfrm>
              <a:custGeom>
                <a:avLst/>
                <a:gdLst>
                  <a:gd name="T0" fmla="*/ 24 w 56"/>
                  <a:gd name="T1" fmla="*/ 32 h 33"/>
                  <a:gd name="T2" fmla="*/ 2 w 56"/>
                  <a:gd name="T3" fmla="*/ 19 h 33"/>
                  <a:gd name="T4" fmla="*/ 2 w 56"/>
                  <a:gd name="T5" fmla="*/ 15 h 33"/>
                  <a:gd name="T6" fmla="*/ 25 w 56"/>
                  <a:gd name="T7" fmla="*/ 2 h 33"/>
                  <a:gd name="T8" fmla="*/ 32 w 56"/>
                  <a:gd name="T9" fmla="*/ 1 h 33"/>
                  <a:gd name="T10" fmla="*/ 54 w 56"/>
                  <a:gd name="T11" fmla="*/ 15 h 33"/>
                  <a:gd name="T12" fmla="*/ 54 w 56"/>
                  <a:gd name="T13" fmla="*/ 19 h 33"/>
                  <a:gd name="T14" fmla="*/ 31 w 56"/>
                  <a:gd name="T15" fmla="*/ 32 h 33"/>
                  <a:gd name="T16" fmla="*/ 24 w 56"/>
                  <a:gd name="T17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3">
                    <a:moveTo>
                      <a:pt x="24" y="32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0" y="18"/>
                      <a:pt x="0" y="16"/>
                      <a:pt x="2" y="15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7" y="1"/>
                      <a:pt x="30" y="0"/>
                      <a:pt x="32" y="1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56" y="16"/>
                      <a:pt x="56" y="17"/>
                      <a:pt x="54" y="19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29" y="33"/>
                      <a:pt x="26" y="33"/>
                      <a:pt x="24" y="32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" name="Freeform 43"/>
              <p:cNvSpPr>
                <a:spLocks/>
              </p:cNvSpPr>
              <p:nvPr/>
            </p:nvSpPr>
            <p:spPr bwMode="auto">
              <a:xfrm>
                <a:off x="6505" y="2832"/>
                <a:ext cx="138" cy="79"/>
              </a:xfrm>
              <a:custGeom>
                <a:avLst/>
                <a:gdLst>
                  <a:gd name="T0" fmla="*/ 24 w 56"/>
                  <a:gd name="T1" fmla="*/ 31 h 32"/>
                  <a:gd name="T2" fmla="*/ 2 w 56"/>
                  <a:gd name="T3" fmla="*/ 18 h 32"/>
                  <a:gd name="T4" fmla="*/ 2 w 56"/>
                  <a:gd name="T5" fmla="*/ 14 h 32"/>
                  <a:gd name="T6" fmla="*/ 25 w 56"/>
                  <a:gd name="T7" fmla="*/ 1 h 32"/>
                  <a:gd name="T8" fmla="*/ 32 w 56"/>
                  <a:gd name="T9" fmla="*/ 1 h 32"/>
                  <a:gd name="T10" fmla="*/ 54 w 56"/>
                  <a:gd name="T11" fmla="*/ 14 h 32"/>
                  <a:gd name="T12" fmla="*/ 54 w 56"/>
                  <a:gd name="T13" fmla="*/ 18 h 32"/>
                  <a:gd name="T14" fmla="*/ 31 w 56"/>
                  <a:gd name="T15" fmla="*/ 31 h 32"/>
                  <a:gd name="T16" fmla="*/ 24 w 56"/>
                  <a:gd name="T17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2">
                    <a:moveTo>
                      <a:pt x="24" y="31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0" y="17"/>
                      <a:pt x="0" y="15"/>
                      <a:pt x="2" y="14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7" y="0"/>
                      <a:pt x="30" y="0"/>
                      <a:pt x="32" y="1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6" y="15"/>
                      <a:pt x="56" y="17"/>
                      <a:pt x="54" y="18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9" y="32"/>
                      <a:pt x="26" y="32"/>
                      <a:pt x="24" y="31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" name="Freeform 44"/>
              <p:cNvSpPr>
                <a:spLocks/>
              </p:cNvSpPr>
              <p:nvPr/>
            </p:nvSpPr>
            <p:spPr bwMode="auto">
              <a:xfrm>
                <a:off x="6591" y="2881"/>
                <a:ext cx="205" cy="119"/>
              </a:xfrm>
              <a:custGeom>
                <a:avLst/>
                <a:gdLst>
                  <a:gd name="T0" fmla="*/ 51 w 83"/>
                  <a:gd name="T1" fmla="*/ 47 h 48"/>
                  <a:gd name="T2" fmla="*/ 2 w 83"/>
                  <a:gd name="T3" fmla="*/ 18 h 48"/>
                  <a:gd name="T4" fmla="*/ 3 w 83"/>
                  <a:gd name="T5" fmla="*/ 14 h 48"/>
                  <a:gd name="T6" fmla="*/ 25 w 83"/>
                  <a:gd name="T7" fmla="*/ 1 h 48"/>
                  <a:gd name="T8" fmla="*/ 32 w 83"/>
                  <a:gd name="T9" fmla="*/ 1 h 48"/>
                  <a:gd name="T10" fmla="*/ 82 w 83"/>
                  <a:gd name="T11" fmla="*/ 30 h 48"/>
                  <a:gd name="T12" fmla="*/ 81 w 83"/>
                  <a:gd name="T13" fmla="*/ 34 h 48"/>
                  <a:gd name="T14" fmla="*/ 59 w 83"/>
                  <a:gd name="T15" fmla="*/ 47 h 48"/>
                  <a:gd name="T16" fmla="*/ 51 w 83"/>
                  <a:gd name="T17" fmla="*/ 4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48">
                    <a:moveTo>
                      <a:pt x="51" y="47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0" y="17"/>
                      <a:pt x="0" y="16"/>
                      <a:pt x="3" y="14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7" y="0"/>
                      <a:pt x="30" y="0"/>
                      <a:pt x="32" y="1"/>
                    </a:cubicBezTo>
                    <a:cubicBezTo>
                      <a:pt x="82" y="30"/>
                      <a:pt x="82" y="30"/>
                      <a:pt x="82" y="30"/>
                    </a:cubicBezTo>
                    <a:cubicBezTo>
                      <a:pt x="83" y="31"/>
                      <a:pt x="83" y="33"/>
                      <a:pt x="81" y="34"/>
                    </a:cubicBezTo>
                    <a:cubicBezTo>
                      <a:pt x="59" y="47"/>
                      <a:pt x="59" y="47"/>
                      <a:pt x="59" y="47"/>
                    </a:cubicBezTo>
                    <a:cubicBezTo>
                      <a:pt x="56" y="48"/>
                      <a:pt x="53" y="48"/>
                      <a:pt x="51" y="47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" name="Freeform 45"/>
              <p:cNvSpPr>
                <a:spLocks/>
              </p:cNvSpPr>
              <p:nvPr/>
            </p:nvSpPr>
            <p:spPr bwMode="auto">
              <a:xfrm>
                <a:off x="6779" y="2795"/>
                <a:ext cx="187" cy="109"/>
              </a:xfrm>
              <a:custGeom>
                <a:avLst/>
                <a:gdLst>
                  <a:gd name="T0" fmla="*/ 44 w 76"/>
                  <a:gd name="T1" fmla="*/ 43 h 44"/>
                  <a:gd name="T2" fmla="*/ 2 w 76"/>
                  <a:gd name="T3" fmla="*/ 19 h 44"/>
                  <a:gd name="T4" fmla="*/ 2 w 76"/>
                  <a:gd name="T5" fmla="*/ 14 h 44"/>
                  <a:gd name="T6" fmla="*/ 25 w 76"/>
                  <a:gd name="T7" fmla="*/ 2 h 44"/>
                  <a:gd name="T8" fmla="*/ 32 w 76"/>
                  <a:gd name="T9" fmla="*/ 1 h 44"/>
                  <a:gd name="T10" fmla="*/ 74 w 76"/>
                  <a:gd name="T11" fmla="*/ 25 h 44"/>
                  <a:gd name="T12" fmla="*/ 73 w 76"/>
                  <a:gd name="T13" fmla="*/ 29 h 44"/>
                  <a:gd name="T14" fmla="*/ 51 w 76"/>
                  <a:gd name="T15" fmla="*/ 42 h 44"/>
                  <a:gd name="T16" fmla="*/ 44 w 76"/>
                  <a:gd name="T17" fmla="*/ 4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44">
                    <a:moveTo>
                      <a:pt x="44" y="43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0" y="18"/>
                      <a:pt x="0" y="16"/>
                      <a:pt x="2" y="14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7" y="0"/>
                      <a:pt x="30" y="0"/>
                      <a:pt x="32" y="1"/>
                    </a:cubicBezTo>
                    <a:cubicBezTo>
                      <a:pt x="74" y="25"/>
                      <a:pt x="74" y="25"/>
                      <a:pt x="74" y="25"/>
                    </a:cubicBezTo>
                    <a:cubicBezTo>
                      <a:pt x="76" y="26"/>
                      <a:pt x="75" y="28"/>
                      <a:pt x="73" y="29"/>
                    </a:cubicBezTo>
                    <a:cubicBezTo>
                      <a:pt x="51" y="42"/>
                      <a:pt x="51" y="42"/>
                      <a:pt x="51" y="42"/>
                    </a:cubicBezTo>
                    <a:cubicBezTo>
                      <a:pt x="49" y="44"/>
                      <a:pt x="45" y="44"/>
                      <a:pt x="44" y="43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" name="Freeform 46"/>
              <p:cNvSpPr>
                <a:spLocks/>
              </p:cNvSpPr>
              <p:nvPr/>
            </p:nvSpPr>
            <p:spPr bwMode="auto">
              <a:xfrm>
                <a:off x="5965" y="2423"/>
                <a:ext cx="138" cy="81"/>
              </a:xfrm>
              <a:custGeom>
                <a:avLst/>
                <a:gdLst>
                  <a:gd name="T0" fmla="*/ 24 w 56"/>
                  <a:gd name="T1" fmla="*/ 31 h 33"/>
                  <a:gd name="T2" fmla="*/ 2 w 56"/>
                  <a:gd name="T3" fmla="*/ 18 h 33"/>
                  <a:gd name="T4" fmla="*/ 2 w 56"/>
                  <a:gd name="T5" fmla="*/ 14 h 33"/>
                  <a:gd name="T6" fmla="*/ 25 w 56"/>
                  <a:gd name="T7" fmla="*/ 1 h 33"/>
                  <a:gd name="T8" fmla="*/ 32 w 56"/>
                  <a:gd name="T9" fmla="*/ 1 h 33"/>
                  <a:gd name="T10" fmla="*/ 55 w 56"/>
                  <a:gd name="T11" fmla="*/ 14 h 33"/>
                  <a:gd name="T12" fmla="*/ 54 w 56"/>
                  <a:gd name="T13" fmla="*/ 18 h 33"/>
                  <a:gd name="T14" fmla="*/ 32 w 56"/>
                  <a:gd name="T15" fmla="*/ 31 h 33"/>
                  <a:gd name="T16" fmla="*/ 24 w 56"/>
                  <a:gd name="T17" fmla="*/ 3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3">
                    <a:moveTo>
                      <a:pt x="24" y="31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0" y="17"/>
                      <a:pt x="0" y="15"/>
                      <a:pt x="2" y="14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7" y="0"/>
                      <a:pt x="30" y="0"/>
                      <a:pt x="32" y="1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6" y="15"/>
                      <a:pt x="56" y="17"/>
                      <a:pt x="54" y="18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29" y="32"/>
                      <a:pt x="26" y="33"/>
                      <a:pt x="24" y="31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" name="Freeform 47"/>
              <p:cNvSpPr>
                <a:spLocks/>
              </p:cNvSpPr>
              <p:nvPr/>
            </p:nvSpPr>
            <p:spPr bwMode="auto">
              <a:xfrm>
                <a:off x="5876" y="2371"/>
                <a:ext cx="138" cy="81"/>
              </a:xfrm>
              <a:custGeom>
                <a:avLst/>
                <a:gdLst>
                  <a:gd name="T0" fmla="*/ 25 w 56"/>
                  <a:gd name="T1" fmla="*/ 32 h 33"/>
                  <a:gd name="T2" fmla="*/ 2 w 56"/>
                  <a:gd name="T3" fmla="*/ 19 h 33"/>
                  <a:gd name="T4" fmla="*/ 2 w 56"/>
                  <a:gd name="T5" fmla="*/ 15 h 33"/>
                  <a:gd name="T6" fmla="*/ 25 w 56"/>
                  <a:gd name="T7" fmla="*/ 2 h 33"/>
                  <a:gd name="T8" fmla="*/ 32 w 56"/>
                  <a:gd name="T9" fmla="*/ 1 h 33"/>
                  <a:gd name="T10" fmla="*/ 55 w 56"/>
                  <a:gd name="T11" fmla="*/ 14 h 33"/>
                  <a:gd name="T12" fmla="*/ 54 w 56"/>
                  <a:gd name="T13" fmla="*/ 18 h 33"/>
                  <a:gd name="T14" fmla="*/ 32 w 56"/>
                  <a:gd name="T15" fmla="*/ 31 h 33"/>
                  <a:gd name="T16" fmla="*/ 25 w 56"/>
                  <a:gd name="T17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3">
                    <a:moveTo>
                      <a:pt x="25" y="32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0" y="18"/>
                      <a:pt x="0" y="16"/>
                      <a:pt x="2" y="15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7" y="0"/>
                      <a:pt x="30" y="0"/>
                      <a:pt x="32" y="1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6" y="15"/>
                      <a:pt x="56" y="17"/>
                      <a:pt x="54" y="18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0" y="33"/>
                      <a:pt x="26" y="33"/>
                      <a:pt x="25" y="32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" name="Freeform 48"/>
              <p:cNvSpPr>
                <a:spLocks/>
              </p:cNvSpPr>
              <p:nvPr/>
            </p:nvSpPr>
            <p:spPr bwMode="auto">
              <a:xfrm>
                <a:off x="5787" y="2322"/>
                <a:ext cx="141" cy="78"/>
              </a:xfrm>
              <a:custGeom>
                <a:avLst/>
                <a:gdLst>
                  <a:gd name="T0" fmla="*/ 25 w 57"/>
                  <a:gd name="T1" fmla="*/ 31 h 32"/>
                  <a:gd name="T2" fmla="*/ 2 w 57"/>
                  <a:gd name="T3" fmla="*/ 18 h 32"/>
                  <a:gd name="T4" fmla="*/ 3 w 57"/>
                  <a:gd name="T5" fmla="*/ 14 h 32"/>
                  <a:gd name="T6" fmla="*/ 25 w 57"/>
                  <a:gd name="T7" fmla="*/ 1 h 32"/>
                  <a:gd name="T8" fmla="*/ 32 w 57"/>
                  <a:gd name="T9" fmla="*/ 1 h 32"/>
                  <a:gd name="T10" fmla="*/ 55 w 57"/>
                  <a:gd name="T11" fmla="*/ 14 h 32"/>
                  <a:gd name="T12" fmla="*/ 54 w 57"/>
                  <a:gd name="T13" fmla="*/ 18 h 32"/>
                  <a:gd name="T14" fmla="*/ 32 w 57"/>
                  <a:gd name="T15" fmla="*/ 31 h 32"/>
                  <a:gd name="T16" fmla="*/ 25 w 57"/>
                  <a:gd name="T17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32">
                    <a:moveTo>
                      <a:pt x="25" y="31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0" y="17"/>
                      <a:pt x="0" y="15"/>
                      <a:pt x="3" y="14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7" y="0"/>
                      <a:pt x="30" y="0"/>
                      <a:pt x="32" y="1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7" y="15"/>
                      <a:pt x="56" y="17"/>
                      <a:pt x="54" y="18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0" y="32"/>
                      <a:pt x="27" y="32"/>
                      <a:pt x="25" y="31"/>
                    </a:cubicBezTo>
                    <a:close/>
                  </a:path>
                </a:pathLst>
              </a:custGeom>
              <a:solidFill>
                <a:srgbClr val="396C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" name="Freeform 49"/>
              <p:cNvSpPr>
                <a:spLocks/>
              </p:cNvSpPr>
              <p:nvPr/>
            </p:nvSpPr>
            <p:spPr bwMode="auto">
              <a:xfrm>
                <a:off x="5698" y="2270"/>
                <a:ext cx="141" cy="79"/>
              </a:xfrm>
              <a:custGeom>
                <a:avLst/>
                <a:gdLst>
                  <a:gd name="T0" fmla="*/ 25 w 57"/>
                  <a:gd name="T1" fmla="*/ 31 h 32"/>
                  <a:gd name="T2" fmla="*/ 2 w 57"/>
                  <a:gd name="T3" fmla="*/ 18 h 32"/>
                  <a:gd name="T4" fmla="*/ 3 w 57"/>
                  <a:gd name="T5" fmla="*/ 14 h 32"/>
                  <a:gd name="T6" fmla="*/ 25 w 57"/>
                  <a:gd name="T7" fmla="*/ 1 h 32"/>
                  <a:gd name="T8" fmla="*/ 32 w 57"/>
                  <a:gd name="T9" fmla="*/ 1 h 32"/>
                  <a:gd name="T10" fmla="*/ 55 w 57"/>
                  <a:gd name="T11" fmla="*/ 14 h 32"/>
                  <a:gd name="T12" fmla="*/ 54 w 57"/>
                  <a:gd name="T13" fmla="*/ 18 h 32"/>
                  <a:gd name="T14" fmla="*/ 32 w 57"/>
                  <a:gd name="T15" fmla="*/ 31 h 32"/>
                  <a:gd name="T16" fmla="*/ 25 w 57"/>
                  <a:gd name="T17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32">
                    <a:moveTo>
                      <a:pt x="25" y="31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0" y="17"/>
                      <a:pt x="1" y="15"/>
                      <a:pt x="3" y="14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7" y="0"/>
                      <a:pt x="30" y="0"/>
                      <a:pt x="32" y="1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7" y="15"/>
                      <a:pt x="56" y="17"/>
                      <a:pt x="54" y="18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0" y="32"/>
                      <a:pt x="27" y="32"/>
                      <a:pt x="25" y="31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" name="Freeform 50"/>
              <p:cNvSpPr>
                <a:spLocks/>
              </p:cNvSpPr>
              <p:nvPr/>
            </p:nvSpPr>
            <p:spPr bwMode="auto">
              <a:xfrm>
                <a:off x="6051" y="2472"/>
                <a:ext cx="138" cy="81"/>
              </a:xfrm>
              <a:custGeom>
                <a:avLst/>
                <a:gdLst>
                  <a:gd name="T0" fmla="*/ 24 w 56"/>
                  <a:gd name="T1" fmla="*/ 32 h 33"/>
                  <a:gd name="T2" fmla="*/ 2 w 56"/>
                  <a:gd name="T3" fmla="*/ 19 h 33"/>
                  <a:gd name="T4" fmla="*/ 2 w 56"/>
                  <a:gd name="T5" fmla="*/ 14 h 33"/>
                  <a:gd name="T6" fmla="*/ 25 w 56"/>
                  <a:gd name="T7" fmla="*/ 2 h 33"/>
                  <a:gd name="T8" fmla="*/ 32 w 56"/>
                  <a:gd name="T9" fmla="*/ 1 h 33"/>
                  <a:gd name="T10" fmla="*/ 55 w 56"/>
                  <a:gd name="T11" fmla="*/ 14 h 33"/>
                  <a:gd name="T12" fmla="*/ 54 w 56"/>
                  <a:gd name="T13" fmla="*/ 18 h 33"/>
                  <a:gd name="T14" fmla="*/ 32 w 56"/>
                  <a:gd name="T15" fmla="*/ 31 h 33"/>
                  <a:gd name="T16" fmla="*/ 24 w 56"/>
                  <a:gd name="T17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3">
                    <a:moveTo>
                      <a:pt x="24" y="32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0" y="18"/>
                      <a:pt x="0" y="16"/>
                      <a:pt x="2" y="14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7" y="0"/>
                      <a:pt x="30" y="0"/>
                      <a:pt x="32" y="1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6" y="15"/>
                      <a:pt x="56" y="17"/>
                      <a:pt x="54" y="18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29" y="33"/>
                      <a:pt x="26" y="33"/>
                      <a:pt x="24" y="32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" name="Freeform 51"/>
              <p:cNvSpPr>
                <a:spLocks/>
              </p:cNvSpPr>
              <p:nvPr/>
            </p:nvSpPr>
            <p:spPr bwMode="auto">
              <a:xfrm>
                <a:off x="6137" y="2521"/>
                <a:ext cx="138" cy="82"/>
              </a:xfrm>
              <a:custGeom>
                <a:avLst/>
                <a:gdLst>
                  <a:gd name="T0" fmla="*/ 24 w 56"/>
                  <a:gd name="T1" fmla="*/ 32 h 33"/>
                  <a:gd name="T2" fmla="*/ 2 w 56"/>
                  <a:gd name="T3" fmla="*/ 19 h 33"/>
                  <a:gd name="T4" fmla="*/ 2 w 56"/>
                  <a:gd name="T5" fmla="*/ 15 h 33"/>
                  <a:gd name="T6" fmla="*/ 25 w 56"/>
                  <a:gd name="T7" fmla="*/ 2 h 33"/>
                  <a:gd name="T8" fmla="*/ 32 w 56"/>
                  <a:gd name="T9" fmla="*/ 1 h 33"/>
                  <a:gd name="T10" fmla="*/ 55 w 56"/>
                  <a:gd name="T11" fmla="*/ 15 h 33"/>
                  <a:gd name="T12" fmla="*/ 54 w 56"/>
                  <a:gd name="T13" fmla="*/ 19 h 33"/>
                  <a:gd name="T14" fmla="*/ 32 w 56"/>
                  <a:gd name="T15" fmla="*/ 32 h 33"/>
                  <a:gd name="T16" fmla="*/ 24 w 56"/>
                  <a:gd name="T17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3">
                    <a:moveTo>
                      <a:pt x="24" y="32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0" y="18"/>
                      <a:pt x="0" y="16"/>
                      <a:pt x="2" y="15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7" y="1"/>
                      <a:pt x="30" y="0"/>
                      <a:pt x="32" y="1"/>
                    </a:cubicBezTo>
                    <a:cubicBezTo>
                      <a:pt x="55" y="15"/>
                      <a:pt x="55" y="15"/>
                      <a:pt x="55" y="15"/>
                    </a:cubicBezTo>
                    <a:cubicBezTo>
                      <a:pt x="56" y="16"/>
                      <a:pt x="56" y="17"/>
                      <a:pt x="54" y="19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29" y="33"/>
                      <a:pt x="26" y="33"/>
                      <a:pt x="24" y="32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" name="Freeform 52"/>
              <p:cNvSpPr>
                <a:spLocks/>
              </p:cNvSpPr>
              <p:nvPr/>
            </p:nvSpPr>
            <p:spPr bwMode="auto">
              <a:xfrm>
                <a:off x="6224" y="2573"/>
                <a:ext cx="138" cy="79"/>
              </a:xfrm>
              <a:custGeom>
                <a:avLst/>
                <a:gdLst>
                  <a:gd name="T0" fmla="*/ 24 w 56"/>
                  <a:gd name="T1" fmla="*/ 31 h 32"/>
                  <a:gd name="T2" fmla="*/ 2 w 56"/>
                  <a:gd name="T3" fmla="*/ 18 h 32"/>
                  <a:gd name="T4" fmla="*/ 2 w 56"/>
                  <a:gd name="T5" fmla="*/ 14 h 32"/>
                  <a:gd name="T6" fmla="*/ 25 w 56"/>
                  <a:gd name="T7" fmla="*/ 1 h 32"/>
                  <a:gd name="T8" fmla="*/ 32 w 56"/>
                  <a:gd name="T9" fmla="*/ 1 h 32"/>
                  <a:gd name="T10" fmla="*/ 55 w 56"/>
                  <a:gd name="T11" fmla="*/ 14 h 32"/>
                  <a:gd name="T12" fmla="*/ 54 w 56"/>
                  <a:gd name="T13" fmla="*/ 18 h 32"/>
                  <a:gd name="T14" fmla="*/ 32 w 56"/>
                  <a:gd name="T15" fmla="*/ 31 h 32"/>
                  <a:gd name="T16" fmla="*/ 24 w 56"/>
                  <a:gd name="T17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2">
                    <a:moveTo>
                      <a:pt x="24" y="31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0" y="17"/>
                      <a:pt x="0" y="15"/>
                      <a:pt x="2" y="14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7" y="0"/>
                      <a:pt x="30" y="0"/>
                      <a:pt x="32" y="1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6" y="15"/>
                      <a:pt x="56" y="17"/>
                      <a:pt x="54" y="18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29" y="32"/>
                      <a:pt x="26" y="32"/>
                      <a:pt x="24" y="31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" name="Freeform 53"/>
              <p:cNvSpPr>
                <a:spLocks/>
              </p:cNvSpPr>
              <p:nvPr/>
            </p:nvSpPr>
            <p:spPr bwMode="auto">
              <a:xfrm>
                <a:off x="6310" y="2622"/>
                <a:ext cx="138" cy="79"/>
              </a:xfrm>
              <a:custGeom>
                <a:avLst/>
                <a:gdLst>
                  <a:gd name="T0" fmla="*/ 25 w 56"/>
                  <a:gd name="T1" fmla="*/ 31 h 32"/>
                  <a:gd name="T2" fmla="*/ 2 w 56"/>
                  <a:gd name="T3" fmla="*/ 18 h 32"/>
                  <a:gd name="T4" fmla="*/ 2 w 56"/>
                  <a:gd name="T5" fmla="*/ 14 h 32"/>
                  <a:gd name="T6" fmla="*/ 25 w 56"/>
                  <a:gd name="T7" fmla="*/ 1 h 32"/>
                  <a:gd name="T8" fmla="*/ 32 w 56"/>
                  <a:gd name="T9" fmla="*/ 1 h 32"/>
                  <a:gd name="T10" fmla="*/ 55 w 56"/>
                  <a:gd name="T11" fmla="*/ 14 h 32"/>
                  <a:gd name="T12" fmla="*/ 54 w 56"/>
                  <a:gd name="T13" fmla="*/ 18 h 32"/>
                  <a:gd name="T14" fmla="*/ 32 w 56"/>
                  <a:gd name="T15" fmla="*/ 31 h 32"/>
                  <a:gd name="T16" fmla="*/ 25 w 56"/>
                  <a:gd name="T17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2">
                    <a:moveTo>
                      <a:pt x="25" y="31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0" y="17"/>
                      <a:pt x="0" y="15"/>
                      <a:pt x="2" y="14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7" y="0"/>
                      <a:pt x="30" y="0"/>
                      <a:pt x="32" y="1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6" y="15"/>
                      <a:pt x="56" y="17"/>
                      <a:pt x="54" y="18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0" y="32"/>
                      <a:pt x="26" y="32"/>
                      <a:pt x="25" y="31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3" name="Freeform 54"/>
              <p:cNvSpPr>
                <a:spLocks/>
              </p:cNvSpPr>
              <p:nvPr/>
            </p:nvSpPr>
            <p:spPr bwMode="auto">
              <a:xfrm>
                <a:off x="6396" y="2672"/>
                <a:ext cx="139" cy="81"/>
              </a:xfrm>
              <a:custGeom>
                <a:avLst/>
                <a:gdLst>
                  <a:gd name="T0" fmla="*/ 25 w 56"/>
                  <a:gd name="T1" fmla="*/ 32 h 33"/>
                  <a:gd name="T2" fmla="*/ 2 w 56"/>
                  <a:gd name="T3" fmla="*/ 18 h 33"/>
                  <a:gd name="T4" fmla="*/ 2 w 56"/>
                  <a:gd name="T5" fmla="*/ 14 h 33"/>
                  <a:gd name="T6" fmla="*/ 25 w 56"/>
                  <a:gd name="T7" fmla="*/ 1 h 33"/>
                  <a:gd name="T8" fmla="*/ 32 w 56"/>
                  <a:gd name="T9" fmla="*/ 1 h 33"/>
                  <a:gd name="T10" fmla="*/ 55 w 56"/>
                  <a:gd name="T11" fmla="*/ 14 h 33"/>
                  <a:gd name="T12" fmla="*/ 54 w 56"/>
                  <a:gd name="T13" fmla="*/ 18 h 33"/>
                  <a:gd name="T14" fmla="*/ 32 w 56"/>
                  <a:gd name="T15" fmla="*/ 31 h 33"/>
                  <a:gd name="T16" fmla="*/ 25 w 56"/>
                  <a:gd name="T17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3">
                    <a:moveTo>
                      <a:pt x="25" y="32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0" y="17"/>
                      <a:pt x="0" y="16"/>
                      <a:pt x="2" y="14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7" y="0"/>
                      <a:pt x="30" y="0"/>
                      <a:pt x="32" y="1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6" y="15"/>
                      <a:pt x="56" y="17"/>
                      <a:pt x="54" y="18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0" y="32"/>
                      <a:pt x="26" y="33"/>
                      <a:pt x="25" y="32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4" name="Freeform 55"/>
              <p:cNvSpPr>
                <a:spLocks/>
              </p:cNvSpPr>
              <p:nvPr/>
            </p:nvSpPr>
            <p:spPr bwMode="auto">
              <a:xfrm>
                <a:off x="6483" y="2721"/>
                <a:ext cx="138" cy="81"/>
              </a:xfrm>
              <a:custGeom>
                <a:avLst/>
                <a:gdLst>
                  <a:gd name="T0" fmla="*/ 25 w 56"/>
                  <a:gd name="T1" fmla="*/ 32 h 33"/>
                  <a:gd name="T2" fmla="*/ 2 w 56"/>
                  <a:gd name="T3" fmla="*/ 19 h 33"/>
                  <a:gd name="T4" fmla="*/ 2 w 56"/>
                  <a:gd name="T5" fmla="*/ 15 h 33"/>
                  <a:gd name="T6" fmla="*/ 25 w 56"/>
                  <a:gd name="T7" fmla="*/ 2 h 33"/>
                  <a:gd name="T8" fmla="*/ 32 w 56"/>
                  <a:gd name="T9" fmla="*/ 1 h 33"/>
                  <a:gd name="T10" fmla="*/ 55 w 56"/>
                  <a:gd name="T11" fmla="*/ 14 h 33"/>
                  <a:gd name="T12" fmla="*/ 54 w 56"/>
                  <a:gd name="T13" fmla="*/ 18 h 33"/>
                  <a:gd name="T14" fmla="*/ 32 w 56"/>
                  <a:gd name="T15" fmla="*/ 31 h 33"/>
                  <a:gd name="T16" fmla="*/ 25 w 56"/>
                  <a:gd name="T17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3">
                    <a:moveTo>
                      <a:pt x="25" y="32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0" y="18"/>
                      <a:pt x="0" y="16"/>
                      <a:pt x="2" y="15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7" y="0"/>
                      <a:pt x="30" y="0"/>
                      <a:pt x="32" y="1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6" y="15"/>
                      <a:pt x="56" y="17"/>
                      <a:pt x="54" y="18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0" y="33"/>
                      <a:pt x="26" y="33"/>
                      <a:pt x="25" y="32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5" name="Freeform 56"/>
              <p:cNvSpPr>
                <a:spLocks/>
              </p:cNvSpPr>
              <p:nvPr/>
            </p:nvSpPr>
            <p:spPr bwMode="auto">
              <a:xfrm>
                <a:off x="6569" y="2770"/>
                <a:ext cx="138" cy="82"/>
              </a:xfrm>
              <a:custGeom>
                <a:avLst/>
                <a:gdLst>
                  <a:gd name="T0" fmla="*/ 25 w 56"/>
                  <a:gd name="T1" fmla="*/ 32 h 33"/>
                  <a:gd name="T2" fmla="*/ 2 w 56"/>
                  <a:gd name="T3" fmla="*/ 19 h 33"/>
                  <a:gd name="T4" fmla="*/ 2 w 56"/>
                  <a:gd name="T5" fmla="*/ 15 h 33"/>
                  <a:gd name="T6" fmla="*/ 25 w 56"/>
                  <a:gd name="T7" fmla="*/ 2 h 33"/>
                  <a:gd name="T8" fmla="*/ 32 w 56"/>
                  <a:gd name="T9" fmla="*/ 2 h 33"/>
                  <a:gd name="T10" fmla="*/ 55 w 56"/>
                  <a:gd name="T11" fmla="*/ 15 h 33"/>
                  <a:gd name="T12" fmla="*/ 54 w 56"/>
                  <a:gd name="T13" fmla="*/ 19 h 33"/>
                  <a:gd name="T14" fmla="*/ 32 w 56"/>
                  <a:gd name="T15" fmla="*/ 32 h 33"/>
                  <a:gd name="T16" fmla="*/ 25 w 56"/>
                  <a:gd name="T17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3">
                    <a:moveTo>
                      <a:pt x="25" y="32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0" y="18"/>
                      <a:pt x="0" y="16"/>
                      <a:pt x="2" y="15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7" y="1"/>
                      <a:pt x="30" y="0"/>
                      <a:pt x="32" y="2"/>
                    </a:cubicBezTo>
                    <a:cubicBezTo>
                      <a:pt x="55" y="15"/>
                      <a:pt x="55" y="15"/>
                      <a:pt x="55" y="15"/>
                    </a:cubicBezTo>
                    <a:cubicBezTo>
                      <a:pt x="56" y="16"/>
                      <a:pt x="56" y="17"/>
                      <a:pt x="54" y="19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0" y="33"/>
                      <a:pt x="26" y="33"/>
                      <a:pt x="25" y="32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6" name="Freeform 57"/>
              <p:cNvSpPr>
                <a:spLocks/>
              </p:cNvSpPr>
              <p:nvPr/>
            </p:nvSpPr>
            <p:spPr bwMode="auto">
              <a:xfrm>
                <a:off x="6655" y="2822"/>
                <a:ext cx="139" cy="79"/>
              </a:xfrm>
              <a:custGeom>
                <a:avLst/>
                <a:gdLst>
                  <a:gd name="T0" fmla="*/ 25 w 56"/>
                  <a:gd name="T1" fmla="*/ 31 h 32"/>
                  <a:gd name="T2" fmla="*/ 2 w 56"/>
                  <a:gd name="T3" fmla="*/ 18 h 32"/>
                  <a:gd name="T4" fmla="*/ 2 w 56"/>
                  <a:gd name="T5" fmla="*/ 14 h 32"/>
                  <a:gd name="T6" fmla="*/ 25 w 56"/>
                  <a:gd name="T7" fmla="*/ 1 h 32"/>
                  <a:gd name="T8" fmla="*/ 32 w 56"/>
                  <a:gd name="T9" fmla="*/ 1 h 32"/>
                  <a:gd name="T10" fmla="*/ 55 w 56"/>
                  <a:gd name="T11" fmla="*/ 14 h 32"/>
                  <a:gd name="T12" fmla="*/ 54 w 56"/>
                  <a:gd name="T13" fmla="*/ 18 h 32"/>
                  <a:gd name="T14" fmla="*/ 32 w 56"/>
                  <a:gd name="T15" fmla="*/ 31 h 32"/>
                  <a:gd name="T16" fmla="*/ 25 w 56"/>
                  <a:gd name="T17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2">
                    <a:moveTo>
                      <a:pt x="25" y="31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0" y="17"/>
                      <a:pt x="0" y="15"/>
                      <a:pt x="2" y="14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7" y="0"/>
                      <a:pt x="30" y="0"/>
                      <a:pt x="32" y="1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6" y="15"/>
                      <a:pt x="56" y="17"/>
                      <a:pt x="54" y="18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0" y="32"/>
                      <a:pt x="26" y="32"/>
                      <a:pt x="25" y="31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7" name="Freeform 58"/>
              <p:cNvSpPr>
                <a:spLocks/>
              </p:cNvSpPr>
              <p:nvPr/>
            </p:nvSpPr>
            <p:spPr bwMode="auto">
              <a:xfrm>
                <a:off x="6742" y="2871"/>
                <a:ext cx="138" cy="79"/>
              </a:xfrm>
              <a:custGeom>
                <a:avLst/>
                <a:gdLst>
                  <a:gd name="T0" fmla="*/ 25 w 56"/>
                  <a:gd name="T1" fmla="*/ 31 h 32"/>
                  <a:gd name="T2" fmla="*/ 2 w 56"/>
                  <a:gd name="T3" fmla="*/ 18 h 32"/>
                  <a:gd name="T4" fmla="*/ 2 w 56"/>
                  <a:gd name="T5" fmla="*/ 14 h 32"/>
                  <a:gd name="T6" fmla="*/ 25 w 56"/>
                  <a:gd name="T7" fmla="*/ 1 h 32"/>
                  <a:gd name="T8" fmla="*/ 32 w 56"/>
                  <a:gd name="T9" fmla="*/ 1 h 32"/>
                  <a:gd name="T10" fmla="*/ 55 w 56"/>
                  <a:gd name="T11" fmla="*/ 14 h 32"/>
                  <a:gd name="T12" fmla="*/ 54 w 56"/>
                  <a:gd name="T13" fmla="*/ 18 h 32"/>
                  <a:gd name="T14" fmla="*/ 32 w 56"/>
                  <a:gd name="T15" fmla="*/ 31 h 32"/>
                  <a:gd name="T16" fmla="*/ 25 w 56"/>
                  <a:gd name="T17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2">
                    <a:moveTo>
                      <a:pt x="25" y="31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0" y="17"/>
                      <a:pt x="0" y="15"/>
                      <a:pt x="2" y="14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7" y="0"/>
                      <a:pt x="30" y="0"/>
                      <a:pt x="32" y="1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6" y="15"/>
                      <a:pt x="56" y="17"/>
                      <a:pt x="54" y="18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0" y="32"/>
                      <a:pt x="26" y="32"/>
                      <a:pt x="25" y="31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8" name="Freeform 59"/>
              <p:cNvSpPr>
                <a:spLocks/>
              </p:cNvSpPr>
              <p:nvPr/>
            </p:nvSpPr>
            <p:spPr bwMode="auto">
              <a:xfrm>
                <a:off x="5920" y="2299"/>
                <a:ext cx="138" cy="82"/>
              </a:xfrm>
              <a:custGeom>
                <a:avLst/>
                <a:gdLst>
                  <a:gd name="T0" fmla="*/ 24 w 56"/>
                  <a:gd name="T1" fmla="*/ 31 h 33"/>
                  <a:gd name="T2" fmla="*/ 1 w 56"/>
                  <a:gd name="T3" fmla="*/ 18 h 33"/>
                  <a:gd name="T4" fmla="*/ 2 w 56"/>
                  <a:gd name="T5" fmla="*/ 14 h 33"/>
                  <a:gd name="T6" fmla="*/ 24 w 56"/>
                  <a:gd name="T7" fmla="*/ 1 h 33"/>
                  <a:gd name="T8" fmla="*/ 31 w 56"/>
                  <a:gd name="T9" fmla="*/ 1 h 33"/>
                  <a:gd name="T10" fmla="*/ 54 w 56"/>
                  <a:gd name="T11" fmla="*/ 14 h 33"/>
                  <a:gd name="T12" fmla="*/ 54 w 56"/>
                  <a:gd name="T13" fmla="*/ 18 h 33"/>
                  <a:gd name="T14" fmla="*/ 31 w 56"/>
                  <a:gd name="T15" fmla="*/ 31 h 33"/>
                  <a:gd name="T16" fmla="*/ 24 w 56"/>
                  <a:gd name="T17" fmla="*/ 3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3">
                    <a:moveTo>
                      <a:pt x="24" y="31"/>
                    </a:moveTo>
                    <a:cubicBezTo>
                      <a:pt x="1" y="18"/>
                      <a:pt x="1" y="18"/>
                      <a:pt x="1" y="18"/>
                    </a:cubicBezTo>
                    <a:cubicBezTo>
                      <a:pt x="0" y="17"/>
                      <a:pt x="0" y="15"/>
                      <a:pt x="2" y="14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6" y="0"/>
                      <a:pt x="30" y="0"/>
                      <a:pt x="31" y="1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6" y="15"/>
                      <a:pt x="56" y="17"/>
                      <a:pt x="54" y="18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9" y="32"/>
                      <a:pt x="26" y="33"/>
                      <a:pt x="24" y="31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9" name="Freeform 60"/>
              <p:cNvSpPr>
                <a:spLocks/>
              </p:cNvSpPr>
              <p:nvPr/>
            </p:nvSpPr>
            <p:spPr bwMode="auto">
              <a:xfrm>
                <a:off x="5834" y="2250"/>
                <a:ext cx="138" cy="79"/>
              </a:xfrm>
              <a:custGeom>
                <a:avLst/>
                <a:gdLst>
                  <a:gd name="T0" fmla="*/ 24 w 56"/>
                  <a:gd name="T1" fmla="*/ 31 h 32"/>
                  <a:gd name="T2" fmla="*/ 2 w 56"/>
                  <a:gd name="T3" fmla="*/ 18 h 32"/>
                  <a:gd name="T4" fmla="*/ 2 w 56"/>
                  <a:gd name="T5" fmla="*/ 14 h 32"/>
                  <a:gd name="T6" fmla="*/ 24 w 56"/>
                  <a:gd name="T7" fmla="*/ 1 h 32"/>
                  <a:gd name="T8" fmla="*/ 32 w 56"/>
                  <a:gd name="T9" fmla="*/ 1 h 32"/>
                  <a:gd name="T10" fmla="*/ 54 w 56"/>
                  <a:gd name="T11" fmla="*/ 14 h 32"/>
                  <a:gd name="T12" fmla="*/ 54 w 56"/>
                  <a:gd name="T13" fmla="*/ 18 h 32"/>
                  <a:gd name="T14" fmla="*/ 31 w 56"/>
                  <a:gd name="T15" fmla="*/ 31 h 32"/>
                  <a:gd name="T16" fmla="*/ 24 w 56"/>
                  <a:gd name="T17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2">
                    <a:moveTo>
                      <a:pt x="24" y="31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0" y="17"/>
                      <a:pt x="0" y="15"/>
                      <a:pt x="2" y="14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7" y="0"/>
                      <a:pt x="30" y="0"/>
                      <a:pt x="32" y="1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6" y="15"/>
                      <a:pt x="56" y="17"/>
                      <a:pt x="54" y="18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9" y="32"/>
                      <a:pt x="26" y="32"/>
                      <a:pt x="24" y="31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0" name="Freeform 61"/>
              <p:cNvSpPr>
                <a:spLocks/>
              </p:cNvSpPr>
              <p:nvPr/>
            </p:nvSpPr>
            <p:spPr bwMode="auto">
              <a:xfrm>
                <a:off x="5747" y="2201"/>
                <a:ext cx="139" cy="79"/>
              </a:xfrm>
              <a:custGeom>
                <a:avLst/>
                <a:gdLst>
                  <a:gd name="T0" fmla="*/ 24 w 56"/>
                  <a:gd name="T1" fmla="*/ 31 h 32"/>
                  <a:gd name="T2" fmla="*/ 2 w 56"/>
                  <a:gd name="T3" fmla="*/ 18 h 32"/>
                  <a:gd name="T4" fmla="*/ 2 w 56"/>
                  <a:gd name="T5" fmla="*/ 14 h 32"/>
                  <a:gd name="T6" fmla="*/ 25 w 56"/>
                  <a:gd name="T7" fmla="*/ 1 h 32"/>
                  <a:gd name="T8" fmla="*/ 32 w 56"/>
                  <a:gd name="T9" fmla="*/ 1 h 32"/>
                  <a:gd name="T10" fmla="*/ 54 w 56"/>
                  <a:gd name="T11" fmla="*/ 14 h 32"/>
                  <a:gd name="T12" fmla="*/ 54 w 56"/>
                  <a:gd name="T13" fmla="*/ 18 h 32"/>
                  <a:gd name="T14" fmla="*/ 31 w 56"/>
                  <a:gd name="T15" fmla="*/ 31 h 32"/>
                  <a:gd name="T16" fmla="*/ 24 w 56"/>
                  <a:gd name="T17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2">
                    <a:moveTo>
                      <a:pt x="24" y="31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0" y="17"/>
                      <a:pt x="0" y="15"/>
                      <a:pt x="2" y="14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7" y="0"/>
                      <a:pt x="30" y="0"/>
                      <a:pt x="32" y="1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6" y="15"/>
                      <a:pt x="56" y="17"/>
                      <a:pt x="54" y="18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9" y="32"/>
                      <a:pt x="26" y="32"/>
                      <a:pt x="24" y="31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1" name="Freeform 62"/>
              <p:cNvSpPr>
                <a:spLocks/>
              </p:cNvSpPr>
              <p:nvPr/>
            </p:nvSpPr>
            <p:spPr bwMode="auto">
              <a:xfrm>
                <a:off x="5661" y="2151"/>
                <a:ext cx="138" cy="79"/>
              </a:xfrm>
              <a:custGeom>
                <a:avLst/>
                <a:gdLst>
                  <a:gd name="T0" fmla="*/ 25 w 56"/>
                  <a:gd name="T1" fmla="*/ 31 h 32"/>
                  <a:gd name="T2" fmla="*/ 2 w 56"/>
                  <a:gd name="T3" fmla="*/ 18 h 32"/>
                  <a:gd name="T4" fmla="*/ 2 w 56"/>
                  <a:gd name="T5" fmla="*/ 14 h 32"/>
                  <a:gd name="T6" fmla="*/ 25 w 56"/>
                  <a:gd name="T7" fmla="*/ 1 h 32"/>
                  <a:gd name="T8" fmla="*/ 32 w 56"/>
                  <a:gd name="T9" fmla="*/ 1 h 32"/>
                  <a:gd name="T10" fmla="*/ 55 w 56"/>
                  <a:gd name="T11" fmla="*/ 14 h 32"/>
                  <a:gd name="T12" fmla="*/ 54 w 56"/>
                  <a:gd name="T13" fmla="*/ 18 h 32"/>
                  <a:gd name="T14" fmla="*/ 32 w 56"/>
                  <a:gd name="T15" fmla="*/ 31 h 32"/>
                  <a:gd name="T16" fmla="*/ 25 w 56"/>
                  <a:gd name="T17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2">
                    <a:moveTo>
                      <a:pt x="25" y="31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0" y="17"/>
                      <a:pt x="0" y="15"/>
                      <a:pt x="2" y="14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7" y="0"/>
                      <a:pt x="30" y="0"/>
                      <a:pt x="32" y="1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6" y="15"/>
                      <a:pt x="56" y="17"/>
                      <a:pt x="54" y="18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0" y="32"/>
                      <a:pt x="26" y="32"/>
                      <a:pt x="25" y="31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" name="Freeform 63"/>
              <p:cNvSpPr>
                <a:spLocks/>
              </p:cNvSpPr>
              <p:nvPr/>
            </p:nvSpPr>
            <p:spPr bwMode="auto">
              <a:xfrm>
                <a:off x="5750" y="2122"/>
                <a:ext cx="101" cy="57"/>
              </a:xfrm>
              <a:custGeom>
                <a:avLst/>
                <a:gdLst>
                  <a:gd name="T0" fmla="*/ 24 w 41"/>
                  <a:gd name="T1" fmla="*/ 22 h 23"/>
                  <a:gd name="T2" fmla="*/ 2 w 41"/>
                  <a:gd name="T3" fmla="*/ 9 h 23"/>
                  <a:gd name="T4" fmla="*/ 2 w 41"/>
                  <a:gd name="T5" fmla="*/ 5 h 23"/>
                  <a:gd name="T6" fmla="*/ 10 w 41"/>
                  <a:gd name="T7" fmla="*/ 1 h 23"/>
                  <a:gd name="T8" fmla="*/ 17 w 41"/>
                  <a:gd name="T9" fmla="*/ 1 h 23"/>
                  <a:gd name="T10" fmla="*/ 39 w 41"/>
                  <a:gd name="T11" fmla="*/ 14 h 23"/>
                  <a:gd name="T12" fmla="*/ 39 w 41"/>
                  <a:gd name="T13" fmla="*/ 18 h 23"/>
                  <a:gd name="T14" fmla="*/ 31 w 41"/>
                  <a:gd name="T15" fmla="*/ 22 h 23"/>
                  <a:gd name="T16" fmla="*/ 24 w 41"/>
                  <a:gd name="T17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23">
                    <a:moveTo>
                      <a:pt x="24" y="22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0" y="8"/>
                      <a:pt x="0" y="6"/>
                      <a:pt x="2" y="5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2" y="0"/>
                      <a:pt x="15" y="0"/>
                      <a:pt x="17" y="1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41" y="15"/>
                      <a:pt x="41" y="17"/>
                      <a:pt x="39" y="18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29" y="23"/>
                      <a:pt x="26" y="23"/>
                      <a:pt x="24" y="22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3" name="Freeform 64"/>
              <p:cNvSpPr>
                <a:spLocks/>
              </p:cNvSpPr>
              <p:nvPr/>
            </p:nvSpPr>
            <p:spPr bwMode="auto">
              <a:xfrm>
                <a:off x="5861" y="2186"/>
                <a:ext cx="104" cy="59"/>
              </a:xfrm>
              <a:custGeom>
                <a:avLst/>
                <a:gdLst>
                  <a:gd name="T0" fmla="*/ 25 w 42"/>
                  <a:gd name="T1" fmla="*/ 23 h 24"/>
                  <a:gd name="T2" fmla="*/ 2 w 42"/>
                  <a:gd name="T3" fmla="*/ 10 h 24"/>
                  <a:gd name="T4" fmla="*/ 3 w 42"/>
                  <a:gd name="T5" fmla="*/ 6 h 24"/>
                  <a:gd name="T6" fmla="*/ 10 w 42"/>
                  <a:gd name="T7" fmla="*/ 1 h 24"/>
                  <a:gd name="T8" fmla="*/ 17 w 42"/>
                  <a:gd name="T9" fmla="*/ 1 h 24"/>
                  <a:gd name="T10" fmla="*/ 40 w 42"/>
                  <a:gd name="T11" fmla="*/ 14 h 24"/>
                  <a:gd name="T12" fmla="*/ 39 w 42"/>
                  <a:gd name="T13" fmla="*/ 18 h 24"/>
                  <a:gd name="T14" fmla="*/ 32 w 42"/>
                  <a:gd name="T15" fmla="*/ 22 h 24"/>
                  <a:gd name="T16" fmla="*/ 25 w 42"/>
                  <a:gd name="T17" fmla="*/ 2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24">
                    <a:moveTo>
                      <a:pt x="25" y="23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0" y="9"/>
                      <a:pt x="1" y="7"/>
                      <a:pt x="3" y="6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2" y="0"/>
                      <a:pt x="15" y="0"/>
                      <a:pt x="17" y="1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42" y="15"/>
                      <a:pt x="41" y="17"/>
                      <a:pt x="39" y="18"/>
                    </a:cubicBezTo>
                    <a:cubicBezTo>
                      <a:pt x="32" y="22"/>
                      <a:pt x="32" y="22"/>
                      <a:pt x="32" y="22"/>
                    </a:cubicBezTo>
                    <a:cubicBezTo>
                      <a:pt x="30" y="24"/>
                      <a:pt x="27" y="24"/>
                      <a:pt x="25" y="23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4" name="Freeform 65"/>
              <p:cNvSpPr>
                <a:spLocks/>
              </p:cNvSpPr>
              <p:nvPr/>
            </p:nvSpPr>
            <p:spPr bwMode="auto">
              <a:xfrm>
                <a:off x="5947" y="2235"/>
                <a:ext cx="101" cy="59"/>
              </a:xfrm>
              <a:custGeom>
                <a:avLst/>
                <a:gdLst>
                  <a:gd name="T0" fmla="*/ 24 w 41"/>
                  <a:gd name="T1" fmla="*/ 23 h 24"/>
                  <a:gd name="T2" fmla="*/ 2 w 41"/>
                  <a:gd name="T3" fmla="*/ 10 h 24"/>
                  <a:gd name="T4" fmla="*/ 2 w 41"/>
                  <a:gd name="T5" fmla="*/ 6 h 24"/>
                  <a:gd name="T6" fmla="*/ 10 w 41"/>
                  <a:gd name="T7" fmla="*/ 1 h 24"/>
                  <a:gd name="T8" fmla="*/ 17 w 41"/>
                  <a:gd name="T9" fmla="*/ 1 h 24"/>
                  <a:gd name="T10" fmla="*/ 40 w 41"/>
                  <a:gd name="T11" fmla="*/ 14 h 24"/>
                  <a:gd name="T12" fmla="*/ 39 w 41"/>
                  <a:gd name="T13" fmla="*/ 18 h 24"/>
                  <a:gd name="T14" fmla="*/ 32 w 41"/>
                  <a:gd name="T15" fmla="*/ 22 h 24"/>
                  <a:gd name="T16" fmla="*/ 24 w 41"/>
                  <a:gd name="T17" fmla="*/ 2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24">
                    <a:moveTo>
                      <a:pt x="24" y="23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0" y="9"/>
                      <a:pt x="0" y="7"/>
                      <a:pt x="2" y="6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2" y="0"/>
                      <a:pt x="15" y="0"/>
                      <a:pt x="17" y="1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41" y="15"/>
                      <a:pt x="41" y="17"/>
                      <a:pt x="39" y="18"/>
                    </a:cubicBezTo>
                    <a:cubicBezTo>
                      <a:pt x="32" y="22"/>
                      <a:pt x="32" y="22"/>
                      <a:pt x="32" y="22"/>
                    </a:cubicBezTo>
                    <a:cubicBezTo>
                      <a:pt x="29" y="24"/>
                      <a:pt x="26" y="24"/>
                      <a:pt x="24" y="23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5" name="Freeform 66"/>
              <p:cNvSpPr>
                <a:spLocks/>
              </p:cNvSpPr>
              <p:nvPr/>
            </p:nvSpPr>
            <p:spPr bwMode="auto">
              <a:xfrm>
                <a:off x="6034" y="2285"/>
                <a:ext cx="101" cy="59"/>
              </a:xfrm>
              <a:custGeom>
                <a:avLst/>
                <a:gdLst>
                  <a:gd name="T0" fmla="*/ 24 w 41"/>
                  <a:gd name="T1" fmla="*/ 23 h 24"/>
                  <a:gd name="T2" fmla="*/ 2 w 41"/>
                  <a:gd name="T3" fmla="*/ 10 h 24"/>
                  <a:gd name="T4" fmla="*/ 2 w 41"/>
                  <a:gd name="T5" fmla="*/ 6 h 24"/>
                  <a:gd name="T6" fmla="*/ 9 w 41"/>
                  <a:gd name="T7" fmla="*/ 1 h 24"/>
                  <a:gd name="T8" fmla="*/ 17 w 41"/>
                  <a:gd name="T9" fmla="*/ 1 h 24"/>
                  <a:gd name="T10" fmla="*/ 39 w 41"/>
                  <a:gd name="T11" fmla="*/ 14 h 24"/>
                  <a:gd name="T12" fmla="*/ 39 w 41"/>
                  <a:gd name="T13" fmla="*/ 18 h 24"/>
                  <a:gd name="T14" fmla="*/ 31 w 41"/>
                  <a:gd name="T15" fmla="*/ 22 h 24"/>
                  <a:gd name="T16" fmla="*/ 24 w 41"/>
                  <a:gd name="T17" fmla="*/ 2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24">
                    <a:moveTo>
                      <a:pt x="24" y="23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0" y="9"/>
                      <a:pt x="0" y="7"/>
                      <a:pt x="2" y="6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2" y="0"/>
                      <a:pt x="15" y="0"/>
                      <a:pt x="17" y="1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41" y="15"/>
                      <a:pt x="41" y="17"/>
                      <a:pt x="39" y="18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29" y="24"/>
                      <a:pt x="26" y="24"/>
                      <a:pt x="24" y="23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6" name="Freeform 67"/>
              <p:cNvSpPr>
                <a:spLocks/>
              </p:cNvSpPr>
              <p:nvPr/>
            </p:nvSpPr>
            <p:spPr bwMode="auto">
              <a:xfrm>
                <a:off x="6118" y="2334"/>
                <a:ext cx="103" cy="59"/>
              </a:xfrm>
              <a:custGeom>
                <a:avLst/>
                <a:gdLst>
                  <a:gd name="T0" fmla="*/ 25 w 42"/>
                  <a:gd name="T1" fmla="*/ 23 h 24"/>
                  <a:gd name="T2" fmla="*/ 2 w 42"/>
                  <a:gd name="T3" fmla="*/ 10 h 24"/>
                  <a:gd name="T4" fmla="*/ 3 w 42"/>
                  <a:gd name="T5" fmla="*/ 6 h 24"/>
                  <a:gd name="T6" fmla="*/ 10 w 42"/>
                  <a:gd name="T7" fmla="*/ 1 h 24"/>
                  <a:gd name="T8" fmla="*/ 17 w 42"/>
                  <a:gd name="T9" fmla="*/ 1 h 24"/>
                  <a:gd name="T10" fmla="*/ 40 w 42"/>
                  <a:gd name="T11" fmla="*/ 14 h 24"/>
                  <a:gd name="T12" fmla="*/ 39 w 42"/>
                  <a:gd name="T13" fmla="*/ 18 h 24"/>
                  <a:gd name="T14" fmla="*/ 32 w 42"/>
                  <a:gd name="T15" fmla="*/ 22 h 24"/>
                  <a:gd name="T16" fmla="*/ 25 w 42"/>
                  <a:gd name="T17" fmla="*/ 2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24">
                    <a:moveTo>
                      <a:pt x="25" y="23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0" y="9"/>
                      <a:pt x="1" y="7"/>
                      <a:pt x="3" y="6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2" y="0"/>
                      <a:pt x="15" y="0"/>
                      <a:pt x="17" y="1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42" y="15"/>
                      <a:pt x="42" y="17"/>
                      <a:pt x="39" y="18"/>
                    </a:cubicBezTo>
                    <a:cubicBezTo>
                      <a:pt x="32" y="22"/>
                      <a:pt x="32" y="22"/>
                      <a:pt x="32" y="22"/>
                    </a:cubicBezTo>
                    <a:cubicBezTo>
                      <a:pt x="30" y="24"/>
                      <a:pt x="27" y="24"/>
                      <a:pt x="25" y="23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7" name="Freeform 68"/>
              <p:cNvSpPr>
                <a:spLocks/>
              </p:cNvSpPr>
              <p:nvPr/>
            </p:nvSpPr>
            <p:spPr bwMode="auto">
              <a:xfrm>
                <a:off x="6596" y="2610"/>
                <a:ext cx="101" cy="59"/>
              </a:xfrm>
              <a:custGeom>
                <a:avLst/>
                <a:gdLst>
                  <a:gd name="T0" fmla="*/ 25 w 41"/>
                  <a:gd name="T1" fmla="*/ 23 h 24"/>
                  <a:gd name="T2" fmla="*/ 2 w 41"/>
                  <a:gd name="T3" fmla="*/ 10 h 24"/>
                  <a:gd name="T4" fmla="*/ 2 w 41"/>
                  <a:gd name="T5" fmla="*/ 5 h 24"/>
                  <a:gd name="T6" fmla="*/ 10 w 41"/>
                  <a:gd name="T7" fmla="*/ 1 h 24"/>
                  <a:gd name="T8" fmla="*/ 17 w 41"/>
                  <a:gd name="T9" fmla="*/ 1 h 24"/>
                  <a:gd name="T10" fmla="*/ 40 w 41"/>
                  <a:gd name="T11" fmla="*/ 14 h 24"/>
                  <a:gd name="T12" fmla="*/ 39 w 41"/>
                  <a:gd name="T13" fmla="*/ 18 h 24"/>
                  <a:gd name="T14" fmla="*/ 32 w 41"/>
                  <a:gd name="T15" fmla="*/ 22 h 24"/>
                  <a:gd name="T16" fmla="*/ 25 w 41"/>
                  <a:gd name="T17" fmla="*/ 2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24">
                    <a:moveTo>
                      <a:pt x="25" y="23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0" y="8"/>
                      <a:pt x="0" y="7"/>
                      <a:pt x="2" y="5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2" y="0"/>
                      <a:pt x="15" y="0"/>
                      <a:pt x="17" y="1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41" y="15"/>
                      <a:pt x="41" y="17"/>
                      <a:pt x="39" y="18"/>
                    </a:cubicBezTo>
                    <a:cubicBezTo>
                      <a:pt x="32" y="22"/>
                      <a:pt x="32" y="22"/>
                      <a:pt x="32" y="22"/>
                    </a:cubicBezTo>
                    <a:cubicBezTo>
                      <a:pt x="30" y="24"/>
                      <a:pt x="26" y="24"/>
                      <a:pt x="25" y="23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8" name="Freeform 69"/>
              <p:cNvSpPr>
                <a:spLocks/>
              </p:cNvSpPr>
              <p:nvPr/>
            </p:nvSpPr>
            <p:spPr bwMode="auto">
              <a:xfrm>
                <a:off x="6683" y="2659"/>
                <a:ext cx="101" cy="60"/>
              </a:xfrm>
              <a:custGeom>
                <a:avLst/>
                <a:gdLst>
                  <a:gd name="T0" fmla="*/ 24 w 41"/>
                  <a:gd name="T1" fmla="*/ 23 h 24"/>
                  <a:gd name="T2" fmla="*/ 2 w 41"/>
                  <a:gd name="T3" fmla="*/ 10 h 24"/>
                  <a:gd name="T4" fmla="*/ 2 w 41"/>
                  <a:gd name="T5" fmla="*/ 5 h 24"/>
                  <a:gd name="T6" fmla="*/ 10 w 41"/>
                  <a:gd name="T7" fmla="*/ 1 h 24"/>
                  <a:gd name="T8" fmla="*/ 17 w 41"/>
                  <a:gd name="T9" fmla="*/ 1 h 24"/>
                  <a:gd name="T10" fmla="*/ 39 w 41"/>
                  <a:gd name="T11" fmla="*/ 14 h 24"/>
                  <a:gd name="T12" fmla="*/ 39 w 41"/>
                  <a:gd name="T13" fmla="*/ 18 h 24"/>
                  <a:gd name="T14" fmla="*/ 31 w 41"/>
                  <a:gd name="T15" fmla="*/ 22 h 24"/>
                  <a:gd name="T16" fmla="*/ 24 w 41"/>
                  <a:gd name="T17" fmla="*/ 2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24">
                    <a:moveTo>
                      <a:pt x="24" y="23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0" y="8"/>
                      <a:pt x="0" y="7"/>
                      <a:pt x="2" y="5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2" y="0"/>
                      <a:pt x="15" y="0"/>
                      <a:pt x="17" y="1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41" y="15"/>
                      <a:pt x="41" y="17"/>
                      <a:pt x="39" y="18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29" y="24"/>
                      <a:pt x="26" y="24"/>
                      <a:pt x="24" y="23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9" name="Freeform 70"/>
              <p:cNvSpPr>
                <a:spLocks/>
              </p:cNvSpPr>
              <p:nvPr/>
            </p:nvSpPr>
            <p:spPr bwMode="auto">
              <a:xfrm>
                <a:off x="6766" y="2709"/>
                <a:ext cx="104" cy="59"/>
              </a:xfrm>
              <a:custGeom>
                <a:avLst/>
                <a:gdLst>
                  <a:gd name="T0" fmla="*/ 25 w 42"/>
                  <a:gd name="T1" fmla="*/ 23 h 24"/>
                  <a:gd name="T2" fmla="*/ 2 w 42"/>
                  <a:gd name="T3" fmla="*/ 10 h 24"/>
                  <a:gd name="T4" fmla="*/ 3 w 42"/>
                  <a:gd name="T5" fmla="*/ 5 h 24"/>
                  <a:gd name="T6" fmla="*/ 10 w 42"/>
                  <a:gd name="T7" fmla="*/ 1 h 24"/>
                  <a:gd name="T8" fmla="*/ 17 w 42"/>
                  <a:gd name="T9" fmla="*/ 1 h 24"/>
                  <a:gd name="T10" fmla="*/ 40 w 42"/>
                  <a:gd name="T11" fmla="*/ 14 h 24"/>
                  <a:gd name="T12" fmla="*/ 39 w 42"/>
                  <a:gd name="T13" fmla="*/ 18 h 24"/>
                  <a:gd name="T14" fmla="*/ 32 w 42"/>
                  <a:gd name="T15" fmla="*/ 22 h 24"/>
                  <a:gd name="T16" fmla="*/ 25 w 42"/>
                  <a:gd name="T17" fmla="*/ 2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24">
                    <a:moveTo>
                      <a:pt x="25" y="23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0" y="9"/>
                      <a:pt x="1" y="7"/>
                      <a:pt x="3" y="5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2" y="0"/>
                      <a:pt x="15" y="0"/>
                      <a:pt x="17" y="1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42" y="15"/>
                      <a:pt x="42" y="17"/>
                      <a:pt x="39" y="18"/>
                    </a:cubicBezTo>
                    <a:cubicBezTo>
                      <a:pt x="32" y="22"/>
                      <a:pt x="32" y="22"/>
                      <a:pt x="32" y="22"/>
                    </a:cubicBezTo>
                    <a:cubicBezTo>
                      <a:pt x="30" y="24"/>
                      <a:pt x="27" y="24"/>
                      <a:pt x="25" y="23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0" name="Freeform 71"/>
              <p:cNvSpPr>
                <a:spLocks/>
              </p:cNvSpPr>
              <p:nvPr/>
            </p:nvSpPr>
            <p:spPr bwMode="auto">
              <a:xfrm>
                <a:off x="6853" y="2758"/>
                <a:ext cx="101" cy="59"/>
              </a:xfrm>
              <a:custGeom>
                <a:avLst/>
                <a:gdLst>
                  <a:gd name="T0" fmla="*/ 25 w 41"/>
                  <a:gd name="T1" fmla="*/ 23 h 24"/>
                  <a:gd name="T2" fmla="*/ 2 w 41"/>
                  <a:gd name="T3" fmla="*/ 10 h 24"/>
                  <a:gd name="T4" fmla="*/ 2 w 41"/>
                  <a:gd name="T5" fmla="*/ 5 h 24"/>
                  <a:gd name="T6" fmla="*/ 10 w 41"/>
                  <a:gd name="T7" fmla="*/ 1 h 24"/>
                  <a:gd name="T8" fmla="*/ 17 w 41"/>
                  <a:gd name="T9" fmla="*/ 1 h 24"/>
                  <a:gd name="T10" fmla="*/ 40 w 41"/>
                  <a:gd name="T11" fmla="*/ 14 h 24"/>
                  <a:gd name="T12" fmla="*/ 39 w 41"/>
                  <a:gd name="T13" fmla="*/ 18 h 24"/>
                  <a:gd name="T14" fmla="*/ 32 w 41"/>
                  <a:gd name="T15" fmla="*/ 22 h 24"/>
                  <a:gd name="T16" fmla="*/ 25 w 41"/>
                  <a:gd name="T17" fmla="*/ 2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24">
                    <a:moveTo>
                      <a:pt x="25" y="23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0" y="9"/>
                      <a:pt x="0" y="7"/>
                      <a:pt x="2" y="5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2" y="0"/>
                      <a:pt x="15" y="0"/>
                      <a:pt x="17" y="1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41" y="15"/>
                      <a:pt x="41" y="17"/>
                      <a:pt x="39" y="18"/>
                    </a:cubicBezTo>
                    <a:cubicBezTo>
                      <a:pt x="32" y="22"/>
                      <a:pt x="32" y="22"/>
                      <a:pt x="32" y="22"/>
                    </a:cubicBezTo>
                    <a:cubicBezTo>
                      <a:pt x="30" y="24"/>
                      <a:pt x="26" y="24"/>
                      <a:pt x="25" y="23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1" name="Freeform 72"/>
              <p:cNvSpPr>
                <a:spLocks/>
              </p:cNvSpPr>
              <p:nvPr/>
            </p:nvSpPr>
            <p:spPr bwMode="auto">
              <a:xfrm>
                <a:off x="6007" y="2349"/>
                <a:ext cx="138" cy="81"/>
              </a:xfrm>
              <a:custGeom>
                <a:avLst/>
                <a:gdLst>
                  <a:gd name="T0" fmla="*/ 24 w 56"/>
                  <a:gd name="T1" fmla="*/ 32 h 33"/>
                  <a:gd name="T2" fmla="*/ 1 w 56"/>
                  <a:gd name="T3" fmla="*/ 19 h 33"/>
                  <a:gd name="T4" fmla="*/ 2 w 56"/>
                  <a:gd name="T5" fmla="*/ 14 h 33"/>
                  <a:gd name="T6" fmla="*/ 24 w 56"/>
                  <a:gd name="T7" fmla="*/ 2 h 33"/>
                  <a:gd name="T8" fmla="*/ 31 w 56"/>
                  <a:gd name="T9" fmla="*/ 1 h 33"/>
                  <a:gd name="T10" fmla="*/ 54 w 56"/>
                  <a:gd name="T11" fmla="*/ 14 h 33"/>
                  <a:gd name="T12" fmla="*/ 54 w 56"/>
                  <a:gd name="T13" fmla="*/ 18 h 33"/>
                  <a:gd name="T14" fmla="*/ 31 w 56"/>
                  <a:gd name="T15" fmla="*/ 31 h 33"/>
                  <a:gd name="T16" fmla="*/ 24 w 56"/>
                  <a:gd name="T17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3">
                    <a:moveTo>
                      <a:pt x="24" y="32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0" y="18"/>
                      <a:pt x="0" y="16"/>
                      <a:pt x="2" y="14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6" y="0"/>
                      <a:pt x="30" y="0"/>
                      <a:pt x="31" y="1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6" y="15"/>
                      <a:pt x="56" y="17"/>
                      <a:pt x="54" y="18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9" y="33"/>
                      <a:pt x="26" y="33"/>
                      <a:pt x="24" y="32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2" name="Freeform 73"/>
              <p:cNvSpPr>
                <a:spLocks/>
              </p:cNvSpPr>
              <p:nvPr/>
            </p:nvSpPr>
            <p:spPr bwMode="auto">
              <a:xfrm>
                <a:off x="6093" y="2398"/>
                <a:ext cx="138" cy="81"/>
              </a:xfrm>
              <a:custGeom>
                <a:avLst/>
                <a:gdLst>
                  <a:gd name="T0" fmla="*/ 24 w 56"/>
                  <a:gd name="T1" fmla="*/ 32 h 33"/>
                  <a:gd name="T2" fmla="*/ 1 w 56"/>
                  <a:gd name="T3" fmla="*/ 19 h 33"/>
                  <a:gd name="T4" fmla="*/ 2 w 56"/>
                  <a:gd name="T5" fmla="*/ 15 h 33"/>
                  <a:gd name="T6" fmla="*/ 24 w 56"/>
                  <a:gd name="T7" fmla="*/ 2 h 33"/>
                  <a:gd name="T8" fmla="*/ 31 w 56"/>
                  <a:gd name="T9" fmla="*/ 1 h 33"/>
                  <a:gd name="T10" fmla="*/ 54 w 56"/>
                  <a:gd name="T11" fmla="*/ 15 h 33"/>
                  <a:gd name="T12" fmla="*/ 54 w 56"/>
                  <a:gd name="T13" fmla="*/ 19 h 33"/>
                  <a:gd name="T14" fmla="*/ 31 w 56"/>
                  <a:gd name="T15" fmla="*/ 32 h 33"/>
                  <a:gd name="T16" fmla="*/ 24 w 56"/>
                  <a:gd name="T17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3">
                    <a:moveTo>
                      <a:pt x="24" y="32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0" y="18"/>
                      <a:pt x="0" y="16"/>
                      <a:pt x="2" y="15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6" y="1"/>
                      <a:pt x="30" y="0"/>
                      <a:pt x="31" y="1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56" y="16"/>
                      <a:pt x="56" y="17"/>
                      <a:pt x="54" y="19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29" y="33"/>
                      <a:pt x="26" y="33"/>
                      <a:pt x="24" y="32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3" name="Freeform 74"/>
              <p:cNvSpPr>
                <a:spLocks/>
              </p:cNvSpPr>
              <p:nvPr/>
            </p:nvSpPr>
            <p:spPr bwMode="auto">
              <a:xfrm>
                <a:off x="6179" y="2450"/>
                <a:ext cx="138" cy="79"/>
              </a:xfrm>
              <a:custGeom>
                <a:avLst/>
                <a:gdLst>
                  <a:gd name="T0" fmla="*/ 24 w 56"/>
                  <a:gd name="T1" fmla="*/ 31 h 32"/>
                  <a:gd name="T2" fmla="*/ 1 w 56"/>
                  <a:gd name="T3" fmla="*/ 18 h 32"/>
                  <a:gd name="T4" fmla="*/ 2 w 56"/>
                  <a:gd name="T5" fmla="*/ 14 h 32"/>
                  <a:gd name="T6" fmla="*/ 24 w 56"/>
                  <a:gd name="T7" fmla="*/ 1 h 32"/>
                  <a:gd name="T8" fmla="*/ 31 w 56"/>
                  <a:gd name="T9" fmla="*/ 1 h 32"/>
                  <a:gd name="T10" fmla="*/ 54 w 56"/>
                  <a:gd name="T11" fmla="*/ 14 h 32"/>
                  <a:gd name="T12" fmla="*/ 54 w 56"/>
                  <a:gd name="T13" fmla="*/ 18 h 32"/>
                  <a:gd name="T14" fmla="*/ 31 w 56"/>
                  <a:gd name="T15" fmla="*/ 31 h 32"/>
                  <a:gd name="T16" fmla="*/ 24 w 56"/>
                  <a:gd name="T17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2">
                    <a:moveTo>
                      <a:pt x="24" y="31"/>
                    </a:moveTo>
                    <a:cubicBezTo>
                      <a:pt x="1" y="18"/>
                      <a:pt x="1" y="18"/>
                      <a:pt x="1" y="18"/>
                    </a:cubicBezTo>
                    <a:cubicBezTo>
                      <a:pt x="0" y="17"/>
                      <a:pt x="0" y="15"/>
                      <a:pt x="2" y="14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6" y="0"/>
                      <a:pt x="30" y="0"/>
                      <a:pt x="31" y="1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6" y="15"/>
                      <a:pt x="56" y="17"/>
                      <a:pt x="54" y="18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9" y="32"/>
                      <a:pt x="26" y="32"/>
                      <a:pt x="24" y="31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4" name="Freeform 75"/>
              <p:cNvSpPr>
                <a:spLocks/>
              </p:cNvSpPr>
              <p:nvPr/>
            </p:nvSpPr>
            <p:spPr bwMode="auto">
              <a:xfrm>
                <a:off x="6266" y="2499"/>
                <a:ext cx="138" cy="79"/>
              </a:xfrm>
              <a:custGeom>
                <a:avLst/>
                <a:gdLst>
                  <a:gd name="T0" fmla="*/ 24 w 56"/>
                  <a:gd name="T1" fmla="*/ 31 h 32"/>
                  <a:gd name="T2" fmla="*/ 1 w 56"/>
                  <a:gd name="T3" fmla="*/ 18 h 32"/>
                  <a:gd name="T4" fmla="*/ 2 w 56"/>
                  <a:gd name="T5" fmla="*/ 14 h 32"/>
                  <a:gd name="T6" fmla="*/ 24 w 56"/>
                  <a:gd name="T7" fmla="*/ 1 h 32"/>
                  <a:gd name="T8" fmla="*/ 31 w 56"/>
                  <a:gd name="T9" fmla="*/ 1 h 32"/>
                  <a:gd name="T10" fmla="*/ 54 w 56"/>
                  <a:gd name="T11" fmla="*/ 14 h 32"/>
                  <a:gd name="T12" fmla="*/ 54 w 56"/>
                  <a:gd name="T13" fmla="*/ 18 h 32"/>
                  <a:gd name="T14" fmla="*/ 31 w 56"/>
                  <a:gd name="T15" fmla="*/ 31 h 32"/>
                  <a:gd name="T16" fmla="*/ 24 w 56"/>
                  <a:gd name="T17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2">
                    <a:moveTo>
                      <a:pt x="24" y="31"/>
                    </a:moveTo>
                    <a:cubicBezTo>
                      <a:pt x="1" y="18"/>
                      <a:pt x="1" y="18"/>
                      <a:pt x="1" y="18"/>
                    </a:cubicBezTo>
                    <a:cubicBezTo>
                      <a:pt x="0" y="17"/>
                      <a:pt x="0" y="15"/>
                      <a:pt x="2" y="14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6" y="0"/>
                      <a:pt x="30" y="0"/>
                      <a:pt x="31" y="1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6" y="15"/>
                      <a:pt x="56" y="17"/>
                      <a:pt x="54" y="18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9" y="32"/>
                      <a:pt x="26" y="32"/>
                      <a:pt x="24" y="31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5" name="Freeform 76"/>
              <p:cNvSpPr>
                <a:spLocks/>
              </p:cNvSpPr>
              <p:nvPr/>
            </p:nvSpPr>
            <p:spPr bwMode="auto">
              <a:xfrm>
                <a:off x="6352" y="2548"/>
                <a:ext cx="138" cy="82"/>
              </a:xfrm>
              <a:custGeom>
                <a:avLst/>
                <a:gdLst>
                  <a:gd name="T0" fmla="*/ 24 w 56"/>
                  <a:gd name="T1" fmla="*/ 32 h 33"/>
                  <a:gd name="T2" fmla="*/ 1 w 56"/>
                  <a:gd name="T3" fmla="*/ 18 h 33"/>
                  <a:gd name="T4" fmla="*/ 2 w 56"/>
                  <a:gd name="T5" fmla="*/ 14 h 33"/>
                  <a:gd name="T6" fmla="*/ 24 w 56"/>
                  <a:gd name="T7" fmla="*/ 1 h 33"/>
                  <a:gd name="T8" fmla="*/ 31 w 56"/>
                  <a:gd name="T9" fmla="*/ 1 h 33"/>
                  <a:gd name="T10" fmla="*/ 54 w 56"/>
                  <a:gd name="T11" fmla="*/ 14 h 33"/>
                  <a:gd name="T12" fmla="*/ 54 w 56"/>
                  <a:gd name="T13" fmla="*/ 18 h 33"/>
                  <a:gd name="T14" fmla="*/ 31 w 56"/>
                  <a:gd name="T15" fmla="*/ 31 h 33"/>
                  <a:gd name="T16" fmla="*/ 24 w 56"/>
                  <a:gd name="T17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3">
                    <a:moveTo>
                      <a:pt x="24" y="32"/>
                    </a:moveTo>
                    <a:cubicBezTo>
                      <a:pt x="1" y="18"/>
                      <a:pt x="1" y="18"/>
                      <a:pt x="1" y="18"/>
                    </a:cubicBezTo>
                    <a:cubicBezTo>
                      <a:pt x="0" y="17"/>
                      <a:pt x="0" y="16"/>
                      <a:pt x="2" y="14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6" y="0"/>
                      <a:pt x="30" y="0"/>
                      <a:pt x="31" y="1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6" y="15"/>
                      <a:pt x="56" y="17"/>
                      <a:pt x="54" y="18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9" y="32"/>
                      <a:pt x="26" y="33"/>
                      <a:pt x="24" y="32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6" name="Freeform 77"/>
              <p:cNvSpPr>
                <a:spLocks/>
              </p:cNvSpPr>
              <p:nvPr/>
            </p:nvSpPr>
            <p:spPr bwMode="auto">
              <a:xfrm>
                <a:off x="6438" y="2598"/>
                <a:ext cx="138" cy="81"/>
              </a:xfrm>
              <a:custGeom>
                <a:avLst/>
                <a:gdLst>
                  <a:gd name="T0" fmla="*/ 24 w 56"/>
                  <a:gd name="T1" fmla="*/ 32 h 33"/>
                  <a:gd name="T2" fmla="*/ 1 w 56"/>
                  <a:gd name="T3" fmla="*/ 19 h 33"/>
                  <a:gd name="T4" fmla="*/ 2 w 56"/>
                  <a:gd name="T5" fmla="*/ 15 h 33"/>
                  <a:gd name="T6" fmla="*/ 24 w 56"/>
                  <a:gd name="T7" fmla="*/ 2 h 33"/>
                  <a:gd name="T8" fmla="*/ 31 w 56"/>
                  <a:gd name="T9" fmla="*/ 1 h 33"/>
                  <a:gd name="T10" fmla="*/ 54 w 56"/>
                  <a:gd name="T11" fmla="*/ 14 h 33"/>
                  <a:gd name="T12" fmla="*/ 54 w 56"/>
                  <a:gd name="T13" fmla="*/ 18 h 33"/>
                  <a:gd name="T14" fmla="*/ 31 w 56"/>
                  <a:gd name="T15" fmla="*/ 31 h 33"/>
                  <a:gd name="T16" fmla="*/ 24 w 56"/>
                  <a:gd name="T17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3">
                    <a:moveTo>
                      <a:pt x="24" y="32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0" y="18"/>
                      <a:pt x="0" y="16"/>
                      <a:pt x="2" y="15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6" y="0"/>
                      <a:pt x="30" y="0"/>
                      <a:pt x="31" y="1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6" y="15"/>
                      <a:pt x="56" y="17"/>
                      <a:pt x="54" y="18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9" y="33"/>
                      <a:pt x="26" y="33"/>
                      <a:pt x="24" y="32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7" name="Freeform 78"/>
              <p:cNvSpPr>
                <a:spLocks/>
              </p:cNvSpPr>
              <p:nvPr/>
            </p:nvSpPr>
            <p:spPr bwMode="auto">
              <a:xfrm>
                <a:off x="6525" y="2647"/>
                <a:ext cx="138" cy="81"/>
              </a:xfrm>
              <a:custGeom>
                <a:avLst/>
                <a:gdLst>
                  <a:gd name="T0" fmla="*/ 24 w 56"/>
                  <a:gd name="T1" fmla="*/ 32 h 33"/>
                  <a:gd name="T2" fmla="*/ 1 w 56"/>
                  <a:gd name="T3" fmla="*/ 19 h 33"/>
                  <a:gd name="T4" fmla="*/ 2 w 56"/>
                  <a:gd name="T5" fmla="*/ 15 h 33"/>
                  <a:gd name="T6" fmla="*/ 24 w 56"/>
                  <a:gd name="T7" fmla="*/ 2 h 33"/>
                  <a:gd name="T8" fmla="*/ 32 w 56"/>
                  <a:gd name="T9" fmla="*/ 2 h 33"/>
                  <a:gd name="T10" fmla="*/ 54 w 56"/>
                  <a:gd name="T11" fmla="*/ 15 h 33"/>
                  <a:gd name="T12" fmla="*/ 54 w 56"/>
                  <a:gd name="T13" fmla="*/ 19 h 33"/>
                  <a:gd name="T14" fmla="*/ 31 w 56"/>
                  <a:gd name="T15" fmla="*/ 32 h 33"/>
                  <a:gd name="T16" fmla="*/ 24 w 56"/>
                  <a:gd name="T17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3">
                    <a:moveTo>
                      <a:pt x="24" y="32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0" y="18"/>
                      <a:pt x="0" y="16"/>
                      <a:pt x="2" y="15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7" y="1"/>
                      <a:pt x="30" y="0"/>
                      <a:pt x="32" y="2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56" y="16"/>
                      <a:pt x="56" y="17"/>
                      <a:pt x="54" y="19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29" y="33"/>
                      <a:pt x="26" y="33"/>
                      <a:pt x="24" y="32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" name="Freeform 79"/>
              <p:cNvSpPr>
                <a:spLocks/>
              </p:cNvSpPr>
              <p:nvPr/>
            </p:nvSpPr>
            <p:spPr bwMode="auto">
              <a:xfrm>
                <a:off x="6611" y="2699"/>
                <a:ext cx="138" cy="79"/>
              </a:xfrm>
              <a:custGeom>
                <a:avLst/>
                <a:gdLst>
                  <a:gd name="T0" fmla="*/ 24 w 56"/>
                  <a:gd name="T1" fmla="*/ 31 h 32"/>
                  <a:gd name="T2" fmla="*/ 1 w 56"/>
                  <a:gd name="T3" fmla="*/ 18 h 32"/>
                  <a:gd name="T4" fmla="*/ 2 w 56"/>
                  <a:gd name="T5" fmla="*/ 14 h 32"/>
                  <a:gd name="T6" fmla="*/ 24 w 56"/>
                  <a:gd name="T7" fmla="*/ 1 h 32"/>
                  <a:gd name="T8" fmla="*/ 32 w 56"/>
                  <a:gd name="T9" fmla="*/ 1 h 32"/>
                  <a:gd name="T10" fmla="*/ 54 w 56"/>
                  <a:gd name="T11" fmla="*/ 14 h 32"/>
                  <a:gd name="T12" fmla="*/ 54 w 56"/>
                  <a:gd name="T13" fmla="*/ 18 h 32"/>
                  <a:gd name="T14" fmla="*/ 31 w 56"/>
                  <a:gd name="T15" fmla="*/ 31 h 32"/>
                  <a:gd name="T16" fmla="*/ 24 w 56"/>
                  <a:gd name="T17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2">
                    <a:moveTo>
                      <a:pt x="24" y="31"/>
                    </a:moveTo>
                    <a:cubicBezTo>
                      <a:pt x="1" y="18"/>
                      <a:pt x="1" y="18"/>
                      <a:pt x="1" y="18"/>
                    </a:cubicBezTo>
                    <a:cubicBezTo>
                      <a:pt x="0" y="17"/>
                      <a:pt x="0" y="15"/>
                      <a:pt x="2" y="14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7" y="0"/>
                      <a:pt x="30" y="0"/>
                      <a:pt x="32" y="1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6" y="15"/>
                      <a:pt x="56" y="17"/>
                      <a:pt x="54" y="18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9" y="32"/>
                      <a:pt x="26" y="32"/>
                      <a:pt x="24" y="31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" name="Freeform 80"/>
              <p:cNvSpPr>
                <a:spLocks/>
              </p:cNvSpPr>
              <p:nvPr/>
            </p:nvSpPr>
            <p:spPr bwMode="auto">
              <a:xfrm>
                <a:off x="6697" y="2748"/>
                <a:ext cx="139" cy="79"/>
              </a:xfrm>
              <a:custGeom>
                <a:avLst/>
                <a:gdLst>
                  <a:gd name="T0" fmla="*/ 24 w 56"/>
                  <a:gd name="T1" fmla="*/ 31 h 32"/>
                  <a:gd name="T2" fmla="*/ 1 w 56"/>
                  <a:gd name="T3" fmla="*/ 18 h 32"/>
                  <a:gd name="T4" fmla="*/ 2 w 56"/>
                  <a:gd name="T5" fmla="*/ 14 h 32"/>
                  <a:gd name="T6" fmla="*/ 24 w 56"/>
                  <a:gd name="T7" fmla="*/ 1 h 32"/>
                  <a:gd name="T8" fmla="*/ 32 w 56"/>
                  <a:gd name="T9" fmla="*/ 1 h 32"/>
                  <a:gd name="T10" fmla="*/ 54 w 56"/>
                  <a:gd name="T11" fmla="*/ 14 h 32"/>
                  <a:gd name="T12" fmla="*/ 54 w 56"/>
                  <a:gd name="T13" fmla="*/ 18 h 32"/>
                  <a:gd name="T14" fmla="*/ 31 w 56"/>
                  <a:gd name="T15" fmla="*/ 31 h 32"/>
                  <a:gd name="T16" fmla="*/ 24 w 56"/>
                  <a:gd name="T17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2">
                    <a:moveTo>
                      <a:pt x="24" y="31"/>
                    </a:moveTo>
                    <a:cubicBezTo>
                      <a:pt x="1" y="18"/>
                      <a:pt x="1" y="18"/>
                      <a:pt x="1" y="18"/>
                    </a:cubicBezTo>
                    <a:cubicBezTo>
                      <a:pt x="0" y="17"/>
                      <a:pt x="0" y="15"/>
                      <a:pt x="2" y="14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7" y="0"/>
                      <a:pt x="30" y="0"/>
                      <a:pt x="32" y="1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6" y="15"/>
                      <a:pt x="56" y="17"/>
                      <a:pt x="54" y="18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9" y="32"/>
                      <a:pt x="26" y="32"/>
                      <a:pt x="24" y="31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" name="Freeform 81"/>
              <p:cNvSpPr>
                <a:spLocks/>
              </p:cNvSpPr>
              <p:nvPr/>
            </p:nvSpPr>
            <p:spPr bwMode="auto">
              <a:xfrm>
                <a:off x="5402" y="2292"/>
                <a:ext cx="249" cy="143"/>
              </a:xfrm>
              <a:custGeom>
                <a:avLst/>
                <a:gdLst>
                  <a:gd name="T0" fmla="*/ 69 w 101"/>
                  <a:gd name="T1" fmla="*/ 57 h 58"/>
                  <a:gd name="T2" fmla="*/ 2 w 101"/>
                  <a:gd name="T3" fmla="*/ 19 h 58"/>
                  <a:gd name="T4" fmla="*/ 3 w 101"/>
                  <a:gd name="T5" fmla="*/ 15 h 58"/>
                  <a:gd name="T6" fmla="*/ 25 w 101"/>
                  <a:gd name="T7" fmla="*/ 2 h 58"/>
                  <a:gd name="T8" fmla="*/ 32 w 101"/>
                  <a:gd name="T9" fmla="*/ 1 h 58"/>
                  <a:gd name="T10" fmla="*/ 99 w 101"/>
                  <a:gd name="T11" fmla="*/ 40 h 58"/>
                  <a:gd name="T12" fmla="*/ 98 w 101"/>
                  <a:gd name="T13" fmla="*/ 44 h 58"/>
                  <a:gd name="T14" fmla="*/ 76 w 101"/>
                  <a:gd name="T15" fmla="*/ 57 h 58"/>
                  <a:gd name="T16" fmla="*/ 69 w 101"/>
                  <a:gd name="T17" fmla="*/ 5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1" h="58">
                    <a:moveTo>
                      <a:pt x="69" y="57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0" y="18"/>
                      <a:pt x="1" y="16"/>
                      <a:pt x="3" y="15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7" y="0"/>
                      <a:pt x="30" y="0"/>
                      <a:pt x="32" y="1"/>
                    </a:cubicBezTo>
                    <a:cubicBezTo>
                      <a:pt x="99" y="40"/>
                      <a:pt x="99" y="40"/>
                      <a:pt x="99" y="40"/>
                    </a:cubicBezTo>
                    <a:cubicBezTo>
                      <a:pt x="101" y="41"/>
                      <a:pt x="101" y="43"/>
                      <a:pt x="98" y="44"/>
                    </a:cubicBezTo>
                    <a:cubicBezTo>
                      <a:pt x="76" y="57"/>
                      <a:pt x="76" y="57"/>
                      <a:pt x="76" y="57"/>
                    </a:cubicBezTo>
                    <a:cubicBezTo>
                      <a:pt x="74" y="58"/>
                      <a:pt x="71" y="58"/>
                      <a:pt x="69" y="57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1" name="Freeform 82"/>
              <p:cNvSpPr>
                <a:spLocks/>
              </p:cNvSpPr>
              <p:nvPr/>
            </p:nvSpPr>
            <p:spPr bwMode="auto">
              <a:xfrm>
                <a:off x="6463" y="2906"/>
                <a:ext cx="249" cy="143"/>
              </a:xfrm>
              <a:custGeom>
                <a:avLst/>
                <a:gdLst>
                  <a:gd name="T0" fmla="*/ 69 w 101"/>
                  <a:gd name="T1" fmla="*/ 56 h 58"/>
                  <a:gd name="T2" fmla="*/ 2 w 101"/>
                  <a:gd name="T3" fmla="*/ 18 h 58"/>
                  <a:gd name="T4" fmla="*/ 3 w 101"/>
                  <a:gd name="T5" fmla="*/ 14 h 58"/>
                  <a:gd name="T6" fmla="*/ 25 w 101"/>
                  <a:gd name="T7" fmla="*/ 1 h 58"/>
                  <a:gd name="T8" fmla="*/ 32 w 101"/>
                  <a:gd name="T9" fmla="*/ 1 h 58"/>
                  <a:gd name="T10" fmla="*/ 99 w 101"/>
                  <a:gd name="T11" fmla="*/ 39 h 58"/>
                  <a:gd name="T12" fmla="*/ 99 w 101"/>
                  <a:gd name="T13" fmla="*/ 43 h 58"/>
                  <a:gd name="T14" fmla="*/ 76 w 101"/>
                  <a:gd name="T15" fmla="*/ 56 h 58"/>
                  <a:gd name="T16" fmla="*/ 69 w 101"/>
                  <a:gd name="T17" fmla="*/ 5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1" h="58">
                    <a:moveTo>
                      <a:pt x="69" y="56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0" y="17"/>
                      <a:pt x="1" y="15"/>
                      <a:pt x="3" y="14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7" y="0"/>
                      <a:pt x="30" y="0"/>
                      <a:pt x="32" y="1"/>
                    </a:cubicBezTo>
                    <a:cubicBezTo>
                      <a:pt x="99" y="39"/>
                      <a:pt x="99" y="39"/>
                      <a:pt x="99" y="39"/>
                    </a:cubicBezTo>
                    <a:cubicBezTo>
                      <a:pt x="101" y="40"/>
                      <a:pt x="101" y="42"/>
                      <a:pt x="99" y="43"/>
                    </a:cubicBezTo>
                    <a:cubicBezTo>
                      <a:pt x="76" y="56"/>
                      <a:pt x="76" y="56"/>
                      <a:pt x="76" y="56"/>
                    </a:cubicBezTo>
                    <a:cubicBezTo>
                      <a:pt x="74" y="57"/>
                      <a:pt x="71" y="58"/>
                      <a:pt x="69" y="56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2" name="Freeform 83"/>
              <p:cNvSpPr>
                <a:spLocks/>
              </p:cNvSpPr>
              <p:nvPr/>
            </p:nvSpPr>
            <p:spPr bwMode="auto">
              <a:xfrm>
                <a:off x="6226" y="2871"/>
                <a:ext cx="151" cy="87"/>
              </a:xfrm>
              <a:custGeom>
                <a:avLst/>
                <a:gdLst>
                  <a:gd name="T0" fmla="*/ 25 w 61"/>
                  <a:gd name="T1" fmla="*/ 34 h 35"/>
                  <a:gd name="T2" fmla="*/ 2 w 61"/>
                  <a:gd name="T3" fmla="*/ 21 h 35"/>
                  <a:gd name="T4" fmla="*/ 3 w 61"/>
                  <a:gd name="T5" fmla="*/ 17 h 35"/>
                  <a:gd name="T6" fmla="*/ 30 w 61"/>
                  <a:gd name="T7" fmla="*/ 2 h 35"/>
                  <a:gd name="T8" fmla="*/ 37 w 61"/>
                  <a:gd name="T9" fmla="*/ 1 h 35"/>
                  <a:gd name="T10" fmla="*/ 59 w 61"/>
                  <a:gd name="T11" fmla="*/ 14 h 35"/>
                  <a:gd name="T12" fmla="*/ 59 w 61"/>
                  <a:gd name="T13" fmla="*/ 19 h 35"/>
                  <a:gd name="T14" fmla="*/ 32 w 61"/>
                  <a:gd name="T15" fmla="*/ 34 h 35"/>
                  <a:gd name="T16" fmla="*/ 25 w 61"/>
                  <a:gd name="T17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35">
                    <a:moveTo>
                      <a:pt x="25" y="34"/>
                    </a:moveTo>
                    <a:cubicBezTo>
                      <a:pt x="2" y="21"/>
                      <a:pt x="2" y="21"/>
                      <a:pt x="2" y="21"/>
                    </a:cubicBezTo>
                    <a:cubicBezTo>
                      <a:pt x="0" y="20"/>
                      <a:pt x="1" y="18"/>
                      <a:pt x="3" y="17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2" y="0"/>
                      <a:pt x="35" y="0"/>
                      <a:pt x="37" y="1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61" y="16"/>
                      <a:pt x="61" y="17"/>
                      <a:pt x="59" y="19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0" y="35"/>
                      <a:pt x="27" y="35"/>
                      <a:pt x="25" y="34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3" name="Freeform 84"/>
              <p:cNvSpPr>
                <a:spLocks/>
              </p:cNvSpPr>
              <p:nvPr/>
            </p:nvSpPr>
            <p:spPr bwMode="auto">
              <a:xfrm>
                <a:off x="5567" y="2492"/>
                <a:ext cx="183" cy="106"/>
              </a:xfrm>
              <a:custGeom>
                <a:avLst/>
                <a:gdLst>
                  <a:gd name="T0" fmla="*/ 38 w 74"/>
                  <a:gd name="T1" fmla="*/ 42 h 43"/>
                  <a:gd name="T2" fmla="*/ 1 w 74"/>
                  <a:gd name="T3" fmla="*/ 21 h 43"/>
                  <a:gd name="T4" fmla="*/ 2 w 74"/>
                  <a:gd name="T5" fmla="*/ 16 h 43"/>
                  <a:gd name="T6" fmla="*/ 29 w 74"/>
                  <a:gd name="T7" fmla="*/ 1 h 43"/>
                  <a:gd name="T8" fmla="*/ 36 w 74"/>
                  <a:gd name="T9" fmla="*/ 1 h 43"/>
                  <a:gd name="T10" fmla="*/ 72 w 74"/>
                  <a:gd name="T11" fmla="*/ 22 h 43"/>
                  <a:gd name="T12" fmla="*/ 72 w 74"/>
                  <a:gd name="T13" fmla="*/ 26 h 43"/>
                  <a:gd name="T14" fmla="*/ 45 w 74"/>
                  <a:gd name="T15" fmla="*/ 41 h 43"/>
                  <a:gd name="T16" fmla="*/ 38 w 74"/>
                  <a:gd name="T17" fmla="*/ 4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43">
                    <a:moveTo>
                      <a:pt x="38" y="42"/>
                    </a:moveTo>
                    <a:cubicBezTo>
                      <a:pt x="1" y="21"/>
                      <a:pt x="1" y="21"/>
                      <a:pt x="1" y="21"/>
                    </a:cubicBezTo>
                    <a:cubicBezTo>
                      <a:pt x="0" y="20"/>
                      <a:pt x="0" y="18"/>
                      <a:pt x="2" y="16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1" y="0"/>
                      <a:pt x="34" y="0"/>
                      <a:pt x="36" y="1"/>
                    </a:cubicBezTo>
                    <a:cubicBezTo>
                      <a:pt x="72" y="22"/>
                      <a:pt x="72" y="22"/>
                      <a:pt x="72" y="22"/>
                    </a:cubicBezTo>
                    <a:cubicBezTo>
                      <a:pt x="74" y="23"/>
                      <a:pt x="74" y="25"/>
                      <a:pt x="72" y="26"/>
                    </a:cubicBezTo>
                    <a:cubicBezTo>
                      <a:pt x="45" y="41"/>
                      <a:pt x="45" y="41"/>
                      <a:pt x="45" y="41"/>
                    </a:cubicBezTo>
                    <a:cubicBezTo>
                      <a:pt x="43" y="42"/>
                      <a:pt x="40" y="43"/>
                      <a:pt x="38" y="42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4" name="Freeform 85"/>
              <p:cNvSpPr>
                <a:spLocks/>
              </p:cNvSpPr>
              <p:nvPr/>
            </p:nvSpPr>
            <p:spPr bwMode="auto">
              <a:xfrm>
                <a:off x="6110" y="2805"/>
                <a:ext cx="183" cy="106"/>
              </a:xfrm>
              <a:custGeom>
                <a:avLst/>
                <a:gdLst>
                  <a:gd name="T0" fmla="*/ 38 w 74"/>
                  <a:gd name="T1" fmla="*/ 42 h 43"/>
                  <a:gd name="T2" fmla="*/ 2 w 74"/>
                  <a:gd name="T3" fmla="*/ 21 h 43"/>
                  <a:gd name="T4" fmla="*/ 3 w 74"/>
                  <a:gd name="T5" fmla="*/ 17 h 43"/>
                  <a:gd name="T6" fmla="*/ 29 w 74"/>
                  <a:gd name="T7" fmla="*/ 1 h 43"/>
                  <a:gd name="T8" fmla="*/ 36 w 74"/>
                  <a:gd name="T9" fmla="*/ 1 h 43"/>
                  <a:gd name="T10" fmla="*/ 73 w 74"/>
                  <a:gd name="T11" fmla="*/ 22 h 43"/>
                  <a:gd name="T12" fmla="*/ 72 w 74"/>
                  <a:gd name="T13" fmla="*/ 26 h 43"/>
                  <a:gd name="T14" fmla="*/ 45 w 74"/>
                  <a:gd name="T15" fmla="*/ 42 h 43"/>
                  <a:gd name="T16" fmla="*/ 38 w 74"/>
                  <a:gd name="T17" fmla="*/ 4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43">
                    <a:moveTo>
                      <a:pt x="38" y="42"/>
                    </a:moveTo>
                    <a:cubicBezTo>
                      <a:pt x="2" y="21"/>
                      <a:pt x="2" y="21"/>
                      <a:pt x="2" y="21"/>
                    </a:cubicBezTo>
                    <a:cubicBezTo>
                      <a:pt x="0" y="20"/>
                      <a:pt x="0" y="18"/>
                      <a:pt x="3" y="17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1" y="0"/>
                      <a:pt x="35" y="0"/>
                      <a:pt x="36" y="1"/>
                    </a:cubicBezTo>
                    <a:cubicBezTo>
                      <a:pt x="73" y="22"/>
                      <a:pt x="73" y="22"/>
                      <a:pt x="73" y="22"/>
                    </a:cubicBezTo>
                    <a:cubicBezTo>
                      <a:pt x="74" y="23"/>
                      <a:pt x="74" y="25"/>
                      <a:pt x="72" y="26"/>
                    </a:cubicBezTo>
                    <a:cubicBezTo>
                      <a:pt x="45" y="42"/>
                      <a:pt x="45" y="42"/>
                      <a:pt x="45" y="42"/>
                    </a:cubicBezTo>
                    <a:cubicBezTo>
                      <a:pt x="43" y="43"/>
                      <a:pt x="40" y="43"/>
                      <a:pt x="38" y="42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5" name="Freeform 86"/>
              <p:cNvSpPr>
                <a:spLocks/>
              </p:cNvSpPr>
              <p:nvPr/>
            </p:nvSpPr>
            <p:spPr bwMode="auto">
              <a:xfrm>
                <a:off x="5691" y="2563"/>
                <a:ext cx="182" cy="106"/>
              </a:xfrm>
              <a:custGeom>
                <a:avLst/>
                <a:gdLst>
                  <a:gd name="T0" fmla="*/ 38 w 74"/>
                  <a:gd name="T1" fmla="*/ 42 h 43"/>
                  <a:gd name="T2" fmla="*/ 2 w 74"/>
                  <a:gd name="T3" fmla="*/ 21 h 43"/>
                  <a:gd name="T4" fmla="*/ 3 w 74"/>
                  <a:gd name="T5" fmla="*/ 17 h 43"/>
                  <a:gd name="T6" fmla="*/ 29 w 74"/>
                  <a:gd name="T7" fmla="*/ 1 h 43"/>
                  <a:gd name="T8" fmla="*/ 36 w 74"/>
                  <a:gd name="T9" fmla="*/ 1 h 43"/>
                  <a:gd name="T10" fmla="*/ 73 w 74"/>
                  <a:gd name="T11" fmla="*/ 22 h 43"/>
                  <a:gd name="T12" fmla="*/ 72 w 74"/>
                  <a:gd name="T13" fmla="*/ 26 h 43"/>
                  <a:gd name="T14" fmla="*/ 45 w 74"/>
                  <a:gd name="T15" fmla="*/ 41 h 43"/>
                  <a:gd name="T16" fmla="*/ 38 w 74"/>
                  <a:gd name="T17" fmla="*/ 4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43">
                    <a:moveTo>
                      <a:pt x="38" y="42"/>
                    </a:moveTo>
                    <a:cubicBezTo>
                      <a:pt x="2" y="21"/>
                      <a:pt x="2" y="21"/>
                      <a:pt x="2" y="21"/>
                    </a:cubicBezTo>
                    <a:cubicBezTo>
                      <a:pt x="0" y="20"/>
                      <a:pt x="0" y="18"/>
                      <a:pt x="3" y="17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1" y="0"/>
                      <a:pt x="35" y="0"/>
                      <a:pt x="36" y="1"/>
                    </a:cubicBezTo>
                    <a:cubicBezTo>
                      <a:pt x="73" y="22"/>
                      <a:pt x="73" y="22"/>
                      <a:pt x="73" y="22"/>
                    </a:cubicBezTo>
                    <a:cubicBezTo>
                      <a:pt x="74" y="23"/>
                      <a:pt x="74" y="25"/>
                      <a:pt x="72" y="26"/>
                    </a:cubicBezTo>
                    <a:cubicBezTo>
                      <a:pt x="45" y="41"/>
                      <a:pt x="45" y="41"/>
                      <a:pt x="45" y="41"/>
                    </a:cubicBezTo>
                    <a:cubicBezTo>
                      <a:pt x="43" y="43"/>
                      <a:pt x="40" y="43"/>
                      <a:pt x="38" y="42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6" name="Freeform 87"/>
              <p:cNvSpPr>
                <a:spLocks/>
              </p:cNvSpPr>
              <p:nvPr/>
            </p:nvSpPr>
            <p:spPr bwMode="auto">
              <a:xfrm>
                <a:off x="5696" y="2566"/>
                <a:ext cx="478" cy="276"/>
              </a:xfrm>
              <a:custGeom>
                <a:avLst/>
                <a:gdLst>
                  <a:gd name="T0" fmla="*/ 35 w 194"/>
                  <a:gd name="T1" fmla="*/ 0 h 112"/>
                  <a:gd name="T2" fmla="*/ 192 w 194"/>
                  <a:gd name="T3" fmla="*/ 91 h 112"/>
                  <a:gd name="T4" fmla="*/ 192 w 194"/>
                  <a:gd name="T5" fmla="*/ 95 h 112"/>
                  <a:gd name="T6" fmla="*/ 165 w 194"/>
                  <a:gd name="T7" fmla="*/ 111 h 112"/>
                  <a:gd name="T8" fmla="*/ 158 w 194"/>
                  <a:gd name="T9" fmla="*/ 111 h 112"/>
                  <a:gd name="T10" fmla="*/ 0 w 194"/>
                  <a:gd name="T11" fmla="*/ 20 h 112"/>
                  <a:gd name="T12" fmla="*/ 35 w 194"/>
                  <a:gd name="T13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4" h="112">
                    <a:moveTo>
                      <a:pt x="35" y="0"/>
                    </a:moveTo>
                    <a:cubicBezTo>
                      <a:pt x="192" y="91"/>
                      <a:pt x="192" y="91"/>
                      <a:pt x="192" y="91"/>
                    </a:cubicBezTo>
                    <a:cubicBezTo>
                      <a:pt x="194" y="92"/>
                      <a:pt x="194" y="94"/>
                      <a:pt x="192" y="95"/>
                    </a:cubicBezTo>
                    <a:cubicBezTo>
                      <a:pt x="165" y="111"/>
                      <a:pt x="165" y="111"/>
                      <a:pt x="165" y="111"/>
                    </a:cubicBezTo>
                    <a:cubicBezTo>
                      <a:pt x="163" y="112"/>
                      <a:pt x="160" y="112"/>
                      <a:pt x="158" y="111"/>
                    </a:cubicBezTo>
                    <a:cubicBezTo>
                      <a:pt x="0" y="20"/>
                      <a:pt x="0" y="20"/>
                      <a:pt x="0" y="2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7" name="Freeform 88"/>
              <p:cNvSpPr>
                <a:spLocks/>
              </p:cNvSpPr>
              <p:nvPr/>
            </p:nvSpPr>
            <p:spPr bwMode="auto">
              <a:xfrm>
                <a:off x="6483" y="3044"/>
                <a:ext cx="113" cy="64"/>
              </a:xfrm>
              <a:custGeom>
                <a:avLst/>
                <a:gdLst>
                  <a:gd name="T0" fmla="*/ 19 w 46"/>
                  <a:gd name="T1" fmla="*/ 1 h 26"/>
                  <a:gd name="T2" fmla="*/ 44 w 46"/>
                  <a:gd name="T3" fmla="*/ 16 h 26"/>
                  <a:gd name="T4" fmla="*/ 44 w 46"/>
                  <a:gd name="T5" fmla="*/ 19 h 26"/>
                  <a:gd name="T6" fmla="*/ 33 w 46"/>
                  <a:gd name="T7" fmla="*/ 25 h 26"/>
                  <a:gd name="T8" fmla="*/ 27 w 46"/>
                  <a:gd name="T9" fmla="*/ 25 h 26"/>
                  <a:gd name="T10" fmla="*/ 2 w 46"/>
                  <a:gd name="T11" fmla="*/ 11 h 26"/>
                  <a:gd name="T12" fmla="*/ 2 w 46"/>
                  <a:gd name="T13" fmla="*/ 8 h 26"/>
                  <a:gd name="T14" fmla="*/ 13 w 46"/>
                  <a:gd name="T15" fmla="*/ 1 h 26"/>
                  <a:gd name="T16" fmla="*/ 19 w 46"/>
                  <a:gd name="T17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26">
                    <a:moveTo>
                      <a:pt x="19" y="1"/>
                    </a:moveTo>
                    <a:cubicBezTo>
                      <a:pt x="44" y="16"/>
                      <a:pt x="44" y="16"/>
                      <a:pt x="44" y="16"/>
                    </a:cubicBezTo>
                    <a:cubicBezTo>
                      <a:pt x="46" y="16"/>
                      <a:pt x="45" y="18"/>
                      <a:pt x="44" y="19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1" y="26"/>
                      <a:pt x="28" y="26"/>
                      <a:pt x="27" y="25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0" y="10"/>
                      <a:pt x="0" y="9"/>
                      <a:pt x="2" y="8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5" y="0"/>
                      <a:pt x="17" y="0"/>
                      <a:pt x="19" y="1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8" name="Freeform 89"/>
              <p:cNvSpPr>
                <a:spLocks/>
              </p:cNvSpPr>
              <p:nvPr/>
            </p:nvSpPr>
            <p:spPr bwMode="auto">
              <a:xfrm>
                <a:off x="6396" y="2995"/>
                <a:ext cx="111" cy="64"/>
              </a:xfrm>
              <a:custGeom>
                <a:avLst/>
                <a:gdLst>
                  <a:gd name="T0" fmla="*/ 19 w 45"/>
                  <a:gd name="T1" fmla="*/ 1 h 26"/>
                  <a:gd name="T2" fmla="*/ 44 w 45"/>
                  <a:gd name="T3" fmla="*/ 15 h 26"/>
                  <a:gd name="T4" fmla="*/ 43 w 45"/>
                  <a:gd name="T5" fmla="*/ 19 h 26"/>
                  <a:gd name="T6" fmla="*/ 32 w 45"/>
                  <a:gd name="T7" fmla="*/ 25 h 26"/>
                  <a:gd name="T8" fmla="*/ 27 w 45"/>
                  <a:gd name="T9" fmla="*/ 25 h 26"/>
                  <a:gd name="T10" fmla="*/ 1 w 45"/>
                  <a:gd name="T11" fmla="*/ 10 h 26"/>
                  <a:gd name="T12" fmla="*/ 2 w 45"/>
                  <a:gd name="T13" fmla="*/ 7 h 26"/>
                  <a:gd name="T14" fmla="*/ 13 w 45"/>
                  <a:gd name="T15" fmla="*/ 1 h 26"/>
                  <a:gd name="T16" fmla="*/ 19 w 45"/>
                  <a:gd name="T17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26">
                    <a:moveTo>
                      <a:pt x="19" y="1"/>
                    </a:moveTo>
                    <a:cubicBezTo>
                      <a:pt x="44" y="15"/>
                      <a:pt x="44" y="15"/>
                      <a:pt x="44" y="15"/>
                    </a:cubicBezTo>
                    <a:cubicBezTo>
                      <a:pt x="45" y="16"/>
                      <a:pt x="45" y="18"/>
                      <a:pt x="43" y="19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1" y="26"/>
                      <a:pt x="28" y="26"/>
                      <a:pt x="27" y="25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10"/>
                      <a:pt x="0" y="8"/>
                      <a:pt x="2" y="7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4" y="0"/>
                      <a:pt x="17" y="0"/>
                      <a:pt x="19" y="1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9" name="Freeform 90"/>
              <p:cNvSpPr>
                <a:spLocks/>
              </p:cNvSpPr>
              <p:nvPr/>
            </p:nvSpPr>
            <p:spPr bwMode="auto">
              <a:xfrm>
                <a:off x="6310" y="2945"/>
                <a:ext cx="111" cy="65"/>
              </a:xfrm>
              <a:custGeom>
                <a:avLst/>
                <a:gdLst>
                  <a:gd name="T0" fmla="*/ 19 w 45"/>
                  <a:gd name="T1" fmla="*/ 0 h 26"/>
                  <a:gd name="T2" fmla="*/ 44 w 45"/>
                  <a:gd name="T3" fmla="*/ 15 h 26"/>
                  <a:gd name="T4" fmla="*/ 43 w 45"/>
                  <a:gd name="T5" fmla="*/ 18 h 26"/>
                  <a:gd name="T6" fmla="*/ 32 w 45"/>
                  <a:gd name="T7" fmla="*/ 25 h 26"/>
                  <a:gd name="T8" fmla="*/ 27 w 45"/>
                  <a:gd name="T9" fmla="*/ 25 h 26"/>
                  <a:gd name="T10" fmla="*/ 1 w 45"/>
                  <a:gd name="T11" fmla="*/ 10 h 26"/>
                  <a:gd name="T12" fmla="*/ 2 w 45"/>
                  <a:gd name="T13" fmla="*/ 7 h 26"/>
                  <a:gd name="T14" fmla="*/ 13 w 45"/>
                  <a:gd name="T15" fmla="*/ 1 h 26"/>
                  <a:gd name="T16" fmla="*/ 19 w 45"/>
                  <a:gd name="T1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26">
                    <a:moveTo>
                      <a:pt x="19" y="0"/>
                    </a:moveTo>
                    <a:cubicBezTo>
                      <a:pt x="44" y="15"/>
                      <a:pt x="44" y="15"/>
                      <a:pt x="44" y="15"/>
                    </a:cubicBezTo>
                    <a:cubicBezTo>
                      <a:pt x="45" y="16"/>
                      <a:pt x="45" y="17"/>
                      <a:pt x="43" y="18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1" y="26"/>
                      <a:pt x="28" y="26"/>
                      <a:pt x="27" y="25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9"/>
                      <a:pt x="0" y="8"/>
                      <a:pt x="2" y="7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4" y="0"/>
                      <a:pt x="17" y="0"/>
                      <a:pt x="19" y="0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0" name="Freeform 91"/>
              <p:cNvSpPr>
                <a:spLocks/>
              </p:cNvSpPr>
              <p:nvPr/>
            </p:nvSpPr>
            <p:spPr bwMode="auto">
              <a:xfrm>
                <a:off x="6443" y="2968"/>
                <a:ext cx="114" cy="64"/>
              </a:xfrm>
              <a:custGeom>
                <a:avLst/>
                <a:gdLst>
                  <a:gd name="T0" fmla="*/ 19 w 46"/>
                  <a:gd name="T1" fmla="*/ 0 h 26"/>
                  <a:gd name="T2" fmla="*/ 44 w 46"/>
                  <a:gd name="T3" fmla="*/ 15 h 26"/>
                  <a:gd name="T4" fmla="*/ 44 w 46"/>
                  <a:gd name="T5" fmla="*/ 18 h 26"/>
                  <a:gd name="T6" fmla="*/ 33 w 46"/>
                  <a:gd name="T7" fmla="*/ 25 h 26"/>
                  <a:gd name="T8" fmla="*/ 27 w 46"/>
                  <a:gd name="T9" fmla="*/ 25 h 26"/>
                  <a:gd name="T10" fmla="*/ 2 w 46"/>
                  <a:gd name="T11" fmla="*/ 10 h 26"/>
                  <a:gd name="T12" fmla="*/ 2 w 46"/>
                  <a:gd name="T13" fmla="*/ 7 h 26"/>
                  <a:gd name="T14" fmla="*/ 13 w 46"/>
                  <a:gd name="T15" fmla="*/ 1 h 26"/>
                  <a:gd name="T16" fmla="*/ 19 w 46"/>
                  <a:gd name="T1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26">
                    <a:moveTo>
                      <a:pt x="19" y="0"/>
                    </a:moveTo>
                    <a:cubicBezTo>
                      <a:pt x="44" y="15"/>
                      <a:pt x="44" y="15"/>
                      <a:pt x="44" y="15"/>
                    </a:cubicBezTo>
                    <a:cubicBezTo>
                      <a:pt x="46" y="16"/>
                      <a:pt x="45" y="17"/>
                      <a:pt x="44" y="18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1" y="26"/>
                      <a:pt x="28" y="26"/>
                      <a:pt x="27" y="25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0" y="9"/>
                      <a:pt x="0" y="8"/>
                      <a:pt x="2" y="7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5" y="0"/>
                      <a:pt x="17" y="0"/>
                      <a:pt x="19" y="0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1" name="Freeform 92"/>
              <p:cNvSpPr>
                <a:spLocks/>
              </p:cNvSpPr>
              <p:nvPr/>
            </p:nvSpPr>
            <p:spPr bwMode="auto">
              <a:xfrm>
                <a:off x="5935" y="1190"/>
                <a:ext cx="447" cy="614"/>
              </a:xfrm>
              <a:custGeom>
                <a:avLst/>
                <a:gdLst>
                  <a:gd name="T0" fmla="*/ 4 w 181"/>
                  <a:gd name="T1" fmla="*/ 0 h 249"/>
                  <a:gd name="T2" fmla="*/ 0 w 181"/>
                  <a:gd name="T3" fmla="*/ 7 h 249"/>
                  <a:gd name="T4" fmla="*/ 0 w 181"/>
                  <a:gd name="T5" fmla="*/ 138 h 249"/>
                  <a:gd name="T6" fmla="*/ 7 w 181"/>
                  <a:gd name="T7" fmla="*/ 152 h 249"/>
                  <a:gd name="T8" fmla="*/ 173 w 181"/>
                  <a:gd name="T9" fmla="*/ 248 h 249"/>
                  <a:gd name="T10" fmla="*/ 176 w 181"/>
                  <a:gd name="T11" fmla="*/ 249 h 249"/>
                  <a:gd name="T12" fmla="*/ 181 w 181"/>
                  <a:gd name="T13" fmla="*/ 242 h 249"/>
                  <a:gd name="T14" fmla="*/ 181 w 181"/>
                  <a:gd name="T15" fmla="*/ 111 h 249"/>
                  <a:gd name="T16" fmla="*/ 173 w 181"/>
                  <a:gd name="T17" fmla="*/ 97 h 249"/>
                  <a:gd name="T18" fmla="*/ 7 w 181"/>
                  <a:gd name="T19" fmla="*/ 1 h 249"/>
                  <a:gd name="T20" fmla="*/ 4 w 181"/>
                  <a:gd name="T21" fmla="*/ 0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1" h="249">
                    <a:moveTo>
                      <a:pt x="4" y="0"/>
                    </a:moveTo>
                    <a:cubicBezTo>
                      <a:pt x="1" y="0"/>
                      <a:pt x="0" y="3"/>
                      <a:pt x="0" y="7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0" y="143"/>
                      <a:pt x="3" y="149"/>
                      <a:pt x="7" y="152"/>
                    </a:cubicBezTo>
                    <a:cubicBezTo>
                      <a:pt x="173" y="248"/>
                      <a:pt x="173" y="248"/>
                      <a:pt x="173" y="248"/>
                    </a:cubicBezTo>
                    <a:cubicBezTo>
                      <a:pt x="174" y="248"/>
                      <a:pt x="175" y="249"/>
                      <a:pt x="176" y="249"/>
                    </a:cubicBezTo>
                    <a:cubicBezTo>
                      <a:pt x="179" y="249"/>
                      <a:pt x="181" y="246"/>
                      <a:pt x="181" y="242"/>
                    </a:cubicBezTo>
                    <a:cubicBezTo>
                      <a:pt x="181" y="111"/>
                      <a:pt x="181" y="111"/>
                      <a:pt x="181" y="111"/>
                    </a:cubicBezTo>
                    <a:cubicBezTo>
                      <a:pt x="181" y="106"/>
                      <a:pt x="177" y="99"/>
                      <a:pt x="173" y="97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5" y="0"/>
                      <a:pt x="4" y="0"/>
                    </a:cubicBezTo>
                  </a:path>
                </a:pathLst>
              </a:custGeom>
              <a:solidFill>
                <a:srgbClr val="EEF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2" name="Freeform 93"/>
              <p:cNvSpPr>
                <a:spLocks/>
              </p:cNvSpPr>
              <p:nvPr/>
            </p:nvSpPr>
            <p:spPr bwMode="auto">
              <a:xfrm>
                <a:off x="6053" y="1370"/>
                <a:ext cx="42" cy="219"/>
              </a:xfrm>
              <a:custGeom>
                <a:avLst/>
                <a:gdLst>
                  <a:gd name="T0" fmla="*/ 9 w 17"/>
                  <a:gd name="T1" fmla="*/ 86 h 89"/>
                  <a:gd name="T2" fmla="*/ 8 w 17"/>
                  <a:gd name="T3" fmla="*/ 86 h 89"/>
                  <a:gd name="T4" fmla="*/ 0 w 17"/>
                  <a:gd name="T5" fmla="*/ 71 h 89"/>
                  <a:gd name="T6" fmla="*/ 0 w 17"/>
                  <a:gd name="T7" fmla="*/ 8 h 89"/>
                  <a:gd name="T8" fmla="*/ 8 w 17"/>
                  <a:gd name="T9" fmla="*/ 2 h 89"/>
                  <a:gd name="T10" fmla="*/ 9 w 17"/>
                  <a:gd name="T11" fmla="*/ 3 h 89"/>
                  <a:gd name="T12" fmla="*/ 17 w 17"/>
                  <a:gd name="T13" fmla="*/ 18 h 89"/>
                  <a:gd name="T14" fmla="*/ 17 w 17"/>
                  <a:gd name="T15" fmla="*/ 80 h 89"/>
                  <a:gd name="T16" fmla="*/ 9 w 17"/>
                  <a:gd name="T17" fmla="*/ 86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89">
                    <a:moveTo>
                      <a:pt x="9" y="86"/>
                    </a:moveTo>
                    <a:cubicBezTo>
                      <a:pt x="8" y="86"/>
                      <a:pt x="8" y="86"/>
                      <a:pt x="8" y="86"/>
                    </a:cubicBezTo>
                    <a:cubicBezTo>
                      <a:pt x="4" y="83"/>
                      <a:pt x="0" y="76"/>
                      <a:pt x="0" y="71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3"/>
                      <a:pt x="4" y="0"/>
                      <a:pt x="8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4" y="6"/>
                      <a:pt x="17" y="12"/>
                      <a:pt x="17" y="18"/>
                    </a:cubicBezTo>
                    <a:cubicBezTo>
                      <a:pt x="17" y="80"/>
                      <a:pt x="17" y="80"/>
                      <a:pt x="17" y="80"/>
                    </a:cubicBezTo>
                    <a:cubicBezTo>
                      <a:pt x="17" y="86"/>
                      <a:pt x="14" y="89"/>
                      <a:pt x="9" y="86"/>
                    </a:cubicBezTo>
                    <a:close/>
                  </a:path>
                </a:pathLst>
              </a:custGeom>
              <a:solidFill>
                <a:srgbClr val="B2D3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" name="Freeform 94"/>
              <p:cNvSpPr>
                <a:spLocks/>
              </p:cNvSpPr>
              <p:nvPr/>
            </p:nvSpPr>
            <p:spPr bwMode="auto">
              <a:xfrm>
                <a:off x="6137" y="1481"/>
                <a:ext cx="42" cy="155"/>
              </a:xfrm>
              <a:custGeom>
                <a:avLst/>
                <a:gdLst>
                  <a:gd name="T0" fmla="*/ 9 w 17"/>
                  <a:gd name="T1" fmla="*/ 61 h 63"/>
                  <a:gd name="T2" fmla="*/ 8 w 17"/>
                  <a:gd name="T3" fmla="*/ 60 h 63"/>
                  <a:gd name="T4" fmla="*/ 0 w 17"/>
                  <a:gd name="T5" fmla="*/ 45 h 63"/>
                  <a:gd name="T6" fmla="*/ 0 w 17"/>
                  <a:gd name="T7" fmla="*/ 8 h 63"/>
                  <a:gd name="T8" fmla="*/ 8 w 17"/>
                  <a:gd name="T9" fmla="*/ 3 h 63"/>
                  <a:gd name="T10" fmla="*/ 9 w 17"/>
                  <a:gd name="T11" fmla="*/ 3 h 63"/>
                  <a:gd name="T12" fmla="*/ 17 w 17"/>
                  <a:gd name="T13" fmla="*/ 18 h 63"/>
                  <a:gd name="T14" fmla="*/ 17 w 17"/>
                  <a:gd name="T15" fmla="*/ 55 h 63"/>
                  <a:gd name="T16" fmla="*/ 9 w 17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63">
                    <a:moveTo>
                      <a:pt x="9" y="61"/>
                    </a:moveTo>
                    <a:cubicBezTo>
                      <a:pt x="8" y="60"/>
                      <a:pt x="8" y="60"/>
                      <a:pt x="8" y="60"/>
                    </a:cubicBezTo>
                    <a:cubicBezTo>
                      <a:pt x="3" y="57"/>
                      <a:pt x="0" y="51"/>
                      <a:pt x="0" y="45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3"/>
                      <a:pt x="3" y="0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3" y="6"/>
                      <a:pt x="17" y="12"/>
                      <a:pt x="17" y="18"/>
                    </a:cubicBezTo>
                    <a:cubicBezTo>
                      <a:pt x="17" y="55"/>
                      <a:pt x="17" y="55"/>
                      <a:pt x="17" y="55"/>
                    </a:cubicBezTo>
                    <a:cubicBezTo>
                      <a:pt x="17" y="60"/>
                      <a:pt x="13" y="63"/>
                      <a:pt x="9" y="61"/>
                    </a:cubicBezTo>
                    <a:close/>
                  </a:path>
                </a:pathLst>
              </a:custGeom>
              <a:solidFill>
                <a:srgbClr val="B2D3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4" name="Freeform 95"/>
              <p:cNvSpPr>
                <a:spLocks/>
              </p:cNvSpPr>
              <p:nvPr/>
            </p:nvSpPr>
            <p:spPr bwMode="auto">
              <a:xfrm>
                <a:off x="6219" y="1404"/>
                <a:ext cx="42" cy="279"/>
              </a:xfrm>
              <a:custGeom>
                <a:avLst/>
                <a:gdLst>
                  <a:gd name="T0" fmla="*/ 9 w 17"/>
                  <a:gd name="T1" fmla="*/ 111 h 113"/>
                  <a:gd name="T2" fmla="*/ 8 w 17"/>
                  <a:gd name="T3" fmla="*/ 110 h 113"/>
                  <a:gd name="T4" fmla="*/ 0 w 17"/>
                  <a:gd name="T5" fmla="*/ 95 h 113"/>
                  <a:gd name="T6" fmla="*/ 0 w 17"/>
                  <a:gd name="T7" fmla="*/ 8 h 113"/>
                  <a:gd name="T8" fmla="*/ 8 w 17"/>
                  <a:gd name="T9" fmla="*/ 2 h 113"/>
                  <a:gd name="T10" fmla="*/ 9 w 17"/>
                  <a:gd name="T11" fmla="*/ 3 h 113"/>
                  <a:gd name="T12" fmla="*/ 17 w 17"/>
                  <a:gd name="T13" fmla="*/ 18 h 113"/>
                  <a:gd name="T14" fmla="*/ 17 w 17"/>
                  <a:gd name="T15" fmla="*/ 105 h 113"/>
                  <a:gd name="T16" fmla="*/ 9 w 17"/>
                  <a:gd name="T17" fmla="*/ 11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13">
                    <a:moveTo>
                      <a:pt x="9" y="111"/>
                    </a:moveTo>
                    <a:cubicBezTo>
                      <a:pt x="8" y="110"/>
                      <a:pt x="8" y="110"/>
                      <a:pt x="8" y="110"/>
                    </a:cubicBezTo>
                    <a:cubicBezTo>
                      <a:pt x="4" y="108"/>
                      <a:pt x="0" y="101"/>
                      <a:pt x="0" y="95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3"/>
                      <a:pt x="4" y="0"/>
                      <a:pt x="8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3" y="6"/>
                      <a:pt x="17" y="12"/>
                      <a:pt x="17" y="18"/>
                    </a:cubicBezTo>
                    <a:cubicBezTo>
                      <a:pt x="17" y="105"/>
                      <a:pt x="17" y="105"/>
                      <a:pt x="17" y="105"/>
                    </a:cubicBezTo>
                    <a:cubicBezTo>
                      <a:pt x="17" y="111"/>
                      <a:pt x="13" y="113"/>
                      <a:pt x="9" y="111"/>
                    </a:cubicBezTo>
                    <a:close/>
                  </a:path>
                </a:pathLst>
              </a:custGeom>
              <a:solidFill>
                <a:srgbClr val="396C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5" name="Freeform 96"/>
              <p:cNvSpPr>
                <a:spLocks/>
              </p:cNvSpPr>
              <p:nvPr/>
            </p:nvSpPr>
            <p:spPr bwMode="auto">
              <a:xfrm>
                <a:off x="6483" y="1515"/>
                <a:ext cx="288" cy="205"/>
              </a:xfrm>
              <a:custGeom>
                <a:avLst/>
                <a:gdLst>
                  <a:gd name="T0" fmla="*/ 110 w 117"/>
                  <a:gd name="T1" fmla="*/ 80 h 83"/>
                  <a:gd name="T2" fmla="*/ 6 w 117"/>
                  <a:gd name="T3" fmla="*/ 21 h 83"/>
                  <a:gd name="T4" fmla="*/ 0 w 117"/>
                  <a:gd name="T5" fmla="*/ 8 h 83"/>
                  <a:gd name="T6" fmla="*/ 6 w 117"/>
                  <a:gd name="T7" fmla="*/ 2 h 83"/>
                  <a:gd name="T8" fmla="*/ 110 w 117"/>
                  <a:gd name="T9" fmla="*/ 62 h 83"/>
                  <a:gd name="T10" fmla="*/ 117 w 117"/>
                  <a:gd name="T11" fmla="*/ 75 h 83"/>
                  <a:gd name="T12" fmla="*/ 110 w 117"/>
                  <a:gd name="T13" fmla="*/ 8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" h="83">
                    <a:moveTo>
                      <a:pt x="110" y="80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3" y="19"/>
                      <a:pt x="0" y="13"/>
                      <a:pt x="0" y="8"/>
                    </a:cubicBezTo>
                    <a:cubicBezTo>
                      <a:pt x="0" y="2"/>
                      <a:pt x="3" y="0"/>
                      <a:pt x="6" y="2"/>
                    </a:cubicBezTo>
                    <a:cubicBezTo>
                      <a:pt x="110" y="62"/>
                      <a:pt x="110" y="62"/>
                      <a:pt x="110" y="62"/>
                    </a:cubicBezTo>
                    <a:cubicBezTo>
                      <a:pt x="114" y="64"/>
                      <a:pt x="117" y="70"/>
                      <a:pt x="117" y="75"/>
                    </a:cubicBezTo>
                    <a:cubicBezTo>
                      <a:pt x="117" y="80"/>
                      <a:pt x="114" y="83"/>
                      <a:pt x="110" y="80"/>
                    </a:cubicBezTo>
                    <a:close/>
                  </a:path>
                </a:pathLst>
              </a:custGeom>
              <a:solidFill>
                <a:srgbClr val="B2D3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6" name="Freeform 97"/>
              <p:cNvSpPr>
                <a:spLocks/>
              </p:cNvSpPr>
              <p:nvPr/>
            </p:nvSpPr>
            <p:spPr bwMode="auto">
              <a:xfrm>
                <a:off x="6483" y="1604"/>
                <a:ext cx="123" cy="111"/>
              </a:xfrm>
              <a:custGeom>
                <a:avLst/>
                <a:gdLst>
                  <a:gd name="T0" fmla="*/ 43 w 50"/>
                  <a:gd name="T1" fmla="*/ 42 h 45"/>
                  <a:gd name="T2" fmla="*/ 6 w 50"/>
                  <a:gd name="T3" fmla="*/ 21 h 45"/>
                  <a:gd name="T4" fmla="*/ 0 w 50"/>
                  <a:gd name="T5" fmla="*/ 8 h 45"/>
                  <a:gd name="T6" fmla="*/ 6 w 50"/>
                  <a:gd name="T7" fmla="*/ 3 h 45"/>
                  <a:gd name="T8" fmla="*/ 43 w 50"/>
                  <a:gd name="T9" fmla="*/ 24 h 45"/>
                  <a:gd name="T10" fmla="*/ 50 w 50"/>
                  <a:gd name="T11" fmla="*/ 37 h 45"/>
                  <a:gd name="T12" fmla="*/ 43 w 50"/>
                  <a:gd name="T13" fmla="*/ 4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45">
                    <a:moveTo>
                      <a:pt x="43" y="42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3" y="19"/>
                      <a:pt x="0" y="13"/>
                      <a:pt x="0" y="8"/>
                    </a:cubicBezTo>
                    <a:cubicBezTo>
                      <a:pt x="0" y="3"/>
                      <a:pt x="3" y="0"/>
                      <a:pt x="6" y="3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47" y="26"/>
                      <a:pt x="50" y="32"/>
                      <a:pt x="50" y="37"/>
                    </a:cubicBezTo>
                    <a:cubicBezTo>
                      <a:pt x="50" y="42"/>
                      <a:pt x="47" y="45"/>
                      <a:pt x="43" y="42"/>
                    </a:cubicBezTo>
                    <a:close/>
                  </a:path>
                </a:pathLst>
              </a:custGeom>
              <a:solidFill>
                <a:srgbClr val="B2D3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7" name="Freeform 98"/>
              <p:cNvSpPr>
                <a:spLocks/>
              </p:cNvSpPr>
              <p:nvPr/>
            </p:nvSpPr>
            <p:spPr bwMode="auto">
              <a:xfrm>
                <a:off x="6633" y="1693"/>
                <a:ext cx="126" cy="108"/>
              </a:xfrm>
              <a:custGeom>
                <a:avLst/>
                <a:gdLst>
                  <a:gd name="T0" fmla="*/ 44 w 51"/>
                  <a:gd name="T1" fmla="*/ 42 h 44"/>
                  <a:gd name="T2" fmla="*/ 7 w 51"/>
                  <a:gd name="T3" fmla="*/ 21 h 44"/>
                  <a:gd name="T4" fmla="*/ 0 w 51"/>
                  <a:gd name="T5" fmla="*/ 8 h 44"/>
                  <a:gd name="T6" fmla="*/ 7 w 51"/>
                  <a:gd name="T7" fmla="*/ 2 h 44"/>
                  <a:gd name="T8" fmla="*/ 44 w 51"/>
                  <a:gd name="T9" fmla="*/ 24 h 44"/>
                  <a:gd name="T10" fmla="*/ 51 w 51"/>
                  <a:gd name="T11" fmla="*/ 37 h 44"/>
                  <a:gd name="T12" fmla="*/ 44 w 51"/>
                  <a:gd name="T13" fmla="*/ 4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44">
                    <a:moveTo>
                      <a:pt x="44" y="42"/>
                    </a:moveTo>
                    <a:cubicBezTo>
                      <a:pt x="7" y="21"/>
                      <a:pt x="7" y="21"/>
                      <a:pt x="7" y="21"/>
                    </a:cubicBezTo>
                    <a:cubicBezTo>
                      <a:pt x="3" y="19"/>
                      <a:pt x="0" y="13"/>
                      <a:pt x="0" y="8"/>
                    </a:cubicBezTo>
                    <a:cubicBezTo>
                      <a:pt x="0" y="2"/>
                      <a:pt x="3" y="0"/>
                      <a:pt x="7" y="2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8" y="26"/>
                      <a:pt x="51" y="32"/>
                      <a:pt x="51" y="37"/>
                    </a:cubicBezTo>
                    <a:cubicBezTo>
                      <a:pt x="51" y="42"/>
                      <a:pt x="48" y="44"/>
                      <a:pt x="44" y="42"/>
                    </a:cubicBezTo>
                    <a:close/>
                  </a:path>
                </a:pathLst>
              </a:custGeom>
              <a:solidFill>
                <a:srgbClr val="396C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8" name="Freeform 99"/>
              <p:cNvSpPr>
                <a:spLocks/>
              </p:cNvSpPr>
              <p:nvPr/>
            </p:nvSpPr>
            <p:spPr bwMode="auto">
              <a:xfrm>
                <a:off x="6786" y="1782"/>
                <a:ext cx="165" cy="130"/>
              </a:xfrm>
              <a:custGeom>
                <a:avLst/>
                <a:gdLst>
                  <a:gd name="T0" fmla="*/ 60 w 67"/>
                  <a:gd name="T1" fmla="*/ 51 h 53"/>
                  <a:gd name="T2" fmla="*/ 7 w 67"/>
                  <a:gd name="T3" fmla="*/ 21 h 53"/>
                  <a:gd name="T4" fmla="*/ 0 w 67"/>
                  <a:gd name="T5" fmla="*/ 7 h 53"/>
                  <a:gd name="T6" fmla="*/ 7 w 67"/>
                  <a:gd name="T7" fmla="*/ 2 h 53"/>
                  <a:gd name="T8" fmla="*/ 60 w 67"/>
                  <a:gd name="T9" fmla="*/ 33 h 53"/>
                  <a:gd name="T10" fmla="*/ 67 w 67"/>
                  <a:gd name="T11" fmla="*/ 46 h 53"/>
                  <a:gd name="T12" fmla="*/ 60 w 67"/>
                  <a:gd name="T13" fmla="*/ 5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3">
                    <a:moveTo>
                      <a:pt x="60" y="51"/>
                    </a:moveTo>
                    <a:cubicBezTo>
                      <a:pt x="7" y="21"/>
                      <a:pt x="7" y="21"/>
                      <a:pt x="7" y="21"/>
                    </a:cubicBezTo>
                    <a:cubicBezTo>
                      <a:pt x="3" y="18"/>
                      <a:pt x="0" y="12"/>
                      <a:pt x="0" y="7"/>
                    </a:cubicBezTo>
                    <a:cubicBezTo>
                      <a:pt x="0" y="2"/>
                      <a:pt x="3" y="0"/>
                      <a:pt x="7" y="2"/>
                    </a:cubicBezTo>
                    <a:cubicBezTo>
                      <a:pt x="60" y="33"/>
                      <a:pt x="60" y="33"/>
                      <a:pt x="60" y="33"/>
                    </a:cubicBezTo>
                    <a:cubicBezTo>
                      <a:pt x="64" y="35"/>
                      <a:pt x="67" y="41"/>
                      <a:pt x="67" y="46"/>
                    </a:cubicBezTo>
                    <a:cubicBezTo>
                      <a:pt x="67" y="51"/>
                      <a:pt x="64" y="53"/>
                      <a:pt x="60" y="51"/>
                    </a:cubicBezTo>
                    <a:close/>
                  </a:path>
                </a:pathLst>
              </a:custGeom>
              <a:solidFill>
                <a:srgbClr val="B2D3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9" name="Freeform 100"/>
              <p:cNvSpPr>
                <a:spLocks/>
              </p:cNvSpPr>
              <p:nvPr/>
            </p:nvSpPr>
            <p:spPr bwMode="auto">
              <a:xfrm>
                <a:off x="6483" y="1695"/>
                <a:ext cx="350" cy="239"/>
              </a:xfrm>
              <a:custGeom>
                <a:avLst/>
                <a:gdLst>
                  <a:gd name="T0" fmla="*/ 135 w 142"/>
                  <a:gd name="T1" fmla="*/ 95 h 97"/>
                  <a:gd name="T2" fmla="*/ 6 w 142"/>
                  <a:gd name="T3" fmla="*/ 20 h 97"/>
                  <a:gd name="T4" fmla="*/ 0 w 142"/>
                  <a:gd name="T5" fmla="*/ 7 h 97"/>
                  <a:gd name="T6" fmla="*/ 6 w 142"/>
                  <a:gd name="T7" fmla="*/ 2 h 97"/>
                  <a:gd name="T8" fmla="*/ 135 w 142"/>
                  <a:gd name="T9" fmla="*/ 76 h 97"/>
                  <a:gd name="T10" fmla="*/ 142 w 142"/>
                  <a:gd name="T11" fmla="*/ 90 h 97"/>
                  <a:gd name="T12" fmla="*/ 135 w 142"/>
                  <a:gd name="T13" fmla="*/ 95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2" h="97">
                    <a:moveTo>
                      <a:pt x="135" y="95"/>
                    </a:moveTo>
                    <a:cubicBezTo>
                      <a:pt x="6" y="20"/>
                      <a:pt x="6" y="20"/>
                      <a:pt x="6" y="20"/>
                    </a:cubicBezTo>
                    <a:cubicBezTo>
                      <a:pt x="3" y="18"/>
                      <a:pt x="0" y="12"/>
                      <a:pt x="0" y="7"/>
                    </a:cubicBezTo>
                    <a:cubicBezTo>
                      <a:pt x="0" y="2"/>
                      <a:pt x="3" y="0"/>
                      <a:pt x="6" y="2"/>
                    </a:cubicBezTo>
                    <a:cubicBezTo>
                      <a:pt x="135" y="76"/>
                      <a:pt x="135" y="76"/>
                      <a:pt x="135" y="76"/>
                    </a:cubicBezTo>
                    <a:cubicBezTo>
                      <a:pt x="139" y="79"/>
                      <a:pt x="142" y="85"/>
                      <a:pt x="142" y="90"/>
                    </a:cubicBezTo>
                    <a:cubicBezTo>
                      <a:pt x="142" y="95"/>
                      <a:pt x="139" y="97"/>
                      <a:pt x="135" y="95"/>
                    </a:cubicBezTo>
                    <a:close/>
                  </a:path>
                </a:pathLst>
              </a:custGeom>
              <a:solidFill>
                <a:srgbClr val="B2D3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0" name="Freeform 101"/>
              <p:cNvSpPr>
                <a:spLocks/>
              </p:cNvSpPr>
              <p:nvPr/>
            </p:nvSpPr>
            <p:spPr bwMode="auto">
              <a:xfrm>
                <a:off x="6483" y="1784"/>
                <a:ext cx="486" cy="316"/>
              </a:xfrm>
              <a:custGeom>
                <a:avLst/>
                <a:gdLst>
                  <a:gd name="T0" fmla="*/ 190 w 197"/>
                  <a:gd name="T1" fmla="*/ 126 h 128"/>
                  <a:gd name="T2" fmla="*/ 6 w 197"/>
                  <a:gd name="T3" fmla="*/ 21 h 128"/>
                  <a:gd name="T4" fmla="*/ 0 w 197"/>
                  <a:gd name="T5" fmla="*/ 8 h 128"/>
                  <a:gd name="T6" fmla="*/ 6 w 197"/>
                  <a:gd name="T7" fmla="*/ 2 h 128"/>
                  <a:gd name="T8" fmla="*/ 190 w 197"/>
                  <a:gd name="T9" fmla="*/ 108 h 128"/>
                  <a:gd name="T10" fmla="*/ 197 w 197"/>
                  <a:gd name="T11" fmla="*/ 121 h 128"/>
                  <a:gd name="T12" fmla="*/ 190 w 197"/>
                  <a:gd name="T13" fmla="*/ 12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7" h="128">
                    <a:moveTo>
                      <a:pt x="190" y="126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3" y="19"/>
                      <a:pt x="0" y="13"/>
                      <a:pt x="0" y="8"/>
                    </a:cubicBezTo>
                    <a:cubicBezTo>
                      <a:pt x="0" y="2"/>
                      <a:pt x="3" y="0"/>
                      <a:pt x="6" y="2"/>
                    </a:cubicBezTo>
                    <a:cubicBezTo>
                      <a:pt x="190" y="108"/>
                      <a:pt x="190" y="108"/>
                      <a:pt x="190" y="108"/>
                    </a:cubicBezTo>
                    <a:cubicBezTo>
                      <a:pt x="194" y="110"/>
                      <a:pt x="197" y="116"/>
                      <a:pt x="197" y="121"/>
                    </a:cubicBezTo>
                    <a:cubicBezTo>
                      <a:pt x="197" y="126"/>
                      <a:pt x="194" y="128"/>
                      <a:pt x="190" y="126"/>
                    </a:cubicBezTo>
                    <a:close/>
                  </a:path>
                </a:pathLst>
              </a:custGeom>
              <a:solidFill>
                <a:srgbClr val="396C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1" name="Freeform 102"/>
              <p:cNvSpPr>
                <a:spLocks/>
              </p:cNvSpPr>
              <p:nvPr/>
            </p:nvSpPr>
            <p:spPr bwMode="auto">
              <a:xfrm>
                <a:off x="6806" y="1703"/>
                <a:ext cx="200" cy="153"/>
              </a:xfrm>
              <a:custGeom>
                <a:avLst/>
                <a:gdLst>
                  <a:gd name="T0" fmla="*/ 74 w 81"/>
                  <a:gd name="T1" fmla="*/ 59 h 62"/>
                  <a:gd name="T2" fmla="*/ 7 w 81"/>
                  <a:gd name="T3" fmla="*/ 21 h 62"/>
                  <a:gd name="T4" fmla="*/ 0 w 81"/>
                  <a:gd name="T5" fmla="*/ 8 h 62"/>
                  <a:gd name="T6" fmla="*/ 7 w 81"/>
                  <a:gd name="T7" fmla="*/ 2 h 62"/>
                  <a:gd name="T8" fmla="*/ 74 w 81"/>
                  <a:gd name="T9" fmla="*/ 41 h 62"/>
                  <a:gd name="T10" fmla="*/ 81 w 81"/>
                  <a:gd name="T11" fmla="*/ 54 h 62"/>
                  <a:gd name="T12" fmla="*/ 74 w 81"/>
                  <a:gd name="T13" fmla="*/ 59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" h="62">
                    <a:moveTo>
                      <a:pt x="74" y="59"/>
                    </a:moveTo>
                    <a:cubicBezTo>
                      <a:pt x="7" y="21"/>
                      <a:pt x="7" y="21"/>
                      <a:pt x="7" y="21"/>
                    </a:cubicBezTo>
                    <a:cubicBezTo>
                      <a:pt x="3" y="19"/>
                      <a:pt x="0" y="13"/>
                      <a:pt x="0" y="8"/>
                    </a:cubicBezTo>
                    <a:cubicBezTo>
                      <a:pt x="0" y="3"/>
                      <a:pt x="3" y="0"/>
                      <a:pt x="7" y="2"/>
                    </a:cubicBezTo>
                    <a:cubicBezTo>
                      <a:pt x="74" y="41"/>
                      <a:pt x="74" y="41"/>
                      <a:pt x="74" y="41"/>
                    </a:cubicBezTo>
                    <a:cubicBezTo>
                      <a:pt x="78" y="43"/>
                      <a:pt x="81" y="49"/>
                      <a:pt x="81" y="54"/>
                    </a:cubicBezTo>
                    <a:cubicBezTo>
                      <a:pt x="81" y="59"/>
                      <a:pt x="78" y="62"/>
                      <a:pt x="74" y="59"/>
                    </a:cubicBezTo>
                    <a:close/>
                  </a:path>
                </a:pathLst>
              </a:custGeom>
              <a:solidFill>
                <a:srgbClr val="B2D3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2" name="Freeform 103"/>
              <p:cNvSpPr>
                <a:spLocks/>
              </p:cNvSpPr>
              <p:nvPr/>
            </p:nvSpPr>
            <p:spPr bwMode="auto">
              <a:xfrm>
                <a:off x="5933" y="1809"/>
                <a:ext cx="81" cy="140"/>
              </a:xfrm>
              <a:custGeom>
                <a:avLst/>
                <a:gdLst>
                  <a:gd name="T0" fmla="*/ 81 w 81"/>
                  <a:gd name="T1" fmla="*/ 47 h 140"/>
                  <a:gd name="T2" fmla="*/ 0 w 81"/>
                  <a:gd name="T3" fmla="*/ 0 h 140"/>
                  <a:gd name="T4" fmla="*/ 0 w 81"/>
                  <a:gd name="T5" fmla="*/ 93 h 140"/>
                  <a:gd name="T6" fmla="*/ 81 w 81"/>
                  <a:gd name="T7" fmla="*/ 140 h 140"/>
                  <a:gd name="T8" fmla="*/ 81 w 81"/>
                  <a:gd name="T9" fmla="*/ 47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40">
                    <a:moveTo>
                      <a:pt x="81" y="47"/>
                    </a:moveTo>
                    <a:lnTo>
                      <a:pt x="0" y="0"/>
                    </a:lnTo>
                    <a:lnTo>
                      <a:pt x="0" y="93"/>
                    </a:lnTo>
                    <a:lnTo>
                      <a:pt x="81" y="140"/>
                    </a:lnTo>
                    <a:lnTo>
                      <a:pt x="81" y="47"/>
                    </a:lnTo>
                    <a:close/>
                  </a:path>
                </a:pathLst>
              </a:custGeom>
              <a:solidFill>
                <a:srgbClr val="396C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3" name="Freeform 104"/>
              <p:cNvSpPr>
                <a:spLocks/>
              </p:cNvSpPr>
              <p:nvPr/>
            </p:nvSpPr>
            <p:spPr bwMode="auto">
              <a:xfrm>
                <a:off x="6061" y="1806"/>
                <a:ext cx="79" cy="217"/>
              </a:xfrm>
              <a:custGeom>
                <a:avLst/>
                <a:gdLst>
                  <a:gd name="T0" fmla="*/ 79 w 79"/>
                  <a:gd name="T1" fmla="*/ 47 h 217"/>
                  <a:gd name="T2" fmla="*/ 0 w 79"/>
                  <a:gd name="T3" fmla="*/ 0 h 217"/>
                  <a:gd name="T4" fmla="*/ 0 w 79"/>
                  <a:gd name="T5" fmla="*/ 170 h 217"/>
                  <a:gd name="T6" fmla="*/ 79 w 79"/>
                  <a:gd name="T7" fmla="*/ 217 h 217"/>
                  <a:gd name="T8" fmla="*/ 79 w 79"/>
                  <a:gd name="T9" fmla="*/ 47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217">
                    <a:moveTo>
                      <a:pt x="79" y="47"/>
                    </a:moveTo>
                    <a:lnTo>
                      <a:pt x="0" y="0"/>
                    </a:lnTo>
                    <a:lnTo>
                      <a:pt x="0" y="170"/>
                    </a:lnTo>
                    <a:lnTo>
                      <a:pt x="79" y="217"/>
                    </a:lnTo>
                    <a:lnTo>
                      <a:pt x="79" y="47"/>
                    </a:lnTo>
                    <a:close/>
                  </a:path>
                </a:pathLst>
              </a:custGeom>
              <a:solidFill>
                <a:srgbClr val="D4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4" name="Freeform 105"/>
              <p:cNvSpPr>
                <a:spLocks/>
              </p:cNvSpPr>
              <p:nvPr/>
            </p:nvSpPr>
            <p:spPr bwMode="auto">
              <a:xfrm>
                <a:off x="6187" y="1927"/>
                <a:ext cx="81" cy="168"/>
              </a:xfrm>
              <a:custGeom>
                <a:avLst/>
                <a:gdLst>
                  <a:gd name="T0" fmla="*/ 81 w 81"/>
                  <a:gd name="T1" fmla="*/ 47 h 168"/>
                  <a:gd name="T2" fmla="*/ 0 w 81"/>
                  <a:gd name="T3" fmla="*/ 0 h 168"/>
                  <a:gd name="T4" fmla="*/ 0 w 81"/>
                  <a:gd name="T5" fmla="*/ 123 h 168"/>
                  <a:gd name="T6" fmla="*/ 81 w 81"/>
                  <a:gd name="T7" fmla="*/ 168 h 168"/>
                  <a:gd name="T8" fmla="*/ 81 w 81"/>
                  <a:gd name="T9" fmla="*/ 47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68">
                    <a:moveTo>
                      <a:pt x="81" y="47"/>
                    </a:moveTo>
                    <a:lnTo>
                      <a:pt x="0" y="0"/>
                    </a:lnTo>
                    <a:lnTo>
                      <a:pt x="0" y="123"/>
                    </a:lnTo>
                    <a:lnTo>
                      <a:pt x="81" y="168"/>
                    </a:lnTo>
                    <a:lnTo>
                      <a:pt x="81" y="47"/>
                    </a:lnTo>
                    <a:close/>
                  </a:path>
                </a:pathLst>
              </a:custGeom>
              <a:solidFill>
                <a:srgbClr val="D4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5" name="Freeform 106"/>
              <p:cNvSpPr>
                <a:spLocks/>
              </p:cNvSpPr>
              <p:nvPr/>
            </p:nvSpPr>
            <p:spPr bwMode="auto">
              <a:xfrm>
                <a:off x="6315" y="1967"/>
                <a:ext cx="79" cy="202"/>
              </a:xfrm>
              <a:custGeom>
                <a:avLst/>
                <a:gdLst>
                  <a:gd name="T0" fmla="*/ 79 w 79"/>
                  <a:gd name="T1" fmla="*/ 46 h 202"/>
                  <a:gd name="T2" fmla="*/ 0 w 79"/>
                  <a:gd name="T3" fmla="*/ 0 h 202"/>
                  <a:gd name="T4" fmla="*/ 0 w 79"/>
                  <a:gd name="T5" fmla="*/ 155 h 202"/>
                  <a:gd name="T6" fmla="*/ 79 w 79"/>
                  <a:gd name="T7" fmla="*/ 202 h 202"/>
                  <a:gd name="T8" fmla="*/ 79 w 79"/>
                  <a:gd name="T9" fmla="*/ 46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202">
                    <a:moveTo>
                      <a:pt x="79" y="46"/>
                    </a:moveTo>
                    <a:lnTo>
                      <a:pt x="0" y="0"/>
                    </a:lnTo>
                    <a:lnTo>
                      <a:pt x="0" y="155"/>
                    </a:lnTo>
                    <a:lnTo>
                      <a:pt x="79" y="202"/>
                    </a:lnTo>
                    <a:lnTo>
                      <a:pt x="79" y="46"/>
                    </a:lnTo>
                    <a:close/>
                  </a:path>
                </a:pathLst>
              </a:custGeom>
              <a:solidFill>
                <a:srgbClr val="D4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6" name="Freeform 107"/>
              <p:cNvSpPr>
                <a:spLocks/>
              </p:cNvSpPr>
              <p:nvPr/>
            </p:nvSpPr>
            <p:spPr bwMode="auto">
              <a:xfrm>
                <a:off x="6441" y="2050"/>
                <a:ext cx="81" cy="193"/>
              </a:xfrm>
              <a:custGeom>
                <a:avLst/>
                <a:gdLst>
                  <a:gd name="T0" fmla="*/ 81 w 81"/>
                  <a:gd name="T1" fmla="*/ 45 h 193"/>
                  <a:gd name="T2" fmla="*/ 0 w 81"/>
                  <a:gd name="T3" fmla="*/ 0 h 193"/>
                  <a:gd name="T4" fmla="*/ 0 w 81"/>
                  <a:gd name="T5" fmla="*/ 146 h 193"/>
                  <a:gd name="T6" fmla="*/ 81 w 81"/>
                  <a:gd name="T7" fmla="*/ 193 h 193"/>
                  <a:gd name="T8" fmla="*/ 81 w 81"/>
                  <a:gd name="T9" fmla="*/ 45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93">
                    <a:moveTo>
                      <a:pt x="81" y="45"/>
                    </a:moveTo>
                    <a:lnTo>
                      <a:pt x="0" y="0"/>
                    </a:lnTo>
                    <a:lnTo>
                      <a:pt x="0" y="146"/>
                    </a:lnTo>
                    <a:lnTo>
                      <a:pt x="81" y="193"/>
                    </a:lnTo>
                    <a:lnTo>
                      <a:pt x="81" y="45"/>
                    </a:lnTo>
                    <a:close/>
                  </a:path>
                </a:pathLst>
              </a:custGeom>
              <a:solidFill>
                <a:srgbClr val="396C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7" name="Freeform 108"/>
              <p:cNvSpPr>
                <a:spLocks/>
              </p:cNvSpPr>
              <p:nvPr/>
            </p:nvSpPr>
            <p:spPr bwMode="auto">
              <a:xfrm>
                <a:off x="6569" y="2085"/>
                <a:ext cx="79" cy="232"/>
              </a:xfrm>
              <a:custGeom>
                <a:avLst/>
                <a:gdLst>
                  <a:gd name="T0" fmla="*/ 79 w 79"/>
                  <a:gd name="T1" fmla="*/ 47 h 232"/>
                  <a:gd name="T2" fmla="*/ 0 w 79"/>
                  <a:gd name="T3" fmla="*/ 0 h 232"/>
                  <a:gd name="T4" fmla="*/ 0 w 79"/>
                  <a:gd name="T5" fmla="*/ 185 h 232"/>
                  <a:gd name="T6" fmla="*/ 79 w 79"/>
                  <a:gd name="T7" fmla="*/ 232 h 232"/>
                  <a:gd name="T8" fmla="*/ 79 w 79"/>
                  <a:gd name="T9" fmla="*/ 47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232">
                    <a:moveTo>
                      <a:pt x="79" y="47"/>
                    </a:moveTo>
                    <a:lnTo>
                      <a:pt x="0" y="0"/>
                    </a:lnTo>
                    <a:lnTo>
                      <a:pt x="0" y="185"/>
                    </a:lnTo>
                    <a:lnTo>
                      <a:pt x="79" y="232"/>
                    </a:lnTo>
                    <a:lnTo>
                      <a:pt x="79" y="47"/>
                    </a:ln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8" name="Freeform 109"/>
              <p:cNvSpPr>
                <a:spLocks/>
              </p:cNvSpPr>
              <p:nvPr/>
            </p:nvSpPr>
            <p:spPr bwMode="auto">
              <a:xfrm>
                <a:off x="6695" y="2139"/>
                <a:ext cx="81" cy="249"/>
              </a:xfrm>
              <a:custGeom>
                <a:avLst/>
                <a:gdLst>
                  <a:gd name="T0" fmla="*/ 81 w 81"/>
                  <a:gd name="T1" fmla="*/ 47 h 249"/>
                  <a:gd name="T2" fmla="*/ 0 w 81"/>
                  <a:gd name="T3" fmla="*/ 0 h 249"/>
                  <a:gd name="T4" fmla="*/ 0 w 81"/>
                  <a:gd name="T5" fmla="*/ 202 h 249"/>
                  <a:gd name="T6" fmla="*/ 81 w 81"/>
                  <a:gd name="T7" fmla="*/ 249 h 249"/>
                  <a:gd name="T8" fmla="*/ 81 w 81"/>
                  <a:gd name="T9" fmla="*/ 47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249">
                    <a:moveTo>
                      <a:pt x="81" y="47"/>
                    </a:moveTo>
                    <a:lnTo>
                      <a:pt x="0" y="0"/>
                    </a:lnTo>
                    <a:lnTo>
                      <a:pt x="0" y="202"/>
                    </a:lnTo>
                    <a:lnTo>
                      <a:pt x="81" y="249"/>
                    </a:lnTo>
                    <a:lnTo>
                      <a:pt x="81" y="47"/>
                    </a:lnTo>
                    <a:close/>
                  </a:path>
                </a:pathLst>
              </a:custGeom>
              <a:solidFill>
                <a:srgbClr val="D4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9" name="Freeform 110"/>
              <p:cNvSpPr>
                <a:spLocks/>
              </p:cNvSpPr>
              <p:nvPr/>
            </p:nvSpPr>
            <p:spPr bwMode="auto">
              <a:xfrm>
                <a:off x="6823" y="2164"/>
                <a:ext cx="79" cy="298"/>
              </a:xfrm>
              <a:custGeom>
                <a:avLst/>
                <a:gdLst>
                  <a:gd name="T0" fmla="*/ 79 w 79"/>
                  <a:gd name="T1" fmla="*/ 47 h 298"/>
                  <a:gd name="T2" fmla="*/ 0 w 79"/>
                  <a:gd name="T3" fmla="*/ 0 h 298"/>
                  <a:gd name="T4" fmla="*/ 0 w 79"/>
                  <a:gd name="T5" fmla="*/ 251 h 298"/>
                  <a:gd name="T6" fmla="*/ 79 w 79"/>
                  <a:gd name="T7" fmla="*/ 298 h 298"/>
                  <a:gd name="T8" fmla="*/ 79 w 79"/>
                  <a:gd name="T9" fmla="*/ 47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298">
                    <a:moveTo>
                      <a:pt x="79" y="47"/>
                    </a:moveTo>
                    <a:lnTo>
                      <a:pt x="0" y="0"/>
                    </a:lnTo>
                    <a:lnTo>
                      <a:pt x="0" y="251"/>
                    </a:lnTo>
                    <a:lnTo>
                      <a:pt x="79" y="298"/>
                    </a:lnTo>
                    <a:lnTo>
                      <a:pt x="79" y="47"/>
                    </a:lnTo>
                    <a:close/>
                  </a:path>
                </a:pathLst>
              </a:custGeom>
              <a:solidFill>
                <a:srgbClr val="396C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0" name="Freeform 111"/>
              <p:cNvSpPr>
                <a:spLocks/>
              </p:cNvSpPr>
              <p:nvPr/>
            </p:nvSpPr>
            <p:spPr bwMode="auto">
              <a:xfrm>
                <a:off x="7410" y="1806"/>
                <a:ext cx="57" cy="32"/>
              </a:xfrm>
              <a:custGeom>
                <a:avLst/>
                <a:gdLst>
                  <a:gd name="T0" fmla="*/ 5 w 57"/>
                  <a:gd name="T1" fmla="*/ 32 h 32"/>
                  <a:gd name="T2" fmla="*/ 0 w 57"/>
                  <a:gd name="T3" fmla="*/ 15 h 32"/>
                  <a:gd name="T4" fmla="*/ 52 w 57"/>
                  <a:gd name="T5" fmla="*/ 0 h 32"/>
                  <a:gd name="T6" fmla="*/ 57 w 57"/>
                  <a:gd name="T7" fmla="*/ 17 h 32"/>
                  <a:gd name="T8" fmla="*/ 5 w 57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32">
                    <a:moveTo>
                      <a:pt x="5" y="32"/>
                    </a:moveTo>
                    <a:lnTo>
                      <a:pt x="0" y="15"/>
                    </a:lnTo>
                    <a:lnTo>
                      <a:pt x="52" y="0"/>
                    </a:lnTo>
                    <a:lnTo>
                      <a:pt x="57" y="17"/>
                    </a:lnTo>
                    <a:lnTo>
                      <a:pt x="5" y="32"/>
                    </a:lnTo>
                    <a:close/>
                  </a:path>
                </a:pathLst>
              </a:custGeom>
              <a:solidFill>
                <a:srgbClr val="579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" name="Freeform 112"/>
              <p:cNvSpPr>
                <a:spLocks/>
              </p:cNvSpPr>
              <p:nvPr/>
            </p:nvSpPr>
            <p:spPr bwMode="auto">
              <a:xfrm>
                <a:off x="7386" y="1833"/>
                <a:ext cx="54" cy="30"/>
              </a:xfrm>
              <a:custGeom>
                <a:avLst/>
                <a:gdLst>
                  <a:gd name="T0" fmla="*/ 5 w 54"/>
                  <a:gd name="T1" fmla="*/ 30 h 30"/>
                  <a:gd name="T2" fmla="*/ 0 w 54"/>
                  <a:gd name="T3" fmla="*/ 13 h 30"/>
                  <a:gd name="T4" fmla="*/ 52 w 54"/>
                  <a:gd name="T5" fmla="*/ 0 h 30"/>
                  <a:gd name="T6" fmla="*/ 54 w 54"/>
                  <a:gd name="T7" fmla="*/ 18 h 30"/>
                  <a:gd name="T8" fmla="*/ 5 w 54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30">
                    <a:moveTo>
                      <a:pt x="5" y="30"/>
                    </a:moveTo>
                    <a:lnTo>
                      <a:pt x="0" y="13"/>
                    </a:lnTo>
                    <a:lnTo>
                      <a:pt x="52" y="0"/>
                    </a:lnTo>
                    <a:lnTo>
                      <a:pt x="54" y="18"/>
                    </a:lnTo>
                    <a:lnTo>
                      <a:pt x="5" y="30"/>
                    </a:lnTo>
                    <a:close/>
                  </a:path>
                </a:pathLst>
              </a:custGeom>
              <a:solidFill>
                <a:srgbClr val="579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2" name="Freeform 113"/>
              <p:cNvSpPr>
                <a:spLocks/>
              </p:cNvSpPr>
              <p:nvPr/>
            </p:nvSpPr>
            <p:spPr bwMode="auto">
              <a:xfrm>
                <a:off x="7359" y="1858"/>
                <a:ext cx="56" cy="30"/>
              </a:xfrm>
              <a:custGeom>
                <a:avLst/>
                <a:gdLst>
                  <a:gd name="T0" fmla="*/ 5 w 56"/>
                  <a:gd name="T1" fmla="*/ 30 h 30"/>
                  <a:gd name="T2" fmla="*/ 0 w 56"/>
                  <a:gd name="T3" fmla="*/ 12 h 30"/>
                  <a:gd name="T4" fmla="*/ 51 w 56"/>
                  <a:gd name="T5" fmla="*/ 0 h 30"/>
                  <a:gd name="T6" fmla="*/ 56 w 56"/>
                  <a:gd name="T7" fmla="*/ 17 h 30"/>
                  <a:gd name="T8" fmla="*/ 5 w 56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30">
                    <a:moveTo>
                      <a:pt x="5" y="30"/>
                    </a:moveTo>
                    <a:lnTo>
                      <a:pt x="0" y="12"/>
                    </a:lnTo>
                    <a:lnTo>
                      <a:pt x="51" y="0"/>
                    </a:lnTo>
                    <a:lnTo>
                      <a:pt x="56" y="17"/>
                    </a:lnTo>
                    <a:lnTo>
                      <a:pt x="5" y="30"/>
                    </a:lnTo>
                    <a:close/>
                  </a:path>
                </a:pathLst>
              </a:custGeom>
              <a:solidFill>
                <a:srgbClr val="579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3" name="Freeform 114"/>
              <p:cNvSpPr>
                <a:spLocks/>
              </p:cNvSpPr>
              <p:nvPr/>
            </p:nvSpPr>
            <p:spPr bwMode="auto">
              <a:xfrm>
                <a:off x="7334" y="1883"/>
                <a:ext cx="54" cy="32"/>
              </a:xfrm>
              <a:custGeom>
                <a:avLst/>
                <a:gdLst>
                  <a:gd name="T0" fmla="*/ 2 w 54"/>
                  <a:gd name="T1" fmla="*/ 32 h 32"/>
                  <a:gd name="T2" fmla="*/ 0 w 54"/>
                  <a:gd name="T3" fmla="*/ 12 h 32"/>
                  <a:gd name="T4" fmla="*/ 49 w 54"/>
                  <a:gd name="T5" fmla="*/ 0 h 32"/>
                  <a:gd name="T6" fmla="*/ 54 w 54"/>
                  <a:gd name="T7" fmla="*/ 17 h 32"/>
                  <a:gd name="T8" fmla="*/ 2 w 54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32">
                    <a:moveTo>
                      <a:pt x="2" y="32"/>
                    </a:moveTo>
                    <a:lnTo>
                      <a:pt x="0" y="12"/>
                    </a:lnTo>
                    <a:lnTo>
                      <a:pt x="49" y="0"/>
                    </a:lnTo>
                    <a:lnTo>
                      <a:pt x="54" y="17"/>
                    </a:lnTo>
                    <a:lnTo>
                      <a:pt x="2" y="32"/>
                    </a:lnTo>
                    <a:close/>
                  </a:path>
                </a:pathLst>
              </a:custGeom>
              <a:solidFill>
                <a:srgbClr val="579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4" name="Freeform 115"/>
              <p:cNvSpPr>
                <a:spLocks/>
              </p:cNvSpPr>
              <p:nvPr/>
            </p:nvSpPr>
            <p:spPr bwMode="auto">
              <a:xfrm>
                <a:off x="5930" y="3015"/>
                <a:ext cx="325" cy="188"/>
              </a:xfrm>
              <a:custGeom>
                <a:avLst/>
                <a:gdLst>
                  <a:gd name="T0" fmla="*/ 325 w 325"/>
                  <a:gd name="T1" fmla="*/ 94 h 188"/>
                  <a:gd name="T2" fmla="*/ 163 w 325"/>
                  <a:gd name="T3" fmla="*/ 0 h 188"/>
                  <a:gd name="T4" fmla="*/ 0 w 325"/>
                  <a:gd name="T5" fmla="*/ 94 h 188"/>
                  <a:gd name="T6" fmla="*/ 163 w 325"/>
                  <a:gd name="T7" fmla="*/ 188 h 188"/>
                  <a:gd name="T8" fmla="*/ 325 w 325"/>
                  <a:gd name="T9" fmla="*/ 94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5" h="188">
                    <a:moveTo>
                      <a:pt x="325" y="94"/>
                    </a:moveTo>
                    <a:lnTo>
                      <a:pt x="163" y="0"/>
                    </a:lnTo>
                    <a:lnTo>
                      <a:pt x="0" y="94"/>
                    </a:lnTo>
                    <a:lnTo>
                      <a:pt x="163" y="188"/>
                    </a:lnTo>
                    <a:lnTo>
                      <a:pt x="325" y="94"/>
                    </a:lnTo>
                    <a:close/>
                  </a:path>
                </a:pathLst>
              </a:custGeom>
              <a:solidFill>
                <a:srgbClr val="274F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5" name="Freeform 116"/>
              <p:cNvSpPr>
                <a:spLocks/>
              </p:cNvSpPr>
              <p:nvPr/>
            </p:nvSpPr>
            <p:spPr bwMode="auto">
              <a:xfrm>
                <a:off x="5555" y="2812"/>
                <a:ext cx="326" cy="188"/>
              </a:xfrm>
              <a:custGeom>
                <a:avLst/>
                <a:gdLst>
                  <a:gd name="T0" fmla="*/ 326 w 326"/>
                  <a:gd name="T1" fmla="*/ 94 h 188"/>
                  <a:gd name="T2" fmla="*/ 163 w 326"/>
                  <a:gd name="T3" fmla="*/ 0 h 188"/>
                  <a:gd name="T4" fmla="*/ 0 w 326"/>
                  <a:gd name="T5" fmla="*/ 94 h 188"/>
                  <a:gd name="T6" fmla="*/ 163 w 326"/>
                  <a:gd name="T7" fmla="*/ 188 h 188"/>
                  <a:gd name="T8" fmla="*/ 326 w 326"/>
                  <a:gd name="T9" fmla="*/ 94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6" h="188">
                    <a:moveTo>
                      <a:pt x="326" y="94"/>
                    </a:moveTo>
                    <a:lnTo>
                      <a:pt x="163" y="0"/>
                    </a:lnTo>
                    <a:lnTo>
                      <a:pt x="0" y="94"/>
                    </a:lnTo>
                    <a:lnTo>
                      <a:pt x="163" y="188"/>
                    </a:lnTo>
                    <a:lnTo>
                      <a:pt x="326" y="94"/>
                    </a:lnTo>
                    <a:close/>
                  </a:path>
                </a:pathLst>
              </a:custGeom>
              <a:solidFill>
                <a:srgbClr val="274F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6" name="Freeform 117"/>
              <p:cNvSpPr>
                <a:spLocks/>
              </p:cNvSpPr>
              <p:nvPr/>
            </p:nvSpPr>
            <p:spPr bwMode="auto">
              <a:xfrm>
                <a:off x="5212" y="2617"/>
                <a:ext cx="326" cy="188"/>
              </a:xfrm>
              <a:custGeom>
                <a:avLst/>
                <a:gdLst>
                  <a:gd name="T0" fmla="*/ 326 w 326"/>
                  <a:gd name="T1" fmla="*/ 94 h 188"/>
                  <a:gd name="T2" fmla="*/ 163 w 326"/>
                  <a:gd name="T3" fmla="*/ 0 h 188"/>
                  <a:gd name="T4" fmla="*/ 0 w 326"/>
                  <a:gd name="T5" fmla="*/ 94 h 188"/>
                  <a:gd name="T6" fmla="*/ 163 w 326"/>
                  <a:gd name="T7" fmla="*/ 188 h 188"/>
                  <a:gd name="T8" fmla="*/ 326 w 326"/>
                  <a:gd name="T9" fmla="*/ 94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6" h="188">
                    <a:moveTo>
                      <a:pt x="326" y="94"/>
                    </a:moveTo>
                    <a:lnTo>
                      <a:pt x="163" y="0"/>
                    </a:lnTo>
                    <a:lnTo>
                      <a:pt x="0" y="94"/>
                    </a:lnTo>
                    <a:lnTo>
                      <a:pt x="163" y="188"/>
                    </a:lnTo>
                    <a:lnTo>
                      <a:pt x="326" y="94"/>
                    </a:lnTo>
                    <a:close/>
                  </a:path>
                </a:pathLst>
              </a:custGeom>
              <a:solidFill>
                <a:srgbClr val="274F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7" name="Freeform 118"/>
              <p:cNvSpPr>
                <a:spLocks/>
              </p:cNvSpPr>
              <p:nvPr/>
            </p:nvSpPr>
            <p:spPr bwMode="auto">
              <a:xfrm>
                <a:off x="5718" y="2314"/>
                <a:ext cx="163" cy="592"/>
              </a:xfrm>
              <a:custGeom>
                <a:avLst/>
                <a:gdLst>
                  <a:gd name="T0" fmla="*/ 0 w 163"/>
                  <a:gd name="T1" fmla="*/ 592 h 592"/>
                  <a:gd name="T2" fmla="*/ 0 w 163"/>
                  <a:gd name="T3" fmla="*/ 94 h 592"/>
                  <a:gd name="T4" fmla="*/ 163 w 163"/>
                  <a:gd name="T5" fmla="*/ 0 h 592"/>
                  <a:gd name="T6" fmla="*/ 163 w 163"/>
                  <a:gd name="T7" fmla="*/ 498 h 592"/>
                  <a:gd name="T8" fmla="*/ 0 w 163"/>
                  <a:gd name="T9" fmla="*/ 592 h 5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592">
                    <a:moveTo>
                      <a:pt x="0" y="592"/>
                    </a:moveTo>
                    <a:lnTo>
                      <a:pt x="0" y="94"/>
                    </a:lnTo>
                    <a:lnTo>
                      <a:pt x="163" y="0"/>
                    </a:lnTo>
                    <a:lnTo>
                      <a:pt x="163" y="498"/>
                    </a:lnTo>
                    <a:lnTo>
                      <a:pt x="0" y="592"/>
                    </a:lnTo>
                    <a:close/>
                  </a:path>
                </a:pathLst>
              </a:custGeom>
              <a:solidFill>
                <a:srgbClr val="C13D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8" name="Freeform 119"/>
              <p:cNvSpPr>
                <a:spLocks/>
              </p:cNvSpPr>
              <p:nvPr/>
            </p:nvSpPr>
            <p:spPr bwMode="auto">
              <a:xfrm>
                <a:off x="5555" y="2220"/>
                <a:ext cx="326" cy="188"/>
              </a:xfrm>
              <a:custGeom>
                <a:avLst/>
                <a:gdLst>
                  <a:gd name="T0" fmla="*/ 326 w 326"/>
                  <a:gd name="T1" fmla="*/ 94 h 188"/>
                  <a:gd name="T2" fmla="*/ 163 w 326"/>
                  <a:gd name="T3" fmla="*/ 0 h 188"/>
                  <a:gd name="T4" fmla="*/ 0 w 326"/>
                  <a:gd name="T5" fmla="*/ 94 h 188"/>
                  <a:gd name="T6" fmla="*/ 163 w 326"/>
                  <a:gd name="T7" fmla="*/ 188 h 188"/>
                  <a:gd name="T8" fmla="*/ 326 w 326"/>
                  <a:gd name="T9" fmla="*/ 94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6" h="188">
                    <a:moveTo>
                      <a:pt x="326" y="94"/>
                    </a:moveTo>
                    <a:lnTo>
                      <a:pt x="163" y="0"/>
                    </a:lnTo>
                    <a:lnTo>
                      <a:pt x="0" y="94"/>
                    </a:lnTo>
                    <a:lnTo>
                      <a:pt x="163" y="188"/>
                    </a:lnTo>
                    <a:lnTo>
                      <a:pt x="326" y="94"/>
                    </a:lnTo>
                    <a:close/>
                  </a:path>
                </a:pathLst>
              </a:custGeom>
              <a:solidFill>
                <a:srgbClr val="EF60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9" name="Freeform 120"/>
              <p:cNvSpPr>
                <a:spLocks/>
              </p:cNvSpPr>
              <p:nvPr/>
            </p:nvSpPr>
            <p:spPr bwMode="auto">
              <a:xfrm>
                <a:off x="5555" y="2314"/>
                <a:ext cx="163" cy="592"/>
              </a:xfrm>
              <a:custGeom>
                <a:avLst/>
                <a:gdLst>
                  <a:gd name="T0" fmla="*/ 163 w 163"/>
                  <a:gd name="T1" fmla="*/ 94 h 592"/>
                  <a:gd name="T2" fmla="*/ 0 w 163"/>
                  <a:gd name="T3" fmla="*/ 0 h 592"/>
                  <a:gd name="T4" fmla="*/ 0 w 163"/>
                  <a:gd name="T5" fmla="*/ 498 h 592"/>
                  <a:gd name="T6" fmla="*/ 163 w 163"/>
                  <a:gd name="T7" fmla="*/ 592 h 592"/>
                  <a:gd name="T8" fmla="*/ 163 w 163"/>
                  <a:gd name="T9" fmla="*/ 94 h 5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592">
                    <a:moveTo>
                      <a:pt x="163" y="94"/>
                    </a:moveTo>
                    <a:lnTo>
                      <a:pt x="0" y="0"/>
                    </a:lnTo>
                    <a:lnTo>
                      <a:pt x="0" y="498"/>
                    </a:lnTo>
                    <a:lnTo>
                      <a:pt x="163" y="592"/>
                    </a:lnTo>
                    <a:lnTo>
                      <a:pt x="163" y="94"/>
                    </a:lnTo>
                    <a:close/>
                  </a:path>
                </a:pathLst>
              </a:custGeom>
              <a:solidFill>
                <a:srgbClr val="579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0" name="Freeform 121"/>
              <p:cNvSpPr>
                <a:spLocks/>
              </p:cNvSpPr>
              <p:nvPr/>
            </p:nvSpPr>
            <p:spPr bwMode="auto">
              <a:xfrm>
                <a:off x="5718" y="2314"/>
                <a:ext cx="163" cy="592"/>
              </a:xfrm>
              <a:custGeom>
                <a:avLst/>
                <a:gdLst>
                  <a:gd name="T0" fmla="*/ 0 w 163"/>
                  <a:gd name="T1" fmla="*/ 592 h 592"/>
                  <a:gd name="T2" fmla="*/ 0 w 163"/>
                  <a:gd name="T3" fmla="*/ 94 h 592"/>
                  <a:gd name="T4" fmla="*/ 163 w 163"/>
                  <a:gd name="T5" fmla="*/ 0 h 592"/>
                  <a:gd name="T6" fmla="*/ 163 w 163"/>
                  <a:gd name="T7" fmla="*/ 498 h 592"/>
                  <a:gd name="T8" fmla="*/ 0 w 163"/>
                  <a:gd name="T9" fmla="*/ 592 h 5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592">
                    <a:moveTo>
                      <a:pt x="0" y="592"/>
                    </a:moveTo>
                    <a:lnTo>
                      <a:pt x="0" y="94"/>
                    </a:lnTo>
                    <a:lnTo>
                      <a:pt x="163" y="0"/>
                    </a:lnTo>
                    <a:lnTo>
                      <a:pt x="163" y="498"/>
                    </a:lnTo>
                    <a:lnTo>
                      <a:pt x="0" y="592"/>
                    </a:lnTo>
                    <a:close/>
                  </a:path>
                </a:pathLst>
              </a:custGeom>
              <a:solidFill>
                <a:srgbClr val="396C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1" name="Freeform 122"/>
              <p:cNvSpPr>
                <a:spLocks/>
              </p:cNvSpPr>
              <p:nvPr/>
            </p:nvSpPr>
            <p:spPr bwMode="auto">
              <a:xfrm>
                <a:off x="5555" y="2220"/>
                <a:ext cx="326" cy="188"/>
              </a:xfrm>
              <a:custGeom>
                <a:avLst/>
                <a:gdLst>
                  <a:gd name="T0" fmla="*/ 326 w 326"/>
                  <a:gd name="T1" fmla="*/ 94 h 188"/>
                  <a:gd name="T2" fmla="*/ 163 w 326"/>
                  <a:gd name="T3" fmla="*/ 0 h 188"/>
                  <a:gd name="T4" fmla="*/ 0 w 326"/>
                  <a:gd name="T5" fmla="*/ 94 h 188"/>
                  <a:gd name="T6" fmla="*/ 163 w 326"/>
                  <a:gd name="T7" fmla="*/ 188 h 188"/>
                  <a:gd name="T8" fmla="*/ 326 w 326"/>
                  <a:gd name="T9" fmla="*/ 94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6" h="188">
                    <a:moveTo>
                      <a:pt x="326" y="94"/>
                    </a:moveTo>
                    <a:lnTo>
                      <a:pt x="163" y="0"/>
                    </a:lnTo>
                    <a:lnTo>
                      <a:pt x="0" y="94"/>
                    </a:lnTo>
                    <a:lnTo>
                      <a:pt x="163" y="188"/>
                    </a:lnTo>
                    <a:lnTo>
                      <a:pt x="326" y="94"/>
                    </a:lnTo>
                    <a:close/>
                  </a:path>
                </a:pathLst>
              </a:custGeom>
              <a:solidFill>
                <a:srgbClr val="D4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2" name="Freeform 123"/>
              <p:cNvSpPr>
                <a:spLocks/>
              </p:cNvSpPr>
              <p:nvPr/>
            </p:nvSpPr>
            <p:spPr bwMode="auto">
              <a:xfrm>
                <a:off x="6061" y="2733"/>
                <a:ext cx="163" cy="375"/>
              </a:xfrm>
              <a:custGeom>
                <a:avLst/>
                <a:gdLst>
                  <a:gd name="T0" fmla="*/ 0 w 163"/>
                  <a:gd name="T1" fmla="*/ 375 h 375"/>
                  <a:gd name="T2" fmla="*/ 0 w 163"/>
                  <a:gd name="T3" fmla="*/ 94 h 375"/>
                  <a:gd name="T4" fmla="*/ 163 w 163"/>
                  <a:gd name="T5" fmla="*/ 0 h 375"/>
                  <a:gd name="T6" fmla="*/ 163 w 163"/>
                  <a:gd name="T7" fmla="*/ 281 h 375"/>
                  <a:gd name="T8" fmla="*/ 0 w 163"/>
                  <a:gd name="T9" fmla="*/ 375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375">
                    <a:moveTo>
                      <a:pt x="0" y="375"/>
                    </a:moveTo>
                    <a:lnTo>
                      <a:pt x="0" y="94"/>
                    </a:lnTo>
                    <a:lnTo>
                      <a:pt x="163" y="0"/>
                    </a:lnTo>
                    <a:lnTo>
                      <a:pt x="163" y="281"/>
                    </a:lnTo>
                    <a:lnTo>
                      <a:pt x="0" y="375"/>
                    </a:ln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3" name="Freeform 124"/>
              <p:cNvSpPr>
                <a:spLocks/>
              </p:cNvSpPr>
              <p:nvPr/>
            </p:nvSpPr>
            <p:spPr bwMode="auto">
              <a:xfrm>
                <a:off x="5900" y="2733"/>
                <a:ext cx="161" cy="375"/>
              </a:xfrm>
              <a:custGeom>
                <a:avLst/>
                <a:gdLst>
                  <a:gd name="T0" fmla="*/ 161 w 161"/>
                  <a:gd name="T1" fmla="*/ 94 h 375"/>
                  <a:gd name="T2" fmla="*/ 0 w 161"/>
                  <a:gd name="T3" fmla="*/ 0 h 375"/>
                  <a:gd name="T4" fmla="*/ 0 w 161"/>
                  <a:gd name="T5" fmla="*/ 281 h 375"/>
                  <a:gd name="T6" fmla="*/ 161 w 161"/>
                  <a:gd name="T7" fmla="*/ 375 h 375"/>
                  <a:gd name="T8" fmla="*/ 161 w 161"/>
                  <a:gd name="T9" fmla="*/ 94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375">
                    <a:moveTo>
                      <a:pt x="161" y="94"/>
                    </a:moveTo>
                    <a:lnTo>
                      <a:pt x="0" y="0"/>
                    </a:lnTo>
                    <a:lnTo>
                      <a:pt x="0" y="281"/>
                    </a:lnTo>
                    <a:lnTo>
                      <a:pt x="161" y="375"/>
                    </a:lnTo>
                    <a:lnTo>
                      <a:pt x="161" y="94"/>
                    </a:lnTo>
                    <a:close/>
                  </a:path>
                </a:pathLst>
              </a:custGeom>
              <a:solidFill>
                <a:srgbClr val="396C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" name="Freeform 125"/>
              <p:cNvSpPr>
                <a:spLocks/>
              </p:cNvSpPr>
              <p:nvPr/>
            </p:nvSpPr>
            <p:spPr bwMode="auto">
              <a:xfrm>
                <a:off x="5900" y="2640"/>
                <a:ext cx="324" cy="187"/>
              </a:xfrm>
              <a:custGeom>
                <a:avLst/>
                <a:gdLst>
                  <a:gd name="T0" fmla="*/ 324 w 324"/>
                  <a:gd name="T1" fmla="*/ 93 h 187"/>
                  <a:gd name="T2" fmla="*/ 161 w 324"/>
                  <a:gd name="T3" fmla="*/ 0 h 187"/>
                  <a:gd name="T4" fmla="*/ 0 w 324"/>
                  <a:gd name="T5" fmla="*/ 93 h 187"/>
                  <a:gd name="T6" fmla="*/ 161 w 324"/>
                  <a:gd name="T7" fmla="*/ 187 h 187"/>
                  <a:gd name="T8" fmla="*/ 324 w 324"/>
                  <a:gd name="T9" fmla="*/ 93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187">
                    <a:moveTo>
                      <a:pt x="324" y="93"/>
                    </a:moveTo>
                    <a:lnTo>
                      <a:pt x="161" y="0"/>
                    </a:lnTo>
                    <a:lnTo>
                      <a:pt x="0" y="93"/>
                    </a:lnTo>
                    <a:lnTo>
                      <a:pt x="161" y="187"/>
                    </a:lnTo>
                    <a:lnTo>
                      <a:pt x="324" y="93"/>
                    </a:lnTo>
                    <a:close/>
                  </a:path>
                </a:pathLst>
              </a:custGeom>
              <a:solidFill>
                <a:srgbClr val="D4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5" name="Freeform 126"/>
              <p:cNvSpPr>
                <a:spLocks/>
              </p:cNvSpPr>
              <p:nvPr/>
            </p:nvSpPr>
            <p:spPr bwMode="auto">
              <a:xfrm>
                <a:off x="5375" y="1930"/>
                <a:ext cx="163" cy="781"/>
              </a:xfrm>
              <a:custGeom>
                <a:avLst/>
                <a:gdLst>
                  <a:gd name="T0" fmla="*/ 0 w 163"/>
                  <a:gd name="T1" fmla="*/ 781 h 781"/>
                  <a:gd name="T2" fmla="*/ 0 w 163"/>
                  <a:gd name="T3" fmla="*/ 93 h 781"/>
                  <a:gd name="T4" fmla="*/ 163 w 163"/>
                  <a:gd name="T5" fmla="*/ 0 h 781"/>
                  <a:gd name="T6" fmla="*/ 163 w 163"/>
                  <a:gd name="T7" fmla="*/ 687 h 781"/>
                  <a:gd name="T8" fmla="*/ 0 w 163"/>
                  <a:gd name="T9" fmla="*/ 781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781">
                    <a:moveTo>
                      <a:pt x="0" y="781"/>
                    </a:moveTo>
                    <a:lnTo>
                      <a:pt x="0" y="93"/>
                    </a:lnTo>
                    <a:lnTo>
                      <a:pt x="163" y="0"/>
                    </a:lnTo>
                    <a:lnTo>
                      <a:pt x="163" y="687"/>
                    </a:lnTo>
                    <a:lnTo>
                      <a:pt x="0" y="781"/>
                    </a:lnTo>
                    <a:close/>
                  </a:path>
                </a:pathLst>
              </a:custGeom>
              <a:solidFill>
                <a:srgbClr val="D4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6" name="Freeform 127"/>
              <p:cNvSpPr>
                <a:spLocks/>
              </p:cNvSpPr>
              <p:nvPr/>
            </p:nvSpPr>
            <p:spPr bwMode="auto">
              <a:xfrm>
                <a:off x="5212" y="1930"/>
                <a:ext cx="163" cy="781"/>
              </a:xfrm>
              <a:custGeom>
                <a:avLst/>
                <a:gdLst>
                  <a:gd name="T0" fmla="*/ 163 w 163"/>
                  <a:gd name="T1" fmla="*/ 93 h 781"/>
                  <a:gd name="T2" fmla="*/ 0 w 163"/>
                  <a:gd name="T3" fmla="*/ 0 h 781"/>
                  <a:gd name="T4" fmla="*/ 0 w 163"/>
                  <a:gd name="T5" fmla="*/ 687 h 781"/>
                  <a:gd name="T6" fmla="*/ 163 w 163"/>
                  <a:gd name="T7" fmla="*/ 781 h 781"/>
                  <a:gd name="T8" fmla="*/ 163 w 163"/>
                  <a:gd name="T9" fmla="*/ 93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781">
                    <a:moveTo>
                      <a:pt x="163" y="93"/>
                    </a:moveTo>
                    <a:lnTo>
                      <a:pt x="0" y="0"/>
                    </a:lnTo>
                    <a:lnTo>
                      <a:pt x="0" y="687"/>
                    </a:lnTo>
                    <a:lnTo>
                      <a:pt x="163" y="781"/>
                    </a:lnTo>
                    <a:lnTo>
                      <a:pt x="163" y="93"/>
                    </a:lnTo>
                    <a:close/>
                  </a:path>
                </a:pathLst>
              </a:custGeom>
              <a:solidFill>
                <a:srgbClr val="396C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7" name="Freeform 128"/>
              <p:cNvSpPr>
                <a:spLocks/>
              </p:cNvSpPr>
              <p:nvPr/>
            </p:nvSpPr>
            <p:spPr bwMode="auto">
              <a:xfrm>
                <a:off x="5212" y="1838"/>
                <a:ext cx="326" cy="185"/>
              </a:xfrm>
              <a:custGeom>
                <a:avLst/>
                <a:gdLst>
                  <a:gd name="T0" fmla="*/ 326 w 326"/>
                  <a:gd name="T1" fmla="*/ 92 h 185"/>
                  <a:gd name="T2" fmla="*/ 163 w 326"/>
                  <a:gd name="T3" fmla="*/ 0 h 185"/>
                  <a:gd name="T4" fmla="*/ 0 w 326"/>
                  <a:gd name="T5" fmla="*/ 92 h 185"/>
                  <a:gd name="T6" fmla="*/ 163 w 326"/>
                  <a:gd name="T7" fmla="*/ 185 h 185"/>
                  <a:gd name="T8" fmla="*/ 326 w 326"/>
                  <a:gd name="T9" fmla="*/ 92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6" h="185">
                    <a:moveTo>
                      <a:pt x="326" y="92"/>
                    </a:moveTo>
                    <a:lnTo>
                      <a:pt x="163" y="0"/>
                    </a:lnTo>
                    <a:lnTo>
                      <a:pt x="0" y="92"/>
                    </a:lnTo>
                    <a:lnTo>
                      <a:pt x="163" y="185"/>
                    </a:lnTo>
                    <a:lnTo>
                      <a:pt x="326" y="92"/>
                    </a:lnTo>
                    <a:close/>
                  </a:path>
                </a:pathLst>
              </a:custGeom>
              <a:solidFill>
                <a:srgbClr val="579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8" name="Freeform 129"/>
              <p:cNvSpPr>
                <a:spLocks/>
              </p:cNvSpPr>
              <p:nvPr/>
            </p:nvSpPr>
            <p:spPr bwMode="auto">
              <a:xfrm>
                <a:off x="5195" y="2304"/>
                <a:ext cx="106" cy="153"/>
              </a:xfrm>
              <a:custGeom>
                <a:avLst/>
                <a:gdLst>
                  <a:gd name="T0" fmla="*/ 34 w 43"/>
                  <a:gd name="T1" fmla="*/ 6 h 62"/>
                  <a:gd name="T2" fmla="*/ 16 w 43"/>
                  <a:gd name="T3" fmla="*/ 8 h 62"/>
                  <a:gd name="T4" fmla="*/ 0 w 43"/>
                  <a:gd name="T5" fmla="*/ 49 h 62"/>
                  <a:gd name="T6" fmla="*/ 16 w 43"/>
                  <a:gd name="T7" fmla="*/ 58 h 62"/>
                  <a:gd name="T8" fmla="*/ 42 w 43"/>
                  <a:gd name="T9" fmla="*/ 23 h 62"/>
                  <a:gd name="T10" fmla="*/ 39 w 43"/>
                  <a:gd name="T11" fmla="*/ 9 h 62"/>
                  <a:gd name="T12" fmla="*/ 34 w 43"/>
                  <a:gd name="T13" fmla="*/ 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62">
                    <a:moveTo>
                      <a:pt x="34" y="6"/>
                    </a:moveTo>
                    <a:cubicBezTo>
                      <a:pt x="34" y="6"/>
                      <a:pt x="23" y="0"/>
                      <a:pt x="16" y="8"/>
                    </a:cubicBezTo>
                    <a:cubicBezTo>
                      <a:pt x="10" y="17"/>
                      <a:pt x="0" y="36"/>
                      <a:pt x="0" y="49"/>
                    </a:cubicBezTo>
                    <a:cubicBezTo>
                      <a:pt x="0" y="62"/>
                      <a:pt x="10" y="61"/>
                      <a:pt x="16" y="58"/>
                    </a:cubicBezTo>
                    <a:cubicBezTo>
                      <a:pt x="23" y="55"/>
                      <a:pt x="41" y="28"/>
                      <a:pt x="42" y="23"/>
                    </a:cubicBezTo>
                    <a:cubicBezTo>
                      <a:pt x="43" y="18"/>
                      <a:pt x="41" y="11"/>
                      <a:pt x="39" y="9"/>
                    </a:cubicBezTo>
                    <a:cubicBezTo>
                      <a:pt x="37" y="8"/>
                      <a:pt x="34" y="6"/>
                      <a:pt x="34" y="6"/>
                    </a:cubicBezTo>
                    <a:close/>
                  </a:path>
                </a:pathLst>
              </a:custGeom>
              <a:solidFill>
                <a:srgbClr val="579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9" name="Freeform 130"/>
              <p:cNvSpPr>
                <a:spLocks/>
              </p:cNvSpPr>
              <p:nvPr/>
            </p:nvSpPr>
            <p:spPr bwMode="auto">
              <a:xfrm>
                <a:off x="5232" y="2292"/>
                <a:ext cx="54" cy="67"/>
              </a:xfrm>
              <a:custGeom>
                <a:avLst/>
                <a:gdLst>
                  <a:gd name="T0" fmla="*/ 21 w 22"/>
                  <a:gd name="T1" fmla="*/ 8 h 27"/>
                  <a:gd name="T2" fmla="*/ 22 w 22"/>
                  <a:gd name="T3" fmla="*/ 19 h 27"/>
                  <a:gd name="T4" fmla="*/ 18 w 22"/>
                  <a:gd name="T5" fmla="*/ 25 h 27"/>
                  <a:gd name="T6" fmla="*/ 10 w 22"/>
                  <a:gd name="T7" fmla="*/ 27 h 27"/>
                  <a:gd name="T8" fmla="*/ 1 w 22"/>
                  <a:gd name="T9" fmla="*/ 12 h 27"/>
                  <a:gd name="T10" fmla="*/ 21 w 22"/>
                  <a:gd name="T11" fmla="*/ 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27">
                    <a:moveTo>
                      <a:pt x="21" y="8"/>
                    </a:move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22"/>
                      <a:pt x="21" y="24"/>
                      <a:pt x="18" y="25"/>
                    </a:cubicBezTo>
                    <a:cubicBezTo>
                      <a:pt x="17" y="26"/>
                      <a:pt x="14" y="27"/>
                      <a:pt x="10" y="27"/>
                    </a:cubicBezTo>
                    <a:cubicBezTo>
                      <a:pt x="2" y="25"/>
                      <a:pt x="1" y="23"/>
                      <a:pt x="1" y="12"/>
                    </a:cubicBezTo>
                    <a:cubicBezTo>
                      <a:pt x="0" y="0"/>
                      <a:pt x="21" y="8"/>
                      <a:pt x="21" y="8"/>
                    </a:cubicBezTo>
                    <a:close/>
                  </a:path>
                </a:pathLst>
              </a:custGeom>
              <a:solidFill>
                <a:srgbClr val="D4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0" name="Freeform 131"/>
              <p:cNvSpPr>
                <a:spLocks/>
              </p:cNvSpPr>
              <p:nvPr/>
            </p:nvSpPr>
            <p:spPr bwMode="auto">
              <a:xfrm>
                <a:off x="5096" y="2253"/>
                <a:ext cx="109" cy="150"/>
              </a:xfrm>
              <a:custGeom>
                <a:avLst/>
                <a:gdLst>
                  <a:gd name="T0" fmla="*/ 34 w 44"/>
                  <a:gd name="T1" fmla="*/ 5 h 61"/>
                  <a:gd name="T2" fmla="*/ 17 w 44"/>
                  <a:gd name="T3" fmla="*/ 8 h 61"/>
                  <a:gd name="T4" fmla="*/ 0 w 44"/>
                  <a:gd name="T5" fmla="*/ 48 h 61"/>
                  <a:gd name="T6" fmla="*/ 17 w 44"/>
                  <a:gd name="T7" fmla="*/ 57 h 61"/>
                  <a:gd name="T8" fmla="*/ 42 w 44"/>
                  <a:gd name="T9" fmla="*/ 22 h 61"/>
                  <a:gd name="T10" fmla="*/ 39 w 44"/>
                  <a:gd name="T11" fmla="*/ 9 h 61"/>
                  <a:gd name="T12" fmla="*/ 34 w 44"/>
                  <a:gd name="T13" fmla="*/ 5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61">
                    <a:moveTo>
                      <a:pt x="34" y="5"/>
                    </a:moveTo>
                    <a:cubicBezTo>
                      <a:pt x="34" y="5"/>
                      <a:pt x="23" y="0"/>
                      <a:pt x="17" y="8"/>
                    </a:cubicBezTo>
                    <a:cubicBezTo>
                      <a:pt x="10" y="16"/>
                      <a:pt x="0" y="35"/>
                      <a:pt x="0" y="48"/>
                    </a:cubicBezTo>
                    <a:cubicBezTo>
                      <a:pt x="0" y="61"/>
                      <a:pt x="10" y="60"/>
                      <a:pt x="17" y="57"/>
                    </a:cubicBezTo>
                    <a:cubicBezTo>
                      <a:pt x="23" y="54"/>
                      <a:pt x="41" y="27"/>
                      <a:pt x="42" y="22"/>
                    </a:cubicBezTo>
                    <a:cubicBezTo>
                      <a:pt x="44" y="17"/>
                      <a:pt x="41" y="10"/>
                      <a:pt x="39" y="9"/>
                    </a:cubicBezTo>
                    <a:cubicBezTo>
                      <a:pt x="38" y="7"/>
                      <a:pt x="34" y="5"/>
                      <a:pt x="34" y="5"/>
                    </a:cubicBezTo>
                    <a:close/>
                  </a:path>
                </a:pathLst>
              </a:custGeom>
              <a:solidFill>
                <a:srgbClr val="579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1" name="Freeform 132"/>
              <p:cNvSpPr>
                <a:spLocks/>
              </p:cNvSpPr>
              <p:nvPr/>
            </p:nvSpPr>
            <p:spPr bwMode="auto">
              <a:xfrm>
                <a:off x="5133" y="2240"/>
                <a:ext cx="54" cy="67"/>
              </a:xfrm>
              <a:custGeom>
                <a:avLst/>
                <a:gdLst>
                  <a:gd name="T0" fmla="*/ 21 w 22"/>
                  <a:gd name="T1" fmla="*/ 8 h 27"/>
                  <a:gd name="T2" fmla="*/ 22 w 22"/>
                  <a:gd name="T3" fmla="*/ 19 h 27"/>
                  <a:gd name="T4" fmla="*/ 19 w 22"/>
                  <a:gd name="T5" fmla="*/ 25 h 27"/>
                  <a:gd name="T6" fmla="*/ 10 w 22"/>
                  <a:gd name="T7" fmla="*/ 26 h 27"/>
                  <a:gd name="T8" fmla="*/ 1 w 22"/>
                  <a:gd name="T9" fmla="*/ 11 h 27"/>
                  <a:gd name="T10" fmla="*/ 21 w 22"/>
                  <a:gd name="T11" fmla="*/ 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27">
                    <a:moveTo>
                      <a:pt x="21" y="8"/>
                    </a:move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21"/>
                      <a:pt x="21" y="23"/>
                      <a:pt x="19" y="25"/>
                    </a:cubicBezTo>
                    <a:cubicBezTo>
                      <a:pt x="17" y="26"/>
                      <a:pt x="14" y="27"/>
                      <a:pt x="10" y="26"/>
                    </a:cubicBezTo>
                    <a:cubicBezTo>
                      <a:pt x="2" y="25"/>
                      <a:pt x="2" y="22"/>
                      <a:pt x="1" y="11"/>
                    </a:cubicBezTo>
                    <a:cubicBezTo>
                      <a:pt x="0" y="0"/>
                      <a:pt x="21" y="8"/>
                      <a:pt x="21" y="8"/>
                    </a:cubicBezTo>
                    <a:close/>
                  </a:path>
                </a:pathLst>
              </a:custGeom>
              <a:solidFill>
                <a:srgbClr val="D4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2" name="Freeform 133"/>
              <p:cNvSpPr>
                <a:spLocks/>
              </p:cNvSpPr>
              <p:nvPr/>
            </p:nvSpPr>
            <p:spPr bwMode="auto">
              <a:xfrm>
                <a:off x="5091" y="1621"/>
                <a:ext cx="341" cy="661"/>
              </a:xfrm>
              <a:custGeom>
                <a:avLst/>
                <a:gdLst>
                  <a:gd name="T0" fmla="*/ 135 w 138"/>
                  <a:gd name="T1" fmla="*/ 52 h 268"/>
                  <a:gd name="T2" fmla="*/ 79 w 138"/>
                  <a:gd name="T3" fmla="*/ 60 h 268"/>
                  <a:gd name="T4" fmla="*/ 42 w 138"/>
                  <a:gd name="T5" fmla="*/ 96 h 268"/>
                  <a:gd name="T6" fmla="*/ 9 w 138"/>
                  <a:gd name="T7" fmla="*/ 132 h 268"/>
                  <a:gd name="T8" fmla="*/ 1 w 138"/>
                  <a:gd name="T9" fmla="*/ 158 h 268"/>
                  <a:gd name="T10" fmla="*/ 14 w 138"/>
                  <a:gd name="T11" fmla="*/ 259 h 268"/>
                  <a:gd name="T12" fmla="*/ 24 w 138"/>
                  <a:gd name="T13" fmla="*/ 268 h 268"/>
                  <a:gd name="T14" fmla="*/ 29 w 138"/>
                  <a:gd name="T15" fmla="*/ 267 h 268"/>
                  <a:gd name="T16" fmla="*/ 40 w 138"/>
                  <a:gd name="T17" fmla="*/ 254 h 268"/>
                  <a:gd name="T18" fmla="*/ 38 w 138"/>
                  <a:gd name="T19" fmla="*/ 159 h 268"/>
                  <a:gd name="T20" fmla="*/ 107 w 138"/>
                  <a:gd name="T21" fmla="*/ 118 h 268"/>
                  <a:gd name="T22" fmla="*/ 135 w 138"/>
                  <a:gd name="T23" fmla="*/ 52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8" h="268">
                    <a:moveTo>
                      <a:pt x="135" y="52"/>
                    </a:moveTo>
                    <a:cubicBezTo>
                      <a:pt x="132" y="0"/>
                      <a:pt x="79" y="60"/>
                      <a:pt x="79" y="60"/>
                    </a:cubicBezTo>
                    <a:cubicBezTo>
                      <a:pt x="42" y="96"/>
                      <a:pt x="42" y="96"/>
                      <a:pt x="42" y="96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3" y="139"/>
                      <a:pt x="0" y="148"/>
                      <a:pt x="1" y="158"/>
                    </a:cubicBezTo>
                    <a:cubicBezTo>
                      <a:pt x="14" y="259"/>
                      <a:pt x="14" y="259"/>
                      <a:pt x="14" y="259"/>
                    </a:cubicBezTo>
                    <a:cubicBezTo>
                      <a:pt x="15" y="264"/>
                      <a:pt x="19" y="268"/>
                      <a:pt x="24" y="268"/>
                    </a:cubicBezTo>
                    <a:cubicBezTo>
                      <a:pt x="26" y="268"/>
                      <a:pt x="27" y="268"/>
                      <a:pt x="29" y="267"/>
                    </a:cubicBezTo>
                    <a:cubicBezTo>
                      <a:pt x="41" y="266"/>
                      <a:pt x="40" y="254"/>
                      <a:pt x="40" y="254"/>
                    </a:cubicBezTo>
                    <a:cubicBezTo>
                      <a:pt x="38" y="159"/>
                      <a:pt x="38" y="159"/>
                      <a:pt x="38" y="159"/>
                    </a:cubicBezTo>
                    <a:cubicBezTo>
                      <a:pt x="107" y="118"/>
                      <a:pt x="107" y="118"/>
                      <a:pt x="107" y="118"/>
                    </a:cubicBezTo>
                    <a:cubicBezTo>
                      <a:pt x="107" y="118"/>
                      <a:pt x="138" y="104"/>
                      <a:pt x="135" y="52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3" name="Freeform 134"/>
              <p:cNvSpPr>
                <a:spLocks/>
              </p:cNvSpPr>
              <p:nvPr/>
            </p:nvSpPr>
            <p:spPr bwMode="auto">
              <a:xfrm>
                <a:off x="5190" y="1671"/>
                <a:ext cx="340" cy="660"/>
              </a:xfrm>
              <a:custGeom>
                <a:avLst/>
                <a:gdLst>
                  <a:gd name="T0" fmla="*/ 135 w 138"/>
                  <a:gd name="T1" fmla="*/ 52 h 268"/>
                  <a:gd name="T2" fmla="*/ 78 w 138"/>
                  <a:gd name="T3" fmla="*/ 60 h 268"/>
                  <a:gd name="T4" fmla="*/ 42 w 138"/>
                  <a:gd name="T5" fmla="*/ 96 h 268"/>
                  <a:gd name="T6" fmla="*/ 9 w 138"/>
                  <a:gd name="T7" fmla="*/ 132 h 268"/>
                  <a:gd name="T8" fmla="*/ 1 w 138"/>
                  <a:gd name="T9" fmla="*/ 158 h 268"/>
                  <a:gd name="T10" fmla="*/ 14 w 138"/>
                  <a:gd name="T11" fmla="*/ 259 h 268"/>
                  <a:gd name="T12" fmla="*/ 24 w 138"/>
                  <a:gd name="T13" fmla="*/ 268 h 268"/>
                  <a:gd name="T14" fmla="*/ 29 w 138"/>
                  <a:gd name="T15" fmla="*/ 267 h 268"/>
                  <a:gd name="T16" fmla="*/ 40 w 138"/>
                  <a:gd name="T17" fmla="*/ 254 h 268"/>
                  <a:gd name="T18" fmla="*/ 38 w 138"/>
                  <a:gd name="T19" fmla="*/ 159 h 268"/>
                  <a:gd name="T20" fmla="*/ 107 w 138"/>
                  <a:gd name="T21" fmla="*/ 118 h 268"/>
                  <a:gd name="T22" fmla="*/ 135 w 138"/>
                  <a:gd name="T23" fmla="*/ 52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8" h="268">
                    <a:moveTo>
                      <a:pt x="135" y="52"/>
                    </a:moveTo>
                    <a:cubicBezTo>
                      <a:pt x="132" y="0"/>
                      <a:pt x="78" y="60"/>
                      <a:pt x="78" y="60"/>
                    </a:cubicBezTo>
                    <a:cubicBezTo>
                      <a:pt x="42" y="96"/>
                      <a:pt x="42" y="96"/>
                      <a:pt x="42" y="96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3" y="139"/>
                      <a:pt x="0" y="148"/>
                      <a:pt x="1" y="158"/>
                    </a:cubicBezTo>
                    <a:cubicBezTo>
                      <a:pt x="14" y="259"/>
                      <a:pt x="14" y="259"/>
                      <a:pt x="14" y="259"/>
                    </a:cubicBezTo>
                    <a:cubicBezTo>
                      <a:pt x="15" y="264"/>
                      <a:pt x="19" y="268"/>
                      <a:pt x="24" y="268"/>
                    </a:cubicBezTo>
                    <a:cubicBezTo>
                      <a:pt x="26" y="268"/>
                      <a:pt x="27" y="268"/>
                      <a:pt x="29" y="267"/>
                    </a:cubicBezTo>
                    <a:cubicBezTo>
                      <a:pt x="41" y="265"/>
                      <a:pt x="40" y="254"/>
                      <a:pt x="40" y="254"/>
                    </a:cubicBezTo>
                    <a:cubicBezTo>
                      <a:pt x="38" y="159"/>
                      <a:pt x="38" y="159"/>
                      <a:pt x="38" y="159"/>
                    </a:cubicBezTo>
                    <a:cubicBezTo>
                      <a:pt x="107" y="118"/>
                      <a:pt x="107" y="118"/>
                      <a:pt x="107" y="118"/>
                    </a:cubicBezTo>
                    <a:cubicBezTo>
                      <a:pt x="107" y="118"/>
                      <a:pt x="138" y="104"/>
                      <a:pt x="135" y="52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4" name="Freeform 135"/>
              <p:cNvSpPr>
                <a:spLocks/>
              </p:cNvSpPr>
              <p:nvPr/>
            </p:nvSpPr>
            <p:spPr bwMode="auto">
              <a:xfrm>
                <a:off x="5210" y="1360"/>
                <a:ext cx="335" cy="552"/>
              </a:xfrm>
              <a:custGeom>
                <a:avLst/>
                <a:gdLst>
                  <a:gd name="T0" fmla="*/ 95 w 136"/>
                  <a:gd name="T1" fmla="*/ 10 h 224"/>
                  <a:gd name="T2" fmla="*/ 135 w 136"/>
                  <a:gd name="T3" fmla="*/ 51 h 224"/>
                  <a:gd name="T4" fmla="*/ 130 w 136"/>
                  <a:gd name="T5" fmla="*/ 197 h 224"/>
                  <a:gd name="T6" fmla="*/ 19 w 136"/>
                  <a:gd name="T7" fmla="*/ 158 h 224"/>
                  <a:gd name="T8" fmla="*/ 45 w 136"/>
                  <a:gd name="T9" fmla="*/ 10 h 224"/>
                  <a:gd name="T10" fmla="*/ 95 w 136"/>
                  <a:gd name="T11" fmla="*/ 1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6" h="224">
                    <a:moveTo>
                      <a:pt x="95" y="10"/>
                    </a:moveTo>
                    <a:cubicBezTo>
                      <a:pt x="136" y="27"/>
                      <a:pt x="135" y="51"/>
                      <a:pt x="135" y="51"/>
                    </a:cubicBezTo>
                    <a:cubicBezTo>
                      <a:pt x="135" y="51"/>
                      <a:pt x="127" y="139"/>
                      <a:pt x="130" y="197"/>
                    </a:cubicBezTo>
                    <a:cubicBezTo>
                      <a:pt x="131" y="222"/>
                      <a:pt x="0" y="224"/>
                      <a:pt x="19" y="158"/>
                    </a:cubicBezTo>
                    <a:cubicBezTo>
                      <a:pt x="42" y="81"/>
                      <a:pt x="34" y="19"/>
                      <a:pt x="45" y="10"/>
                    </a:cubicBezTo>
                    <a:cubicBezTo>
                      <a:pt x="55" y="0"/>
                      <a:pt x="85" y="6"/>
                      <a:pt x="95" y="10"/>
                    </a:cubicBezTo>
                    <a:close/>
                  </a:path>
                </a:pathLst>
              </a:custGeom>
              <a:solidFill>
                <a:srgbClr val="579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5" name="Freeform 136"/>
              <p:cNvSpPr>
                <a:spLocks/>
              </p:cNvSpPr>
              <p:nvPr/>
            </p:nvSpPr>
            <p:spPr bwMode="auto">
              <a:xfrm>
                <a:off x="5372" y="1382"/>
                <a:ext cx="111" cy="86"/>
              </a:xfrm>
              <a:custGeom>
                <a:avLst/>
                <a:gdLst>
                  <a:gd name="T0" fmla="*/ 42 w 45"/>
                  <a:gd name="T1" fmla="*/ 23 h 35"/>
                  <a:gd name="T2" fmla="*/ 18 w 45"/>
                  <a:gd name="T3" fmla="*/ 32 h 35"/>
                  <a:gd name="T4" fmla="*/ 2 w 45"/>
                  <a:gd name="T5" fmla="*/ 12 h 35"/>
                  <a:gd name="T6" fmla="*/ 26 w 45"/>
                  <a:gd name="T7" fmla="*/ 3 h 35"/>
                  <a:gd name="T8" fmla="*/ 42 w 45"/>
                  <a:gd name="T9" fmla="*/ 2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35">
                    <a:moveTo>
                      <a:pt x="42" y="23"/>
                    </a:moveTo>
                    <a:cubicBezTo>
                      <a:pt x="40" y="31"/>
                      <a:pt x="30" y="35"/>
                      <a:pt x="18" y="32"/>
                    </a:cubicBezTo>
                    <a:cubicBezTo>
                      <a:pt x="7" y="29"/>
                      <a:pt x="0" y="20"/>
                      <a:pt x="2" y="12"/>
                    </a:cubicBezTo>
                    <a:cubicBezTo>
                      <a:pt x="4" y="4"/>
                      <a:pt x="15" y="0"/>
                      <a:pt x="26" y="3"/>
                    </a:cubicBezTo>
                    <a:cubicBezTo>
                      <a:pt x="37" y="5"/>
                      <a:pt x="45" y="14"/>
                      <a:pt x="42" y="23"/>
                    </a:cubicBezTo>
                    <a:close/>
                  </a:path>
                </a:pathLst>
              </a:custGeom>
              <a:solidFill>
                <a:srgbClr val="FFC2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6" name="Freeform 137"/>
              <p:cNvSpPr>
                <a:spLocks noEditPoints="1"/>
              </p:cNvSpPr>
              <p:nvPr/>
            </p:nvSpPr>
            <p:spPr bwMode="auto">
              <a:xfrm>
                <a:off x="5368" y="1377"/>
                <a:ext cx="115" cy="91"/>
              </a:xfrm>
              <a:custGeom>
                <a:avLst/>
                <a:gdLst>
                  <a:gd name="T0" fmla="*/ 27 w 47"/>
                  <a:gd name="T1" fmla="*/ 37 h 37"/>
                  <a:gd name="T2" fmla="*/ 20 w 47"/>
                  <a:gd name="T3" fmla="*/ 36 h 37"/>
                  <a:gd name="T4" fmla="*/ 2 w 47"/>
                  <a:gd name="T5" fmla="*/ 14 h 37"/>
                  <a:gd name="T6" fmla="*/ 29 w 47"/>
                  <a:gd name="T7" fmla="*/ 3 h 37"/>
                  <a:gd name="T8" fmla="*/ 43 w 47"/>
                  <a:gd name="T9" fmla="*/ 11 h 37"/>
                  <a:gd name="T10" fmla="*/ 46 w 47"/>
                  <a:gd name="T11" fmla="*/ 25 h 37"/>
                  <a:gd name="T12" fmla="*/ 27 w 47"/>
                  <a:gd name="T13" fmla="*/ 37 h 37"/>
                  <a:gd name="T14" fmla="*/ 21 w 47"/>
                  <a:gd name="T15" fmla="*/ 6 h 37"/>
                  <a:gd name="T16" fmla="*/ 6 w 47"/>
                  <a:gd name="T17" fmla="*/ 15 h 37"/>
                  <a:gd name="T18" fmla="*/ 21 w 47"/>
                  <a:gd name="T19" fmla="*/ 32 h 37"/>
                  <a:gd name="T20" fmla="*/ 43 w 47"/>
                  <a:gd name="T21" fmla="*/ 24 h 37"/>
                  <a:gd name="T22" fmla="*/ 40 w 47"/>
                  <a:gd name="T23" fmla="*/ 14 h 37"/>
                  <a:gd name="T24" fmla="*/ 28 w 47"/>
                  <a:gd name="T25" fmla="*/ 6 h 37"/>
                  <a:gd name="T26" fmla="*/ 21 w 47"/>
                  <a:gd name="T27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7" h="37">
                    <a:moveTo>
                      <a:pt x="27" y="37"/>
                    </a:moveTo>
                    <a:cubicBezTo>
                      <a:pt x="25" y="37"/>
                      <a:pt x="22" y="37"/>
                      <a:pt x="20" y="36"/>
                    </a:cubicBezTo>
                    <a:cubicBezTo>
                      <a:pt x="8" y="33"/>
                      <a:pt x="0" y="23"/>
                      <a:pt x="2" y="14"/>
                    </a:cubicBezTo>
                    <a:cubicBezTo>
                      <a:pt x="5" y="4"/>
                      <a:pt x="16" y="0"/>
                      <a:pt x="29" y="3"/>
                    </a:cubicBezTo>
                    <a:cubicBezTo>
                      <a:pt x="34" y="4"/>
                      <a:pt x="39" y="7"/>
                      <a:pt x="43" y="11"/>
                    </a:cubicBezTo>
                    <a:cubicBezTo>
                      <a:pt x="46" y="16"/>
                      <a:pt x="47" y="21"/>
                      <a:pt x="46" y="25"/>
                    </a:cubicBezTo>
                    <a:cubicBezTo>
                      <a:pt x="44" y="32"/>
                      <a:pt x="36" y="37"/>
                      <a:pt x="27" y="37"/>
                    </a:cubicBezTo>
                    <a:close/>
                    <a:moveTo>
                      <a:pt x="21" y="6"/>
                    </a:moveTo>
                    <a:cubicBezTo>
                      <a:pt x="14" y="6"/>
                      <a:pt x="7" y="9"/>
                      <a:pt x="6" y="15"/>
                    </a:cubicBezTo>
                    <a:cubicBezTo>
                      <a:pt x="4" y="22"/>
                      <a:pt x="11" y="30"/>
                      <a:pt x="21" y="32"/>
                    </a:cubicBezTo>
                    <a:cubicBezTo>
                      <a:pt x="31" y="35"/>
                      <a:pt x="41" y="31"/>
                      <a:pt x="43" y="24"/>
                    </a:cubicBezTo>
                    <a:cubicBezTo>
                      <a:pt x="43" y="21"/>
                      <a:pt x="42" y="17"/>
                      <a:pt x="40" y="14"/>
                    </a:cubicBezTo>
                    <a:cubicBezTo>
                      <a:pt x="37" y="10"/>
                      <a:pt x="33" y="8"/>
                      <a:pt x="28" y="6"/>
                    </a:cubicBezTo>
                    <a:cubicBezTo>
                      <a:pt x="25" y="6"/>
                      <a:pt x="23" y="6"/>
                      <a:pt x="21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7" name="Freeform 138"/>
              <p:cNvSpPr>
                <a:spLocks/>
              </p:cNvSpPr>
              <p:nvPr/>
            </p:nvSpPr>
            <p:spPr bwMode="auto">
              <a:xfrm>
                <a:off x="5405" y="1340"/>
                <a:ext cx="51" cy="96"/>
              </a:xfrm>
              <a:custGeom>
                <a:avLst/>
                <a:gdLst>
                  <a:gd name="T0" fmla="*/ 0 w 21"/>
                  <a:gd name="T1" fmla="*/ 17 h 39"/>
                  <a:gd name="T2" fmla="*/ 0 w 21"/>
                  <a:gd name="T3" fmla="*/ 31 h 39"/>
                  <a:gd name="T4" fmla="*/ 17 w 21"/>
                  <a:gd name="T5" fmla="*/ 35 h 39"/>
                  <a:gd name="T6" fmla="*/ 20 w 21"/>
                  <a:gd name="T7" fmla="*/ 14 h 39"/>
                  <a:gd name="T8" fmla="*/ 0 w 21"/>
                  <a:gd name="T9" fmla="*/ 17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9">
                    <a:moveTo>
                      <a:pt x="0" y="17"/>
                    </a:moveTo>
                    <a:cubicBezTo>
                      <a:pt x="0" y="17"/>
                      <a:pt x="1" y="18"/>
                      <a:pt x="0" y="31"/>
                    </a:cubicBezTo>
                    <a:cubicBezTo>
                      <a:pt x="0" y="35"/>
                      <a:pt x="14" y="39"/>
                      <a:pt x="17" y="35"/>
                    </a:cubicBezTo>
                    <a:cubicBezTo>
                      <a:pt x="21" y="32"/>
                      <a:pt x="20" y="28"/>
                      <a:pt x="20" y="14"/>
                    </a:cubicBezTo>
                    <a:cubicBezTo>
                      <a:pt x="21" y="0"/>
                      <a:pt x="0" y="17"/>
                      <a:pt x="0" y="17"/>
                    </a:cubicBezTo>
                    <a:close/>
                  </a:path>
                </a:pathLst>
              </a:custGeom>
              <a:solidFill>
                <a:srgbClr val="FFC2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8" name="Freeform 139"/>
              <p:cNvSpPr>
                <a:spLocks/>
              </p:cNvSpPr>
              <p:nvPr/>
            </p:nvSpPr>
            <p:spPr bwMode="auto">
              <a:xfrm>
                <a:off x="5405" y="1375"/>
                <a:ext cx="49" cy="44"/>
              </a:xfrm>
              <a:custGeom>
                <a:avLst/>
                <a:gdLst>
                  <a:gd name="T0" fmla="*/ 20 w 20"/>
                  <a:gd name="T1" fmla="*/ 0 h 18"/>
                  <a:gd name="T2" fmla="*/ 0 w 20"/>
                  <a:gd name="T3" fmla="*/ 18 h 18"/>
                  <a:gd name="T4" fmla="*/ 0 w 20"/>
                  <a:gd name="T5" fmla="*/ 6 h 18"/>
                  <a:gd name="T6" fmla="*/ 20 w 20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8">
                    <a:moveTo>
                      <a:pt x="20" y="0"/>
                    </a:moveTo>
                    <a:cubicBezTo>
                      <a:pt x="20" y="0"/>
                      <a:pt x="17" y="13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EA9C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9" name="Freeform 140"/>
              <p:cNvSpPr>
                <a:spLocks/>
              </p:cNvSpPr>
              <p:nvPr/>
            </p:nvSpPr>
            <p:spPr bwMode="auto">
              <a:xfrm>
                <a:off x="5323" y="1229"/>
                <a:ext cx="170" cy="170"/>
              </a:xfrm>
              <a:custGeom>
                <a:avLst/>
                <a:gdLst>
                  <a:gd name="T0" fmla="*/ 64 w 69"/>
                  <a:gd name="T1" fmla="*/ 27 h 69"/>
                  <a:gd name="T2" fmla="*/ 42 w 69"/>
                  <a:gd name="T3" fmla="*/ 65 h 69"/>
                  <a:gd name="T4" fmla="*/ 4 w 69"/>
                  <a:gd name="T5" fmla="*/ 42 h 69"/>
                  <a:gd name="T6" fmla="*/ 26 w 69"/>
                  <a:gd name="T7" fmla="*/ 4 h 69"/>
                  <a:gd name="T8" fmla="*/ 64 w 69"/>
                  <a:gd name="T9" fmla="*/ 27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9">
                    <a:moveTo>
                      <a:pt x="64" y="27"/>
                    </a:moveTo>
                    <a:cubicBezTo>
                      <a:pt x="69" y="43"/>
                      <a:pt x="59" y="60"/>
                      <a:pt x="42" y="65"/>
                    </a:cubicBezTo>
                    <a:cubicBezTo>
                      <a:pt x="25" y="69"/>
                      <a:pt x="8" y="59"/>
                      <a:pt x="4" y="42"/>
                    </a:cubicBezTo>
                    <a:cubicBezTo>
                      <a:pt x="0" y="26"/>
                      <a:pt x="10" y="9"/>
                      <a:pt x="26" y="4"/>
                    </a:cubicBezTo>
                    <a:cubicBezTo>
                      <a:pt x="43" y="0"/>
                      <a:pt x="60" y="10"/>
                      <a:pt x="64" y="27"/>
                    </a:cubicBezTo>
                    <a:close/>
                  </a:path>
                </a:pathLst>
              </a:custGeom>
              <a:solidFill>
                <a:srgbClr val="FFC2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0" name="Freeform 141"/>
              <p:cNvSpPr>
                <a:spLocks/>
              </p:cNvSpPr>
              <p:nvPr/>
            </p:nvSpPr>
            <p:spPr bwMode="auto">
              <a:xfrm>
                <a:off x="5323" y="1298"/>
                <a:ext cx="101" cy="37"/>
              </a:xfrm>
              <a:custGeom>
                <a:avLst/>
                <a:gdLst>
                  <a:gd name="T0" fmla="*/ 41 w 41"/>
                  <a:gd name="T1" fmla="*/ 8 h 15"/>
                  <a:gd name="T2" fmla="*/ 12 w 41"/>
                  <a:gd name="T3" fmla="*/ 15 h 15"/>
                  <a:gd name="T4" fmla="*/ 3 w 41"/>
                  <a:gd name="T5" fmla="*/ 5 h 15"/>
                  <a:gd name="T6" fmla="*/ 38 w 41"/>
                  <a:gd name="T7" fmla="*/ 0 h 15"/>
                  <a:gd name="T8" fmla="*/ 41 w 41"/>
                  <a:gd name="T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15">
                    <a:moveTo>
                      <a:pt x="41" y="8"/>
                    </a:moveTo>
                    <a:cubicBezTo>
                      <a:pt x="41" y="8"/>
                      <a:pt x="24" y="15"/>
                      <a:pt x="12" y="15"/>
                    </a:cubicBezTo>
                    <a:cubicBezTo>
                      <a:pt x="0" y="15"/>
                      <a:pt x="3" y="5"/>
                      <a:pt x="3" y="5"/>
                    </a:cubicBezTo>
                    <a:cubicBezTo>
                      <a:pt x="38" y="0"/>
                      <a:pt x="38" y="0"/>
                      <a:pt x="38" y="0"/>
                    </a:cubicBezTo>
                    <a:lnTo>
                      <a:pt x="41" y="8"/>
                    </a:lnTo>
                    <a:close/>
                  </a:path>
                </a:pathLst>
              </a:custGeom>
              <a:solidFill>
                <a:srgbClr val="EA9C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1" name="Freeform 142"/>
              <p:cNvSpPr>
                <a:spLocks/>
              </p:cNvSpPr>
              <p:nvPr/>
            </p:nvSpPr>
            <p:spPr bwMode="auto">
              <a:xfrm>
                <a:off x="5284" y="1173"/>
                <a:ext cx="239" cy="189"/>
              </a:xfrm>
              <a:custGeom>
                <a:avLst/>
                <a:gdLst>
                  <a:gd name="T0" fmla="*/ 25 w 97"/>
                  <a:gd name="T1" fmla="*/ 61 h 77"/>
                  <a:gd name="T2" fmla="*/ 53 w 97"/>
                  <a:gd name="T3" fmla="*/ 57 h 77"/>
                  <a:gd name="T4" fmla="*/ 61 w 97"/>
                  <a:gd name="T5" fmla="*/ 62 h 77"/>
                  <a:gd name="T6" fmla="*/ 63 w 97"/>
                  <a:gd name="T7" fmla="*/ 63 h 77"/>
                  <a:gd name="T8" fmla="*/ 74 w 97"/>
                  <a:gd name="T9" fmla="*/ 54 h 77"/>
                  <a:gd name="T10" fmla="*/ 78 w 97"/>
                  <a:gd name="T11" fmla="*/ 63 h 77"/>
                  <a:gd name="T12" fmla="*/ 77 w 97"/>
                  <a:gd name="T13" fmla="*/ 76 h 77"/>
                  <a:gd name="T14" fmla="*/ 81 w 97"/>
                  <a:gd name="T15" fmla="*/ 32 h 77"/>
                  <a:gd name="T16" fmla="*/ 18 w 97"/>
                  <a:gd name="T17" fmla="*/ 24 h 77"/>
                  <a:gd name="T18" fmla="*/ 6 w 97"/>
                  <a:gd name="T19" fmla="*/ 24 h 77"/>
                  <a:gd name="T20" fmla="*/ 25 w 97"/>
                  <a:gd name="T21" fmla="*/ 61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77">
                    <a:moveTo>
                      <a:pt x="25" y="61"/>
                    </a:moveTo>
                    <a:cubicBezTo>
                      <a:pt x="25" y="61"/>
                      <a:pt x="40" y="54"/>
                      <a:pt x="53" y="57"/>
                    </a:cubicBezTo>
                    <a:cubicBezTo>
                      <a:pt x="56" y="58"/>
                      <a:pt x="59" y="59"/>
                      <a:pt x="61" y="62"/>
                    </a:cubicBezTo>
                    <a:cubicBezTo>
                      <a:pt x="61" y="62"/>
                      <a:pt x="62" y="63"/>
                      <a:pt x="63" y="63"/>
                    </a:cubicBezTo>
                    <a:cubicBezTo>
                      <a:pt x="65" y="64"/>
                      <a:pt x="69" y="54"/>
                      <a:pt x="74" y="54"/>
                    </a:cubicBezTo>
                    <a:cubicBezTo>
                      <a:pt x="78" y="54"/>
                      <a:pt x="81" y="57"/>
                      <a:pt x="78" y="63"/>
                    </a:cubicBezTo>
                    <a:cubicBezTo>
                      <a:pt x="74" y="69"/>
                      <a:pt x="75" y="75"/>
                      <a:pt x="77" y="76"/>
                    </a:cubicBezTo>
                    <a:cubicBezTo>
                      <a:pt x="79" y="77"/>
                      <a:pt x="97" y="64"/>
                      <a:pt x="81" y="32"/>
                    </a:cubicBezTo>
                    <a:cubicBezTo>
                      <a:pt x="65" y="0"/>
                      <a:pt x="24" y="17"/>
                      <a:pt x="18" y="24"/>
                    </a:cubicBezTo>
                    <a:cubicBezTo>
                      <a:pt x="18" y="24"/>
                      <a:pt x="11" y="30"/>
                      <a:pt x="6" y="24"/>
                    </a:cubicBezTo>
                    <a:cubicBezTo>
                      <a:pt x="6" y="24"/>
                      <a:pt x="0" y="70"/>
                      <a:pt x="25" y="61"/>
                    </a:cubicBezTo>
                    <a:close/>
                  </a:path>
                </a:pathLst>
              </a:custGeom>
              <a:solidFill>
                <a:srgbClr val="FFA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2" name="Freeform 143"/>
              <p:cNvSpPr>
                <a:spLocks/>
              </p:cNvSpPr>
              <p:nvPr/>
            </p:nvSpPr>
            <p:spPr bwMode="auto">
              <a:xfrm>
                <a:off x="5360" y="1611"/>
                <a:ext cx="195" cy="240"/>
              </a:xfrm>
              <a:custGeom>
                <a:avLst/>
                <a:gdLst>
                  <a:gd name="T0" fmla="*/ 51 w 79"/>
                  <a:gd name="T1" fmla="*/ 13 h 97"/>
                  <a:gd name="T2" fmla="*/ 51 w 79"/>
                  <a:gd name="T3" fmla="*/ 37 h 97"/>
                  <a:gd name="T4" fmla="*/ 48 w 79"/>
                  <a:gd name="T5" fmla="*/ 44 h 97"/>
                  <a:gd name="T6" fmla="*/ 0 w 79"/>
                  <a:gd name="T7" fmla="*/ 88 h 97"/>
                  <a:gd name="T8" fmla="*/ 5 w 79"/>
                  <a:gd name="T9" fmla="*/ 97 h 97"/>
                  <a:gd name="T10" fmla="*/ 69 w 79"/>
                  <a:gd name="T11" fmla="*/ 50 h 97"/>
                  <a:gd name="T12" fmla="*/ 75 w 79"/>
                  <a:gd name="T13" fmla="*/ 41 h 97"/>
                  <a:gd name="T14" fmla="*/ 79 w 79"/>
                  <a:gd name="T15" fmla="*/ 0 h 97"/>
                  <a:gd name="T16" fmla="*/ 51 w 79"/>
                  <a:gd name="T17" fmla="*/ 1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9" h="97">
                    <a:moveTo>
                      <a:pt x="51" y="13"/>
                    </a:moveTo>
                    <a:cubicBezTo>
                      <a:pt x="51" y="37"/>
                      <a:pt x="51" y="37"/>
                      <a:pt x="51" y="37"/>
                    </a:cubicBezTo>
                    <a:cubicBezTo>
                      <a:pt x="51" y="40"/>
                      <a:pt x="50" y="42"/>
                      <a:pt x="48" y="44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5" y="97"/>
                      <a:pt x="5" y="97"/>
                      <a:pt x="5" y="97"/>
                    </a:cubicBezTo>
                    <a:cubicBezTo>
                      <a:pt x="69" y="50"/>
                      <a:pt x="69" y="50"/>
                      <a:pt x="69" y="50"/>
                    </a:cubicBezTo>
                    <a:cubicBezTo>
                      <a:pt x="72" y="48"/>
                      <a:pt x="74" y="45"/>
                      <a:pt x="75" y="41"/>
                    </a:cubicBezTo>
                    <a:cubicBezTo>
                      <a:pt x="79" y="0"/>
                      <a:pt x="79" y="0"/>
                      <a:pt x="79" y="0"/>
                    </a:cubicBezTo>
                    <a:lnTo>
                      <a:pt x="51" y="13"/>
                    </a:lnTo>
                    <a:close/>
                  </a:path>
                </a:pathLst>
              </a:custGeom>
              <a:solidFill>
                <a:srgbClr val="FFC2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3" name="Freeform 144"/>
              <p:cNvSpPr>
                <a:spLocks/>
              </p:cNvSpPr>
              <p:nvPr/>
            </p:nvSpPr>
            <p:spPr bwMode="auto">
              <a:xfrm>
                <a:off x="5451" y="1456"/>
                <a:ext cx="134" cy="220"/>
              </a:xfrm>
              <a:custGeom>
                <a:avLst/>
                <a:gdLst>
                  <a:gd name="T0" fmla="*/ 34 w 54"/>
                  <a:gd name="T1" fmla="*/ 0 h 89"/>
                  <a:gd name="T2" fmla="*/ 54 w 54"/>
                  <a:gd name="T3" fmla="*/ 81 h 89"/>
                  <a:gd name="T4" fmla="*/ 14 w 54"/>
                  <a:gd name="T5" fmla="*/ 84 h 89"/>
                  <a:gd name="T6" fmla="*/ 34 w 54"/>
                  <a:gd name="T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89">
                    <a:moveTo>
                      <a:pt x="34" y="0"/>
                    </a:moveTo>
                    <a:cubicBezTo>
                      <a:pt x="34" y="0"/>
                      <a:pt x="48" y="22"/>
                      <a:pt x="54" y="81"/>
                    </a:cubicBezTo>
                    <a:cubicBezTo>
                      <a:pt x="54" y="81"/>
                      <a:pt x="29" y="89"/>
                      <a:pt x="14" y="84"/>
                    </a:cubicBezTo>
                    <a:cubicBezTo>
                      <a:pt x="0" y="80"/>
                      <a:pt x="34" y="0"/>
                      <a:pt x="34" y="0"/>
                    </a:cubicBezTo>
                    <a:close/>
                  </a:path>
                </a:pathLst>
              </a:custGeom>
              <a:solidFill>
                <a:srgbClr val="579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4" name="Freeform 145"/>
              <p:cNvSpPr>
                <a:spLocks/>
              </p:cNvSpPr>
              <p:nvPr/>
            </p:nvSpPr>
            <p:spPr bwMode="auto">
              <a:xfrm>
                <a:off x="5464" y="1525"/>
                <a:ext cx="17" cy="136"/>
              </a:xfrm>
              <a:custGeom>
                <a:avLst/>
                <a:gdLst>
                  <a:gd name="T0" fmla="*/ 7 w 7"/>
                  <a:gd name="T1" fmla="*/ 0 h 55"/>
                  <a:gd name="T2" fmla="*/ 1 w 7"/>
                  <a:gd name="T3" fmla="*/ 46 h 55"/>
                  <a:gd name="T4" fmla="*/ 7 w 7"/>
                  <a:gd name="T5" fmla="*/ 55 h 55"/>
                  <a:gd name="T6" fmla="*/ 7 w 7"/>
                  <a:gd name="T7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55">
                    <a:moveTo>
                      <a:pt x="7" y="0"/>
                    </a:moveTo>
                    <a:cubicBezTo>
                      <a:pt x="7" y="0"/>
                      <a:pt x="1" y="31"/>
                      <a:pt x="1" y="46"/>
                    </a:cubicBezTo>
                    <a:cubicBezTo>
                      <a:pt x="0" y="50"/>
                      <a:pt x="3" y="53"/>
                      <a:pt x="7" y="55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396C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5" name="Freeform 146"/>
              <p:cNvSpPr>
                <a:spLocks/>
              </p:cNvSpPr>
              <p:nvPr/>
            </p:nvSpPr>
            <p:spPr bwMode="auto">
              <a:xfrm>
                <a:off x="5091" y="1799"/>
                <a:ext cx="358" cy="209"/>
              </a:xfrm>
              <a:custGeom>
                <a:avLst/>
                <a:gdLst>
                  <a:gd name="T0" fmla="*/ 145 w 145"/>
                  <a:gd name="T1" fmla="*/ 43 h 85"/>
                  <a:gd name="T2" fmla="*/ 134 w 145"/>
                  <a:gd name="T3" fmla="*/ 42 h 85"/>
                  <a:gd name="T4" fmla="*/ 65 w 145"/>
                  <a:gd name="T5" fmla="*/ 2 h 85"/>
                  <a:gd name="T6" fmla="*/ 56 w 145"/>
                  <a:gd name="T7" fmla="*/ 2 h 85"/>
                  <a:gd name="T8" fmla="*/ 7 w 145"/>
                  <a:gd name="T9" fmla="*/ 30 h 85"/>
                  <a:gd name="T10" fmla="*/ 0 w 145"/>
                  <a:gd name="T11" fmla="*/ 30 h 85"/>
                  <a:gd name="T12" fmla="*/ 0 w 145"/>
                  <a:gd name="T13" fmla="*/ 36 h 85"/>
                  <a:gd name="T14" fmla="*/ 0 w 145"/>
                  <a:gd name="T15" fmla="*/ 36 h 85"/>
                  <a:gd name="T16" fmla="*/ 2 w 145"/>
                  <a:gd name="T17" fmla="*/ 38 h 85"/>
                  <a:gd name="T18" fmla="*/ 81 w 145"/>
                  <a:gd name="T19" fmla="*/ 84 h 85"/>
                  <a:gd name="T20" fmla="*/ 89 w 145"/>
                  <a:gd name="T21" fmla="*/ 83 h 85"/>
                  <a:gd name="T22" fmla="*/ 143 w 145"/>
                  <a:gd name="T23" fmla="*/ 52 h 85"/>
                  <a:gd name="T24" fmla="*/ 145 w 145"/>
                  <a:gd name="T25" fmla="*/ 50 h 85"/>
                  <a:gd name="T26" fmla="*/ 145 w 145"/>
                  <a:gd name="T27" fmla="*/ 43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5" h="85">
                    <a:moveTo>
                      <a:pt x="145" y="43"/>
                    </a:moveTo>
                    <a:cubicBezTo>
                      <a:pt x="134" y="42"/>
                      <a:pt x="134" y="42"/>
                      <a:pt x="134" y="42"/>
                    </a:cubicBezTo>
                    <a:cubicBezTo>
                      <a:pt x="65" y="2"/>
                      <a:pt x="65" y="2"/>
                      <a:pt x="65" y="2"/>
                    </a:cubicBezTo>
                    <a:cubicBezTo>
                      <a:pt x="63" y="0"/>
                      <a:pt x="59" y="1"/>
                      <a:pt x="56" y="2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7"/>
                      <a:pt x="1" y="38"/>
                      <a:pt x="2" y="38"/>
                    </a:cubicBezTo>
                    <a:cubicBezTo>
                      <a:pt x="81" y="84"/>
                      <a:pt x="81" y="84"/>
                      <a:pt x="81" y="84"/>
                    </a:cubicBezTo>
                    <a:cubicBezTo>
                      <a:pt x="83" y="85"/>
                      <a:pt x="87" y="85"/>
                      <a:pt x="89" y="83"/>
                    </a:cubicBezTo>
                    <a:cubicBezTo>
                      <a:pt x="143" y="52"/>
                      <a:pt x="143" y="52"/>
                      <a:pt x="143" y="52"/>
                    </a:cubicBezTo>
                    <a:cubicBezTo>
                      <a:pt x="144" y="52"/>
                      <a:pt x="145" y="51"/>
                      <a:pt x="145" y="50"/>
                    </a:cubicBezTo>
                    <a:lnTo>
                      <a:pt x="145" y="43"/>
                    </a:lnTo>
                    <a:close/>
                  </a:path>
                </a:pathLst>
              </a:custGeom>
              <a:solidFill>
                <a:srgbClr val="579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6" name="Freeform 147"/>
              <p:cNvSpPr>
                <a:spLocks/>
              </p:cNvSpPr>
              <p:nvPr/>
            </p:nvSpPr>
            <p:spPr bwMode="auto">
              <a:xfrm>
                <a:off x="5091" y="1836"/>
                <a:ext cx="230" cy="172"/>
              </a:xfrm>
              <a:custGeom>
                <a:avLst/>
                <a:gdLst>
                  <a:gd name="T0" fmla="*/ 93 w 93"/>
                  <a:gd name="T1" fmla="*/ 3 h 70"/>
                  <a:gd name="T2" fmla="*/ 88 w 93"/>
                  <a:gd name="T3" fmla="*/ 0 h 70"/>
                  <a:gd name="T4" fmla="*/ 34 w 93"/>
                  <a:gd name="T5" fmla="*/ 0 h 70"/>
                  <a:gd name="T6" fmla="*/ 7 w 93"/>
                  <a:gd name="T7" fmla="*/ 15 h 70"/>
                  <a:gd name="T8" fmla="*/ 0 w 93"/>
                  <a:gd name="T9" fmla="*/ 15 h 70"/>
                  <a:gd name="T10" fmla="*/ 0 w 93"/>
                  <a:gd name="T11" fmla="*/ 21 h 70"/>
                  <a:gd name="T12" fmla="*/ 0 w 93"/>
                  <a:gd name="T13" fmla="*/ 21 h 70"/>
                  <a:gd name="T14" fmla="*/ 2 w 93"/>
                  <a:gd name="T15" fmla="*/ 23 h 70"/>
                  <a:gd name="T16" fmla="*/ 81 w 93"/>
                  <a:gd name="T17" fmla="*/ 69 h 70"/>
                  <a:gd name="T18" fmla="*/ 85 w 93"/>
                  <a:gd name="T19" fmla="*/ 70 h 70"/>
                  <a:gd name="T20" fmla="*/ 93 w 93"/>
                  <a:gd name="T21" fmla="*/ 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3" h="70">
                    <a:moveTo>
                      <a:pt x="93" y="3"/>
                    </a:moveTo>
                    <a:cubicBezTo>
                      <a:pt x="88" y="0"/>
                      <a:pt x="88" y="0"/>
                      <a:pt x="88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ubicBezTo>
                      <a:pt x="81" y="69"/>
                      <a:pt x="81" y="69"/>
                      <a:pt x="81" y="69"/>
                    </a:cubicBezTo>
                    <a:cubicBezTo>
                      <a:pt x="82" y="69"/>
                      <a:pt x="83" y="70"/>
                      <a:pt x="85" y="70"/>
                    </a:cubicBez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396C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7" name="Freeform 148"/>
              <p:cNvSpPr>
                <a:spLocks/>
              </p:cNvSpPr>
              <p:nvPr/>
            </p:nvSpPr>
            <p:spPr bwMode="auto">
              <a:xfrm>
                <a:off x="5091" y="1873"/>
                <a:ext cx="8" cy="22"/>
              </a:xfrm>
              <a:custGeom>
                <a:avLst/>
                <a:gdLst>
                  <a:gd name="T0" fmla="*/ 3 w 3"/>
                  <a:gd name="T1" fmla="*/ 0 h 9"/>
                  <a:gd name="T2" fmla="*/ 0 w 3"/>
                  <a:gd name="T3" fmla="*/ 0 h 9"/>
                  <a:gd name="T4" fmla="*/ 0 w 3"/>
                  <a:gd name="T5" fmla="*/ 6 h 9"/>
                  <a:gd name="T6" fmla="*/ 0 w 3"/>
                  <a:gd name="T7" fmla="*/ 6 h 9"/>
                  <a:gd name="T8" fmla="*/ 2 w 3"/>
                  <a:gd name="T9" fmla="*/ 8 h 9"/>
                  <a:gd name="T10" fmla="*/ 3 w 3"/>
                  <a:gd name="T11" fmla="*/ 9 h 9"/>
                  <a:gd name="T12" fmla="*/ 3 w 3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9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1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79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8" name="Freeform 149"/>
              <p:cNvSpPr>
                <a:spLocks/>
              </p:cNvSpPr>
              <p:nvPr/>
            </p:nvSpPr>
            <p:spPr bwMode="auto">
              <a:xfrm>
                <a:off x="5291" y="1979"/>
                <a:ext cx="20" cy="29"/>
              </a:xfrm>
              <a:custGeom>
                <a:avLst/>
                <a:gdLst>
                  <a:gd name="T0" fmla="*/ 0 w 8"/>
                  <a:gd name="T1" fmla="*/ 11 h 12"/>
                  <a:gd name="T2" fmla="*/ 8 w 8"/>
                  <a:gd name="T3" fmla="*/ 11 h 12"/>
                  <a:gd name="T4" fmla="*/ 8 w 8"/>
                  <a:gd name="T5" fmla="*/ 0 h 12"/>
                  <a:gd name="T6" fmla="*/ 0 w 8"/>
                  <a:gd name="T7" fmla="*/ 0 h 12"/>
                  <a:gd name="T8" fmla="*/ 0 w 8"/>
                  <a:gd name="T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11"/>
                    </a:moveTo>
                    <a:cubicBezTo>
                      <a:pt x="3" y="12"/>
                      <a:pt x="6" y="12"/>
                      <a:pt x="8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9" name="Freeform 150"/>
              <p:cNvSpPr>
                <a:spLocks/>
              </p:cNvSpPr>
              <p:nvPr/>
            </p:nvSpPr>
            <p:spPr bwMode="auto">
              <a:xfrm>
                <a:off x="5091" y="1784"/>
                <a:ext cx="360" cy="210"/>
              </a:xfrm>
              <a:custGeom>
                <a:avLst/>
                <a:gdLst>
                  <a:gd name="T0" fmla="*/ 81 w 146"/>
                  <a:gd name="T1" fmla="*/ 83 h 85"/>
                  <a:gd name="T2" fmla="*/ 2 w 146"/>
                  <a:gd name="T3" fmla="*/ 38 h 85"/>
                  <a:gd name="T4" fmla="*/ 3 w 146"/>
                  <a:gd name="T5" fmla="*/ 33 h 85"/>
                  <a:gd name="T6" fmla="*/ 56 w 146"/>
                  <a:gd name="T7" fmla="*/ 2 h 85"/>
                  <a:gd name="T8" fmla="*/ 65 w 146"/>
                  <a:gd name="T9" fmla="*/ 2 h 85"/>
                  <a:gd name="T10" fmla="*/ 144 w 146"/>
                  <a:gd name="T11" fmla="*/ 47 h 85"/>
                  <a:gd name="T12" fmla="*/ 143 w 146"/>
                  <a:gd name="T13" fmla="*/ 52 h 85"/>
                  <a:gd name="T14" fmla="*/ 89 w 146"/>
                  <a:gd name="T15" fmla="*/ 83 h 85"/>
                  <a:gd name="T16" fmla="*/ 81 w 146"/>
                  <a:gd name="T17" fmla="*/ 83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6" h="85">
                    <a:moveTo>
                      <a:pt x="81" y="83"/>
                    </a:moveTo>
                    <a:cubicBezTo>
                      <a:pt x="2" y="38"/>
                      <a:pt x="2" y="38"/>
                      <a:pt x="2" y="38"/>
                    </a:cubicBezTo>
                    <a:cubicBezTo>
                      <a:pt x="0" y="37"/>
                      <a:pt x="0" y="34"/>
                      <a:pt x="3" y="33"/>
                    </a:cubicBezTo>
                    <a:cubicBezTo>
                      <a:pt x="56" y="2"/>
                      <a:pt x="56" y="2"/>
                      <a:pt x="56" y="2"/>
                    </a:cubicBezTo>
                    <a:cubicBezTo>
                      <a:pt x="59" y="0"/>
                      <a:pt x="63" y="0"/>
                      <a:pt x="65" y="2"/>
                    </a:cubicBezTo>
                    <a:cubicBezTo>
                      <a:pt x="144" y="47"/>
                      <a:pt x="144" y="47"/>
                      <a:pt x="144" y="47"/>
                    </a:cubicBezTo>
                    <a:cubicBezTo>
                      <a:pt x="146" y="48"/>
                      <a:pt x="145" y="50"/>
                      <a:pt x="143" y="52"/>
                    </a:cubicBezTo>
                    <a:cubicBezTo>
                      <a:pt x="89" y="83"/>
                      <a:pt x="89" y="83"/>
                      <a:pt x="89" y="83"/>
                    </a:cubicBezTo>
                    <a:cubicBezTo>
                      <a:pt x="87" y="84"/>
                      <a:pt x="83" y="85"/>
                      <a:pt x="81" y="8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0" name="Freeform 151"/>
              <p:cNvSpPr>
                <a:spLocks/>
              </p:cNvSpPr>
              <p:nvPr/>
            </p:nvSpPr>
            <p:spPr bwMode="auto">
              <a:xfrm>
                <a:off x="5121" y="1826"/>
                <a:ext cx="261" cy="148"/>
              </a:xfrm>
              <a:custGeom>
                <a:avLst/>
                <a:gdLst>
                  <a:gd name="T0" fmla="*/ 67 w 106"/>
                  <a:gd name="T1" fmla="*/ 59 h 60"/>
                  <a:gd name="T2" fmla="*/ 2 w 106"/>
                  <a:gd name="T3" fmla="*/ 22 h 60"/>
                  <a:gd name="T4" fmla="*/ 2 w 106"/>
                  <a:gd name="T5" fmla="*/ 17 h 60"/>
                  <a:gd name="T6" fmla="*/ 31 w 106"/>
                  <a:gd name="T7" fmla="*/ 1 h 60"/>
                  <a:gd name="T8" fmla="*/ 38 w 106"/>
                  <a:gd name="T9" fmla="*/ 1 h 60"/>
                  <a:gd name="T10" fmla="*/ 104 w 106"/>
                  <a:gd name="T11" fmla="*/ 39 h 60"/>
                  <a:gd name="T12" fmla="*/ 103 w 106"/>
                  <a:gd name="T13" fmla="*/ 43 h 60"/>
                  <a:gd name="T14" fmla="*/ 75 w 106"/>
                  <a:gd name="T15" fmla="*/ 59 h 60"/>
                  <a:gd name="T16" fmla="*/ 67 w 106"/>
                  <a:gd name="T17" fmla="*/ 5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6" h="60">
                    <a:moveTo>
                      <a:pt x="67" y="59"/>
                    </a:moveTo>
                    <a:cubicBezTo>
                      <a:pt x="2" y="22"/>
                      <a:pt x="2" y="22"/>
                      <a:pt x="2" y="22"/>
                    </a:cubicBezTo>
                    <a:cubicBezTo>
                      <a:pt x="0" y="21"/>
                      <a:pt x="0" y="19"/>
                      <a:pt x="2" y="17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3" y="0"/>
                      <a:pt x="36" y="0"/>
                      <a:pt x="38" y="1"/>
                    </a:cubicBezTo>
                    <a:cubicBezTo>
                      <a:pt x="104" y="39"/>
                      <a:pt x="104" y="39"/>
                      <a:pt x="104" y="39"/>
                    </a:cubicBezTo>
                    <a:cubicBezTo>
                      <a:pt x="106" y="40"/>
                      <a:pt x="105" y="42"/>
                      <a:pt x="103" y="43"/>
                    </a:cubicBezTo>
                    <a:cubicBezTo>
                      <a:pt x="75" y="59"/>
                      <a:pt x="75" y="59"/>
                      <a:pt x="75" y="59"/>
                    </a:cubicBezTo>
                    <a:cubicBezTo>
                      <a:pt x="72" y="60"/>
                      <a:pt x="69" y="60"/>
                      <a:pt x="67" y="59"/>
                    </a:cubicBezTo>
                    <a:close/>
                  </a:path>
                </a:pathLst>
              </a:custGeom>
              <a:solidFill>
                <a:srgbClr val="D4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1" name="Freeform 152"/>
              <p:cNvSpPr>
                <a:spLocks/>
              </p:cNvSpPr>
              <p:nvPr/>
            </p:nvSpPr>
            <p:spPr bwMode="auto">
              <a:xfrm>
                <a:off x="5234" y="1769"/>
                <a:ext cx="47" cy="89"/>
              </a:xfrm>
              <a:custGeom>
                <a:avLst/>
                <a:gdLst>
                  <a:gd name="T0" fmla="*/ 1 w 19"/>
                  <a:gd name="T1" fmla="*/ 6 h 36"/>
                  <a:gd name="T2" fmla="*/ 0 w 19"/>
                  <a:gd name="T3" fmla="*/ 12 h 36"/>
                  <a:gd name="T4" fmla="*/ 1 w 19"/>
                  <a:gd name="T5" fmla="*/ 26 h 36"/>
                  <a:gd name="T6" fmla="*/ 2 w 19"/>
                  <a:gd name="T7" fmla="*/ 31 h 36"/>
                  <a:gd name="T8" fmla="*/ 7 w 19"/>
                  <a:gd name="T9" fmla="*/ 36 h 36"/>
                  <a:gd name="T10" fmla="*/ 11 w 19"/>
                  <a:gd name="T11" fmla="*/ 33 h 36"/>
                  <a:gd name="T12" fmla="*/ 13 w 19"/>
                  <a:gd name="T13" fmla="*/ 21 h 36"/>
                  <a:gd name="T14" fmla="*/ 17 w 19"/>
                  <a:gd name="T15" fmla="*/ 25 h 36"/>
                  <a:gd name="T16" fmla="*/ 12 w 19"/>
                  <a:gd name="T17" fmla="*/ 7 h 36"/>
                  <a:gd name="T18" fmla="*/ 1 w 19"/>
                  <a:gd name="T19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36">
                    <a:moveTo>
                      <a:pt x="1" y="6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6"/>
                      <a:pt x="0" y="21"/>
                      <a:pt x="1" y="26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3"/>
                      <a:pt x="4" y="35"/>
                      <a:pt x="7" y="36"/>
                    </a:cubicBezTo>
                    <a:cubicBezTo>
                      <a:pt x="9" y="36"/>
                      <a:pt x="11" y="35"/>
                      <a:pt x="11" y="33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6" y="25"/>
                      <a:pt x="17" y="25"/>
                    </a:cubicBezTo>
                    <a:cubicBezTo>
                      <a:pt x="19" y="25"/>
                      <a:pt x="16" y="13"/>
                      <a:pt x="12" y="7"/>
                    </a:cubicBezTo>
                    <a:cubicBezTo>
                      <a:pt x="9" y="0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FFC2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2" name="Freeform 153"/>
              <p:cNvSpPr>
                <a:spLocks/>
              </p:cNvSpPr>
              <p:nvPr/>
            </p:nvSpPr>
            <p:spPr bwMode="auto">
              <a:xfrm>
                <a:off x="5224" y="1533"/>
                <a:ext cx="79" cy="253"/>
              </a:xfrm>
              <a:custGeom>
                <a:avLst/>
                <a:gdLst>
                  <a:gd name="T0" fmla="*/ 32 w 32"/>
                  <a:gd name="T1" fmla="*/ 16 h 103"/>
                  <a:gd name="T2" fmla="*/ 23 w 32"/>
                  <a:gd name="T3" fmla="*/ 33 h 103"/>
                  <a:gd name="T4" fmla="*/ 20 w 32"/>
                  <a:gd name="T5" fmla="*/ 45 h 103"/>
                  <a:gd name="T6" fmla="*/ 16 w 32"/>
                  <a:gd name="T7" fmla="*/ 103 h 103"/>
                  <a:gd name="T8" fmla="*/ 5 w 32"/>
                  <a:gd name="T9" fmla="*/ 102 h 103"/>
                  <a:gd name="T10" fmla="*/ 0 w 32"/>
                  <a:gd name="T11" fmla="*/ 38 h 103"/>
                  <a:gd name="T12" fmla="*/ 0 w 32"/>
                  <a:gd name="T13" fmla="*/ 32 h 103"/>
                  <a:gd name="T14" fmla="*/ 6 w 32"/>
                  <a:gd name="T15" fmla="*/ 0 h 103"/>
                  <a:gd name="T16" fmla="*/ 32 w 32"/>
                  <a:gd name="T17" fmla="*/ 16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103">
                    <a:moveTo>
                      <a:pt x="32" y="16"/>
                    </a:moveTo>
                    <a:cubicBezTo>
                      <a:pt x="23" y="33"/>
                      <a:pt x="23" y="33"/>
                      <a:pt x="23" y="33"/>
                    </a:cubicBezTo>
                    <a:cubicBezTo>
                      <a:pt x="21" y="37"/>
                      <a:pt x="20" y="41"/>
                      <a:pt x="20" y="45"/>
                    </a:cubicBezTo>
                    <a:cubicBezTo>
                      <a:pt x="16" y="103"/>
                      <a:pt x="16" y="103"/>
                      <a:pt x="16" y="103"/>
                    </a:cubicBezTo>
                    <a:cubicBezTo>
                      <a:pt x="5" y="102"/>
                      <a:pt x="5" y="102"/>
                      <a:pt x="5" y="102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6"/>
                      <a:pt x="0" y="34"/>
                      <a:pt x="0" y="32"/>
                    </a:cubicBezTo>
                    <a:cubicBezTo>
                      <a:pt x="6" y="0"/>
                      <a:pt x="6" y="0"/>
                      <a:pt x="6" y="0"/>
                    </a:cubicBezTo>
                    <a:lnTo>
                      <a:pt x="32" y="16"/>
                    </a:lnTo>
                    <a:close/>
                  </a:path>
                </a:pathLst>
              </a:custGeom>
              <a:solidFill>
                <a:srgbClr val="FFC2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3" name="Freeform 154"/>
              <p:cNvSpPr>
                <a:spLocks/>
              </p:cNvSpPr>
              <p:nvPr/>
            </p:nvSpPr>
            <p:spPr bwMode="auto">
              <a:xfrm>
                <a:off x="5076" y="1700"/>
                <a:ext cx="220" cy="301"/>
              </a:xfrm>
              <a:custGeom>
                <a:avLst/>
                <a:gdLst>
                  <a:gd name="T0" fmla="*/ 84 w 89"/>
                  <a:gd name="T1" fmla="*/ 122 h 122"/>
                  <a:gd name="T2" fmla="*/ 77 w 89"/>
                  <a:gd name="T3" fmla="*/ 113 h 122"/>
                  <a:gd name="T4" fmla="*/ 8 w 89"/>
                  <a:gd name="T5" fmla="*/ 73 h 122"/>
                  <a:gd name="T6" fmla="*/ 4 w 89"/>
                  <a:gd name="T7" fmla="*/ 65 h 122"/>
                  <a:gd name="T8" fmla="*/ 4 w 89"/>
                  <a:gd name="T9" fmla="*/ 8 h 122"/>
                  <a:gd name="T10" fmla="*/ 0 w 89"/>
                  <a:gd name="T11" fmla="*/ 3 h 122"/>
                  <a:gd name="T12" fmla="*/ 4 w 89"/>
                  <a:gd name="T13" fmla="*/ 1 h 122"/>
                  <a:gd name="T14" fmla="*/ 4 w 89"/>
                  <a:gd name="T15" fmla="*/ 1 h 122"/>
                  <a:gd name="T16" fmla="*/ 7 w 89"/>
                  <a:gd name="T17" fmla="*/ 1 h 122"/>
                  <a:gd name="T18" fmla="*/ 85 w 89"/>
                  <a:gd name="T19" fmla="*/ 47 h 122"/>
                  <a:gd name="T20" fmla="*/ 89 w 89"/>
                  <a:gd name="T21" fmla="*/ 54 h 122"/>
                  <a:gd name="T22" fmla="*/ 89 w 89"/>
                  <a:gd name="T23" fmla="*/ 116 h 122"/>
                  <a:gd name="T24" fmla="*/ 88 w 89"/>
                  <a:gd name="T25" fmla="*/ 119 h 122"/>
                  <a:gd name="T26" fmla="*/ 84 w 89"/>
                  <a:gd name="T27" fmla="*/ 12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9" h="122">
                    <a:moveTo>
                      <a:pt x="84" y="122"/>
                    </a:moveTo>
                    <a:cubicBezTo>
                      <a:pt x="77" y="113"/>
                      <a:pt x="77" y="113"/>
                      <a:pt x="77" y="113"/>
                    </a:cubicBezTo>
                    <a:cubicBezTo>
                      <a:pt x="8" y="73"/>
                      <a:pt x="8" y="73"/>
                      <a:pt x="8" y="73"/>
                    </a:cubicBezTo>
                    <a:cubicBezTo>
                      <a:pt x="6" y="72"/>
                      <a:pt x="4" y="68"/>
                      <a:pt x="4" y="65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5" y="0"/>
                      <a:pt x="7" y="1"/>
                    </a:cubicBezTo>
                    <a:cubicBezTo>
                      <a:pt x="85" y="47"/>
                      <a:pt x="85" y="47"/>
                      <a:pt x="85" y="47"/>
                    </a:cubicBezTo>
                    <a:cubicBezTo>
                      <a:pt x="87" y="48"/>
                      <a:pt x="89" y="51"/>
                      <a:pt x="89" y="54"/>
                    </a:cubicBezTo>
                    <a:cubicBezTo>
                      <a:pt x="89" y="116"/>
                      <a:pt x="89" y="116"/>
                      <a:pt x="89" y="116"/>
                    </a:cubicBezTo>
                    <a:cubicBezTo>
                      <a:pt x="89" y="118"/>
                      <a:pt x="89" y="119"/>
                      <a:pt x="88" y="119"/>
                    </a:cubicBezTo>
                    <a:lnTo>
                      <a:pt x="84" y="122"/>
                    </a:ln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4" name="Freeform 155"/>
              <p:cNvSpPr>
                <a:spLocks/>
              </p:cNvSpPr>
              <p:nvPr/>
            </p:nvSpPr>
            <p:spPr bwMode="auto">
              <a:xfrm>
                <a:off x="5076" y="1700"/>
                <a:ext cx="217" cy="220"/>
              </a:xfrm>
              <a:custGeom>
                <a:avLst/>
                <a:gdLst>
                  <a:gd name="T0" fmla="*/ 36 w 88"/>
                  <a:gd name="T1" fmla="*/ 89 h 89"/>
                  <a:gd name="T2" fmla="*/ 31 w 88"/>
                  <a:gd name="T3" fmla="*/ 86 h 89"/>
                  <a:gd name="T4" fmla="*/ 4 w 88"/>
                  <a:gd name="T5" fmla="*/ 39 h 89"/>
                  <a:gd name="T6" fmla="*/ 4 w 88"/>
                  <a:gd name="T7" fmla="*/ 8 h 89"/>
                  <a:gd name="T8" fmla="*/ 0 w 88"/>
                  <a:gd name="T9" fmla="*/ 3 h 89"/>
                  <a:gd name="T10" fmla="*/ 4 w 88"/>
                  <a:gd name="T11" fmla="*/ 1 h 89"/>
                  <a:gd name="T12" fmla="*/ 4 w 88"/>
                  <a:gd name="T13" fmla="*/ 1 h 89"/>
                  <a:gd name="T14" fmla="*/ 7 w 88"/>
                  <a:gd name="T15" fmla="*/ 1 h 89"/>
                  <a:gd name="T16" fmla="*/ 85 w 88"/>
                  <a:gd name="T17" fmla="*/ 47 h 89"/>
                  <a:gd name="T18" fmla="*/ 88 w 88"/>
                  <a:gd name="T19" fmla="*/ 50 h 89"/>
                  <a:gd name="T20" fmla="*/ 36 w 88"/>
                  <a:gd name="T21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8" h="89">
                    <a:moveTo>
                      <a:pt x="36" y="89"/>
                    </a:moveTo>
                    <a:cubicBezTo>
                      <a:pt x="31" y="86"/>
                      <a:pt x="31" y="86"/>
                      <a:pt x="31" y="86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5" y="0"/>
                      <a:pt x="7" y="1"/>
                    </a:cubicBezTo>
                    <a:cubicBezTo>
                      <a:pt x="85" y="47"/>
                      <a:pt x="85" y="47"/>
                      <a:pt x="85" y="47"/>
                    </a:cubicBezTo>
                    <a:cubicBezTo>
                      <a:pt x="86" y="47"/>
                      <a:pt x="87" y="49"/>
                      <a:pt x="88" y="50"/>
                    </a:cubicBezTo>
                    <a:lnTo>
                      <a:pt x="36" y="89"/>
                    </a:lnTo>
                    <a:close/>
                  </a:path>
                </a:pathLst>
              </a:custGeom>
              <a:solidFill>
                <a:srgbClr val="396C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5" name="Freeform 156"/>
              <p:cNvSpPr>
                <a:spLocks/>
              </p:cNvSpPr>
              <p:nvPr/>
            </p:nvSpPr>
            <p:spPr bwMode="auto">
              <a:xfrm>
                <a:off x="5076" y="1700"/>
                <a:ext cx="20" cy="13"/>
              </a:xfrm>
              <a:custGeom>
                <a:avLst/>
                <a:gdLst>
                  <a:gd name="T0" fmla="*/ 2 w 8"/>
                  <a:gd name="T1" fmla="*/ 5 h 5"/>
                  <a:gd name="T2" fmla="*/ 0 w 8"/>
                  <a:gd name="T3" fmla="*/ 3 h 5"/>
                  <a:gd name="T4" fmla="*/ 4 w 8"/>
                  <a:gd name="T5" fmla="*/ 1 h 5"/>
                  <a:gd name="T6" fmla="*/ 4 w 8"/>
                  <a:gd name="T7" fmla="*/ 1 h 5"/>
                  <a:gd name="T8" fmla="*/ 7 w 8"/>
                  <a:gd name="T9" fmla="*/ 1 h 5"/>
                  <a:gd name="T10" fmla="*/ 8 w 8"/>
                  <a:gd name="T11" fmla="*/ 2 h 5"/>
                  <a:gd name="T12" fmla="*/ 2 w 8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5">
                    <a:moveTo>
                      <a:pt x="2" y="5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5" y="0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79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6" name="Freeform 157"/>
              <p:cNvSpPr>
                <a:spLocks/>
              </p:cNvSpPr>
              <p:nvPr/>
            </p:nvSpPr>
            <p:spPr bwMode="auto">
              <a:xfrm>
                <a:off x="5269" y="1816"/>
                <a:ext cx="27" cy="27"/>
              </a:xfrm>
              <a:custGeom>
                <a:avLst/>
                <a:gdLst>
                  <a:gd name="T0" fmla="*/ 8 w 11"/>
                  <a:gd name="T1" fmla="*/ 0 h 11"/>
                  <a:gd name="T2" fmla="*/ 11 w 11"/>
                  <a:gd name="T3" fmla="*/ 7 h 11"/>
                  <a:gd name="T4" fmla="*/ 3 w 11"/>
                  <a:gd name="T5" fmla="*/ 11 h 11"/>
                  <a:gd name="T6" fmla="*/ 0 w 11"/>
                  <a:gd name="T7" fmla="*/ 5 h 11"/>
                  <a:gd name="T8" fmla="*/ 8 w 11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8" y="0"/>
                    </a:moveTo>
                    <a:cubicBezTo>
                      <a:pt x="10" y="2"/>
                      <a:pt x="11" y="4"/>
                      <a:pt x="11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0" y="5"/>
                      <a:pt x="0" y="5"/>
                      <a:pt x="0" y="5"/>
                    </a:cubicBez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274F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7" name="Freeform 158"/>
              <p:cNvSpPr>
                <a:spLocks/>
              </p:cNvSpPr>
              <p:nvPr/>
            </p:nvSpPr>
            <p:spPr bwMode="auto">
              <a:xfrm>
                <a:off x="5074" y="1705"/>
                <a:ext cx="212" cy="298"/>
              </a:xfrm>
              <a:custGeom>
                <a:avLst/>
                <a:gdLst>
                  <a:gd name="T0" fmla="*/ 82 w 86"/>
                  <a:gd name="T1" fmla="*/ 47 h 121"/>
                  <a:gd name="T2" fmla="*/ 4 w 86"/>
                  <a:gd name="T3" fmla="*/ 1 h 121"/>
                  <a:gd name="T4" fmla="*/ 0 w 86"/>
                  <a:gd name="T5" fmla="*/ 4 h 121"/>
                  <a:gd name="T6" fmla="*/ 0 w 86"/>
                  <a:gd name="T7" fmla="*/ 66 h 121"/>
                  <a:gd name="T8" fmla="*/ 4 w 86"/>
                  <a:gd name="T9" fmla="*/ 74 h 121"/>
                  <a:gd name="T10" fmla="*/ 82 w 86"/>
                  <a:gd name="T11" fmla="*/ 119 h 121"/>
                  <a:gd name="T12" fmla="*/ 86 w 86"/>
                  <a:gd name="T13" fmla="*/ 116 h 121"/>
                  <a:gd name="T14" fmla="*/ 86 w 86"/>
                  <a:gd name="T15" fmla="*/ 55 h 121"/>
                  <a:gd name="T16" fmla="*/ 82 w 86"/>
                  <a:gd name="T17" fmla="*/ 47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" h="121">
                    <a:moveTo>
                      <a:pt x="82" y="47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1"/>
                      <a:pt x="0" y="4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69"/>
                      <a:pt x="1" y="73"/>
                      <a:pt x="4" y="74"/>
                    </a:cubicBezTo>
                    <a:cubicBezTo>
                      <a:pt x="82" y="119"/>
                      <a:pt x="82" y="119"/>
                      <a:pt x="82" y="119"/>
                    </a:cubicBezTo>
                    <a:cubicBezTo>
                      <a:pt x="85" y="121"/>
                      <a:pt x="86" y="119"/>
                      <a:pt x="86" y="116"/>
                    </a:cubicBezTo>
                    <a:cubicBezTo>
                      <a:pt x="86" y="55"/>
                      <a:pt x="86" y="55"/>
                      <a:pt x="86" y="55"/>
                    </a:cubicBezTo>
                    <a:cubicBezTo>
                      <a:pt x="86" y="52"/>
                      <a:pt x="85" y="48"/>
                      <a:pt x="82" y="47"/>
                    </a:cubicBezTo>
                    <a:close/>
                  </a:path>
                </a:pathLst>
              </a:custGeom>
              <a:solidFill>
                <a:srgbClr val="579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8" name="Freeform 159"/>
              <p:cNvSpPr>
                <a:spLocks/>
              </p:cNvSpPr>
              <p:nvPr/>
            </p:nvSpPr>
            <p:spPr bwMode="auto">
              <a:xfrm>
                <a:off x="5306" y="1828"/>
                <a:ext cx="66" cy="62"/>
              </a:xfrm>
              <a:custGeom>
                <a:avLst/>
                <a:gdLst>
                  <a:gd name="T0" fmla="*/ 27 w 27"/>
                  <a:gd name="T1" fmla="*/ 9 h 25"/>
                  <a:gd name="T2" fmla="*/ 26 w 27"/>
                  <a:gd name="T3" fmla="*/ 11 h 25"/>
                  <a:gd name="T4" fmla="*/ 19 w 27"/>
                  <a:gd name="T5" fmla="*/ 19 h 25"/>
                  <a:gd name="T6" fmla="*/ 11 w 27"/>
                  <a:gd name="T7" fmla="*/ 24 h 25"/>
                  <a:gd name="T8" fmla="*/ 3 w 27"/>
                  <a:gd name="T9" fmla="*/ 24 h 25"/>
                  <a:gd name="T10" fmla="*/ 3 w 27"/>
                  <a:gd name="T11" fmla="*/ 24 h 25"/>
                  <a:gd name="T12" fmla="*/ 3 w 27"/>
                  <a:gd name="T13" fmla="*/ 16 h 25"/>
                  <a:gd name="T14" fmla="*/ 11 w 27"/>
                  <a:gd name="T15" fmla="*/ 8 h 25"/>
                  <a:gd name="T16" fmla="*/ 5 w 27"/>
                  <a:gd name="T17" fmla="*/ 10 h 25"/>
                  <a:gd name="T18" fmla="*/ 13 w 27"/>
                  <a:gd name="T19" fmla="*/ 4 h 25"/>
                  <a:gd name="T20" fmla="*/ 22 w 27"/>
                  <a:gd name="T21" fmla="*/ 0 h 25"/>
                  <a:gd name="T22" fmla="*/ 27 w 27"/>
                  <a:gd name="T23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" h="25">
                    <a:moveTo>
                      <a:pt x="27" y="9"/>
                    </a:moveTo>
                    <a:cubicBezTo>
                      <a:pt x="26" y="11"/>
                      <a:pt x="26" y="11"/>
                      <a:pt x="26" y="11"/>
                    </a:cubicBezTo>
                    <a:cubicBezTo>
                      <a:pt x="24" y="14"/>
                      <a:pt x="22" y="17"/>
                      <a:pt x="19" y="19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9" y="25"/>
                      <a:pt x="6" y="25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1" y="22"/>
                      <a:pt x="0" y="18"/>
                      <a:pt x="3" y="16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6" y="11"/>
                      <a:pt x="5" y="10"/>
                    </a:cubicBezTo>
                    <a:cubicBezTo>
                      <a:pt x="4" y="9"/>
                      <a:pt x="9" y="4"/>
                      <a:pt x="13" y="4"/>
                    </a:cubicBezTo>
                    <a:cubicBezTo>
                      <a:pt x="18" y="4"/>
                      <a:pt x="22" y="0"/>
                      <a:pt x="22" y="0"/>
                    </a:cubicBezTo>
                    <a:lnTo>
                      <a:pt x="27" y="9"/>
                    </a:lnTo>
                    <a:close/>
                  </a:path>
                </a:pathLst>
              </a:custGeom>
              <a:solidFill>
                <a:srgbClr val="FFC2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9" name="Freeform 160"/>
              <p:cNvSpPr>
                <a:spLocks/>
              </p:cNvSpPr>
              <p:nvPr/>
            </p:nvSpPr>
            <p:spPr bwMode="auto">
              <a:xfrm>
                <a:off x="5217" y="1385"/>
                <a:ext cx="151" cy="234"/>
              </a:xfrm>
              <a:custGeom>
                <a:avLst/>
                <a:gdLst>
                  <a:gd name="T0" fmla="*/ 42 w 61"/>
                  <a:gd name="T1" fmla="*/ 0 h 95"/>
                  <a:gd name="T2" fmla="*/ 0 w 61"/>
                  <a:gd name="T3" fmla="*/ 62 h 95"/>
                  <a:gd name="T4" fmla="*/ 36 w 61"/>
                  <a:gd name="T5" fmla="*/ 88 h 95"/>
                  <a:gd name="T6" fmla="*/ 42 w 61"/>
                  <a:gd name="T7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" h="95">
                    <a:moveTo>
                      <a:pt x="42" y="0"/>
                    </a:moveTo>
                    <a:cubicBezTo>
                      <a:pt x="42" y="0"/>
                      <a:pt x="12" y="32"/>
                      <a:pt x="0" y="62"/>
                    </a:cubicBezTo>
                    <a:cubicBezTo>
                      <a:pt x="0" y="62"/>
                      <a:pt x="11" y="80"/>
                      <a:pt x="36" y="88"/>
                    </a:cubicBezTo>
                    <a:cubicBezTo>
                      <a:pt x="61" y="95"/>
                      <a:pt x="42" y="0"/>
                      <a:pt x="42" y="0"/>
                    </a:cubicBezTo>
                    <a:close/>
                  </a:path>
                </a:pathLst>
              </a:custGeom>
              <a:solidFill>
                <a:srgbClr val="579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0" name="Freeform 161"/>
              <p:cNvSpPr>
                <a:spLocks/>
              </p:cNvSpPr>
              <p:nvPr/>
            </p:nvSpPr>
            <p:spPr bwMode="auto">
              <a:xfrm>
                <a:off x="5274" y="1481"/>
                <a:ext cx="29" cy="116"/>
              </a:xfrm>
              <a:custGeom>
                <a:avLst/>
                <a:gdLst>
                  <a:gd name="T0" fmla="*/ 7 w 12"/>
                  <a:gd name="T1" fmla="*/ 47 h 47"/>
                  <a:gd name="T2" fmla="*/ 12 w 12"/>
                  <a:gd name="T3" fmla="*/ 0 h 47"/>
                  <a:gd name="T4" fmla="*/ 0 w 12"/>
                  <a:gd name="T5" fmla="*/ 44 h 47"/>
                  <a:gd name="T6" fmla="*/ 7 w 12"/>
                  <a:gd name="T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47">
                    <a:moveTo>
                      <a:pt x="7" y="47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2" y="45"/>
                      <a:pt x="5" y="46"/>
                      <a:pt x="7" y="47"/>
                    </a:cubicBezTo>
                    <a:close/>
                  </a:path>
                </a:pathLst>
              </a:custGeom>
              <a:solidFill>
                <a:srgbClr val="396C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1" name="Freeform 162"/>
              <p:cNvSpPr>
                <a:spLocks/>
              </p:cNvSpPr>
              <p:nvPr/>
            </p:nvSpPr>
            <p:spPr bwMode="auto">
              <a:xfrm>
                <a:off x="5358" y="1362"/>
                <a:ext cx="39" cy="23"/>
              </a:xfrm>
              <a:custGeom>
                <a:avLst/>
                <a:gdLst>
                  <a:gd name="T0" fmla="*/ 8 w 16"/>
                  <a:gd name="T1" fmla="*/ 2 h 9"/>
                  <a:gd name="T2" fmla="*/ 0 w 16"/>
                  <a:gd name="T3" fmla="*/ 0 h 9"/>
                  <a:gd name="T4" fmla="*/ 9 w 16"/>
                  <a:gd name="T5" fmla="*/ 7 h 9"/>
                  <a:gd name="T6" fmla="*/ 16 w 16"/>
                  <a:gd name="T7" fmla="*/ 4 h 9"/>
                  <a:gd name="T8" fmla="*/ 8 w 16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8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4" y="6"/>
                      <a:pt x="9" y="7"/>
                    </a:cubicBezTo>
                    <a:cubicBezTo>
                      <a:pt x="15" y="9"/>
                      <a:pt x="16" y="4"/>
                      <a:pt x="16" y="4"/>
                    </a:cubicBezTo>
                    <a:lnTo>
                      <a:pt x="8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2" name="Freeform 163"/>
              <p:cNvSpPr>
                <a:spLocks noEditPoints="1"/>
              </p:cNvSpPr>
              <p:nvPr/>
            </p:nvSpPr>
            <p:spPr bwMode="auto">
              <a:xfrm>
                <a:off x="4585" y="3333"/>
                <a:ext cx="750" cy="431"/>
              </a:xfrm>
              <a:custGeom>
                <a:avLst/>
                <a:gdLst>
                  <a:gd name="T0" fmla="*/ 250 w 304"/>
                  <a:gd name="T1" fmla="*/ 31 h 175"/>
                  <a:gd name="T2" fmla="*/ 54 w 304"/>
                  <a:gd name="T3" fmla="*/ 31 h 175"/>
                  <a:gd name="T4" fmla="*/ 54 w 304"/>
                  <a:gd name="T5" fmla="*/ 144 h 175"/>
                  <a:gd name="T6" fmla="*/ 250 w 304"/>
                  <a:gd name="T7" fmla="*/ 144 h 175"/>
                  <a:gd name="T8" fmla="*/ 250 w 304"/>
                  <a:gd name="T9" fmla="*/ 31 h 175"/>
                  <a:gd name="T10" fmla="*/ 197 w 304"/>
                  <a:gd name="T11" fmla="*/ 113 h 175"/>
                  <a:gd name="T12" fmla="*/ 107 w 304"/>
                  <a:gd name="T13" fmla="*/ 113 h 175"/>
                  <a:gd name="T14" fmla="*/ 107 w 304"/>
                  <a:gd name="T15" fmla="*/ 61 h 175"/>
                  <a:gd name="T16" fmla="*/ 197 w 304"/>
                  <a:gd name="T17" fmla="*/ 61 h 175"/>
                  <a:gd name="T18" fmla="*/ 197 w 304"/>
                  <a:gd name="T19" fmla="*/ 11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4" h="175">
                    <a:moveTo>
                      <a:pt x="250" y="31"/>
                    </a:moveTo>
                    <a:cubicBezTo>
                      <a:pt x="196" y="0"/>
                      <a:pt x="108" y="0"/>
                      <a:pt x="54" y="31"/>
                    </a:cubicBezTo>
                    <a:cubicBezTo>
                      <a:pt x="0" y="62"/>
                      <a:pt x="0" y="113"/>
                      <a:pt x="54" y="144"/>
                    </a:cubicBezTo>
                    <a:cubicBezTo>
                      <a:pt x="108" y="175"/>
                      <a:pt x="196" y="175"/>
                      <a:pt x="250" y="144"/>
                    </a:cubicBezTo>
                    <a:cubicBezTo>
                      <a:pt x="304" y="113"/>
                      <a:pt x="304" y="62"/>
                      <a:pt x="250" y="31"/>
                    </a:cubicBezTo>
                    <a:close/>
                    <a:moveTo>
                      <a:pt x="197" y="113"/>
                    </a:moveTo>
                    <a:cubicBezTo>
                      <a:pt x="172" y="128"/>
                      <a:pt x="132" y="128"/>
                      <a:pt x="107" y="113"/>
                    </a:cubicBezTo>
                    <a:cubicBezTo>
                      <a:pt x="82" y="99"/>
                      <a:pt x="82" y="76"/>
                      <a:pt x="107" y="61"/>
                    </a:cubicBezTo>
                    <a:cubicBezTo>
                      <a:pt x="132" y="47"/>
                      <a:pt x="172" y="47"/>
                      <a:pt x="197" y="61"/>
                    </a:cubicBezTo>
                    <a:cubicBezTo>
                      <a:pt x="222" y="76"/>
                      <a:pt x="222" y="99"/>
                      <a:pt x="197" y="113"/>
                    </a:cubicBezTo>
                    <a:close/>
                  </a:path>
                </a:pathLst>
              </a:custGeom>
              <a:solidFill>
                <a:srgbClr val="D4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3" name="Freeform 164"/>
              <p:cNvSpPr>
                <a:spLocks/>
              </p:cNvSpPr>
              <p:nvPr/>
            </p:nvSpPr>
            <p:spPr bwMode="auto">
              <a:xfrm>
                <a:off x="4610" y="3157"/>
                <a:ext cx="649" cy="208"/>
              </a:xfrm>
              <a:custGeom>
                <a:avLst/>
                <a:gdLst>
                  <a:gd name="T0" fmla="*/ 24 w 263"/>
                  <a:gd name="T1" fmla="*/ 83 h 84"/>
                  <a:gd name="T2" fmla="*/ 73 w 263"/>
                  <a:gd name="T3" fmla="*/ 84 h 84"/>
                  <a:gd name="T4" fmla="*/ 89 w 263"/>
                  <a:gd name="T5" fmla="*/ 71 h 84"/>
                  <a:gd name="T6" fmla="*/ 188 w 263"/>
                  <a:gd name="T7" fmla="*/ 67 h 84"/>
                  <a:gd name="T8" fmla="*/ 218 w 263"/>
                  <a:gd name="T9" fmla="*/ 40 h 84"/>
                  <a:gd name="T10" fmla="*/ 263 w 263"/>
                  <a:gd name="T11" fmla="*/ 40 h 84"/>
                  <a:gd name="T12" fmla="*/ 256 w 263"/>
                  <a:gd name="T13" fmla="*/ 36 h 84"/>
                  <a:gd name="T14" fmla="*/ 29 w 263"/>
                  <a:gd name="T15" fmla="*/ 36 h 84"/>
                  <a:gd name="T16" fmla="*/ 0 w 263"/>
                  <a:gd name="T17" fmla="*/ 58 h 84"/>
                  <a:gd name="T18" fmla="*/ 24 w 263"/>
                  <a:gd name="T19" fmla="*/ 83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3" h="84">
                    <a:moveTo>
                      <a:pt x="24" y="83"/>
                    </a:moveTo>
                    <a:cubicBezTo>
                      <a:pt x="73" y="84"/>
                      <a:pt x="73" y="84"/>
                      <a:pt x="73" y="84"/>
                    </a:cubicBezTo>
                    <a:cubicBezTo>
                      <a:pt x="77" y="79"/>
                      <a:pt x="82" y="75"/>
                      <a:pt x="89" y="71"/>
                    </a:cubicBezTo>
                    <a:cubicBezTo>
                      <a:pt x="116" y="55"/>
                      <a:pt x="159" y="54"/>
                      <a:pt x="188" y="67"/>
                    </a:cubicBezTo>
                    <a:cubicBezTo>
                      <a:pt x="218" y="40"/>
                      <a:pt x="218" y="40"/>
                      <a:pt x="218" y="40"/>
                    </a:cubicBezTo>
                    <a:cubicBezTo>
                      <a:pt x="263" y="40"/>
                      <a:pt x="263" y="40"/>
                      <a:pt x="263" y="40"/>
                    </a:cubicBezTo>
                    <a:cubicBezTo>
                      <a:pt x="261" y="39"/>
                      <a:pt x="258" y="38"/>
                      <a:pt x="256" y="36"/>
                    </a:cubicBezTo>
                    <a:cubicBezTo>
                      <a:pt x="193" y="0"/>
                      <a:pt x="91" y="0"/>
                      <a:pt x="29" y="36"/>
                    </a:cubicBezTo>
                    <a:cubicBezTo>
                      <a:pt x="17" y="43"/>
                      <a:pt x="8" y="50"/>
                      <a:pt x="0" y="58"/>
                    </a:cubicBezTo>
                    <a:lnTo>
                      <a:pt x="24" y="83"/>
                    </a:ln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4" name="Freeform 165"/>
              <p:cNvSpPr>
                <a:spLocks/>
              </p:cNvSpPr>
              <p:nvPr/>
            </p:nvSpPr>
            <p:spPr bwMode="auto">
              <a:xfrm>
                <a:off x="5148" y="3079"/>
                <a:ext cx="111" cy="177"/>
              </a:xfrm>
              <a:custGeom>
                <a:avLst/>
                <a:gdLst>
                  <a:gd name="T0" fmla="*/ 111 w 111"/>
                  <a:gd name="T1" fmla="*/ 2 h 177"/>
                  <a:gd name="T2" fmla="*/ 111 w 111"/>
                  <a:gd name="T3" fmla="*/ 177 h 177"/>
                  <a:gd name="T4" fmla="*/ 0 w 111"/>
                  <a:gd name="T5" fmla="*/ 177 h 177"/>
                  <a:gd name="T6" fmla="*/ 0 w 111"/>
                  <a:gd name="T7" fmla="*/ 0 h 177"/>
                  <a:gd name="T8" fmla="*/ 111 w 111"/>
                  <a:gd name="T9" fmla="*/ 2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177">
                    <a:moveTo>
                      <a:pt x="111" y="2"/>
                    </a:moveTo>
                    <a:lnTo>
                      <a:pt x="111" y="177"/>
                    </a:lnTo>
                    <a:lnTo>
                      <a:pt x="0" y="177"/>
                    </a:lnTo>
                    <a:lnTo>
                      <a:pt x="0" y="0"/>
                    </a:lnTo>
                    <a:lnTo>
                      <a:pt x="111" y="2"/>
                    </a:lnTo>
                    <a:close/>
                  </a:path>
                </a:pathLst>
              </a:custGeom>
              <a:solidFill>
                <a:srgbClr val="579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5" name="Freeform 166"/>
              <p:cNvSpPr>
                <a:spLocks/>
              </p:cNvSpPr>
              <p:nvPr/>
            </p:nvSpPr>
            <p:spPr bwMode="auto">
              <a:xfrm>
                <a:off x="5074" y="3079"/>
                <a:ext cx="74" cy="244"/>
              </a:xfrm>
              <a:custGeom>
                <a:avLst/>
                <a:gdLst>
                  <a:gd name="T0" fmla="*/ 0 w 74"/>
                  <a:gd name="T1" fmla="*/ 69 h 244"/>
                  <a:gd name="T2" fmla="*/ 0 w 74"/>
                  <a:gd name="T3" fmla="*/ 244 h 244"/>
                  <a:gd name="T4" fmla="*/ 74 w 74"/>
                  <a:gd name="T5" fmla="*/ 177 h 244"/>
                  <a:gd name="T6" fmla="*/ 74 w 74"/>
                  <a:gd name="T7" fmla="*/ 0 h 244"/>
                  <a:gd name="T8" fmla="*/ 0 w 74"/>
                  <a:gd name="T9" fmla="*/ 69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244">
                    <a:moveTo>
                      <a:pt x="0" y="69"/>
                    </a:moveTo>
                    <a:lnTo>
                      <a:pt x="0" y="244"/>
                    </a:lnTo>
                    <a:lnTo>
                      <a:pt x="74" y="177"/>
                    </a:lnTo>
                    <a:lnTo>
                      <a:pt x="74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6" name="Freeform 167"/>
              <p:cNvSpPr>
                <a:spLocks/>
              </p:cNvSpPr>
              <p:nvPr/>
            </p:nvSpPr>
            <p:spPr bwMode="auto">
              <a:xfrm>
                <a:off x="4788" y="3091"/>
                <a:ext cx="286" cy="274"/>
              </a:xfrm>
              <a:custGeom>
                <a:avLst/>
                <a:gdLst>
                  <a:gd name="T0" fmla="*/ 1 w 116"/>
                  <a:gd name="T1" fmla="*/ 39 h 111"/>
                  <a:gd name="T2" fmla="*/ 1 w 116"/>
                  <a:gd name="T3" fmla="*/ 111 h 111"/>
                  <a:gd name="T4" fmla="*/ 66 w 116"/>
                  <a:gd name="T5" fmla="*/ 58 h 111"/>
                  <a:gd name="T6" fmla="*/ 116 w 116"/>
                  <a:gd name="T7" fmla="*/ 94 h 111"/>
                  <a:gd name="T8" fmla="*/ 116 w 116"/>
                  <a:gd name="T9" fmla="*/ 23 h 111"/>
                  <a:gd name="T10" fmla="*/ 70 w 116"/>
                  <a:gd name="T11" fmla="*/ 0 h 111"/>
                  <a:gd name="T12" fmla="*/ 3 w 116"/>
                  <a:gd name="T13" fmla="*/ 21 h 111"/>
                  <a:gd name="T14" fmla="*/ 1 w 116"/>
                  <a:gd name="T15" fmla="*/ 39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6" h="111">
                    <a:moveTo>
                      <a:pt x="1" y="39"/>
                    </a:moveTo>
                    <a:cubicBezTo>
                      <a:pt x="1" y="111"/>
                      <a:pt x="1" y="111"/>
                      <a:pt x="1" y="111"/>
                    </a:cubicBezTo>
                    <a:cubicBezTo>
                      <a:pt x="66" y="58"/>
                      <a:pt x="66" y="58"/>
                      <a:pt x="66" y="58"/>
                    </a:cubicBezTo>
                    <a:cubicBezTo>
                      <a:pt x="116" y="94"/>
                      <a:pt x="116" y="94"/>
                      <a:pt x="116" y="94"/>
                    </a:cubicBezTo>
                    <a:cubicBezTo>
                      <a:pt x="116" y="23"/>
                      <a:pt x="116" y="23"/>
                      <a:pt x="116" y="23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0" y="0"/>
                      <a:pt x="7" y="20"/>
                      <a:pt x="3" y="21"/>
                    </a:cubicBezTo>
                    <a:cubicBezTo>
                      <a:pt x="0" y="21"/>
                      <a:pt x="1" y="39"/>
                      <a:pt x="1" y="39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7" name="Freeform 168"/>
              <p:cNvSpPr>
                <a:spLocks/>
              </p:cNvSpPr>
              <p:nvPr/>
            </p:nvSpPr>
            <p:spPr bwMode="auto">
              <a:xfrm>
                <a:off x="4669" y="3187"/>
                <a:ext cx="121" cy="178"/>
              </a:xfrm>
              <a:custGeom>
                <a:avLst/>
                <a:gdLst>
                  <a:gd name="T0" fmla="*/ 0 w 121"/>
                  <a:gd name="T1" fmla="*/ 0 h 178"/>
                  <a:gd name="T2" fmla="*/ 0 w 121"/>
                  <a:gd name="T3" fmla="*/ 175 h 178"/>
                  <a:gd name="T4" fmla="*/ 121 w 121"/>
                  <a:gd name="T5" fmla="*/ 178 h 178"/>
                  <a:gd name="T6" fmla="*/ 121 w 121"/>
                  <a:gd name="T7" fmla="*/ 0 h 178"/>
                  <a:gd name="T8" fmla="*/ 0 w 121"/>
                  <a:gd name="T9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178">
                    <a:moveTo>
                      <a:pt x="0" y="0"/>
                    </a:moveTo>
                    <a:lnTo>
                      <a:pt x="0" y="175"/>
                    </a:lnTo>
                    <a:lnTo>
                      <a:pt x="121" y="178"/>
                    </a:lnTo>
                    <a:lnTo>
                      <a:pt x="12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8" name="Freeform 169"/>
              <p:cNvSpPr>
                <a:spLocks/>
              </p:cNvSpPr>
              <p:nvPr/>
            </p:nvSpPr>
            <p:spPr bwMode="auto">
              <a:xfrm>
                <a:off x="4610" y="3123"/>
                <a:ext cx="59" cy="239"/>
              </a:xfrm>
              <a:custGeom>
                <a:avLst/>
                <a:gdLst>
                  <a:gd name="T0" fmla="*/ 0 w 59"/>
                  <a:gd name="T1" fmla="*/ 0 h 239"/>
                  <a:gd name="T2" fmla="*/ 0 w 59"/>
                  <a:gd name="T3" fmla="*/ 178 h 239"/>
                  <a:gd name="T4" fmla="*/ 59 w 59"/>
                  <a:gd name="T5" fmla="*/ 239 h 239"/>
                  <a:gd name="T6" fmla="*/ 59 w 59"/>
                  <a:gd name="T7" fmla="*/ 64 h 239"/>
                  <a:gd name="T8" fmla="*/ 0 w 59"/>
                  <a:gd name="T9" fmla="*/ 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239">
                    <a:moveTo>
                      <a:pt x="0" y="0"/>
                    </a:moveTo>
                    <a:lnTo>
                      <a:pt x="0" y="178"/>
                    </a:lnTo>
                    <a:lnTo>
                      <a:pt x="59" y="239"/>
                    </a:lnTo>
                    <a:lnTo>
                      <a:pt x="59" y="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79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9" name="Freeform 170"/>
              <p:cNvSpPr>
                <a:spLocks/>
              </p:cNvSpPr>
              <p:nvPr/>
            </p:nvSpPr>
            <p:spPr bwMode="auto">
              <a:xfrm>
                <a:off x="4610" y="2980"/>
                <a:ext cx="649" cy="207"/>
              </a:xfrm>
              <a:custGeom>
                <a:avLst/>
                <a:gdLst>
                  <a:gd name="T0" fmla="*/ 24 w 263"/>
                  <a:gd name="T1" fmla="*/ 84 h 84"/>
                  <a:gd name="T2" fmla="*/ 73 w 263"/>
                  <a:gd name="T3" fmla="*/ 84 h 84"/>
                  <a:gd name="T4" fmla="*/ 89 w 263"/>
                  <a:gd name="T5" fmla="*/ 71 h 84"/>
                  <a:gd name="T6" fmla="*/ 188 w 263"/>
                  <a:gd name="T7" fmla="*/ 68 h 84"/>
                  <a:gd name="T8" fmla="*/ 218 w 263"/>
                  <a:gd name="T9" fmla="*/ 40 h 84"/>
                  <a:gd name="T10" fmla="*/ 263 w 263"/>
                  <a:gd name="T11" fmla="*/ 41 h 84"/>
                  <a:gd name="T12" fmla="*/ 256 w 263"/>
                  <a:gd name="T13" fmla="*/ 36 h 84"/>
                  <a:gd name="T14" fmla="*/ 29 w 263"/>
                  <a:gd name="T15" fmla="*/ 36 h 84"/>
                  <a:gd name="T16" fmla="*/ 0 w 263"/>
                  <a:gd name="T17" fmla="*/ 58 h 84"/>
                  <a:gd name="T18" fmla="*/ 24 w 263"/>
                  <a:gd name="T19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3" h="84">
                    <a:moveTo>
                      <a:pt x="24" y="84"/>
                    </a:moveTo>
                    <a:cubicBezTo>
                      <a:pt x="73" y="84"/>
                      <a:pt x="73" y="84"/>
                      <a:pt x="73" y="84"/>
                    </a:cubicBezTo>
                    <a:cubicBezTo>
                      <a:pt x="77" y="80"/>
                      <a:pt x="82" y="75"/>
                      <a:pt x="89" y="71"/>
                    </a:cubicBezTo>
                    <a:cubicBezTo>
                      <a:pt x="116" y="56"/>
                      <a:pt x="159" y="54"/>
                      <a:pt x="188" y="68"/>
                    </a:cubicBezTo>
                    <a:cubicBezTo>
                      <a:pt x="218" y="40"/>
                      <a:pt x="218" y="40"/>
                      <a:pt x="218" y="40"/>
                    </a:cubicBezTo>
                    <a:cubicBezTo>
                      <a:pt x="263" y="41"/>
                      <a:pt x="263" y="41"/>
                      <a:pt x="263" y="41"/>
                    </a:cubicBezTo>
                    <a:cubicBezTo>
                      <a:pt x="261" y="39"/>
                      <a:pt x="258" y="38"/>
                      <a:pt x="256" y="36"/>
                    </a:cubicBezTo>
                    <a:cubicBezTo>
                      <a:pt x="193" y="0"/>
                      <a:pt x="91" y="0"/>
                      <a:pt x="29" y="36"/>
                    </a:cubicBezTo>
                    <a:cubicBezTo>
                      <a:pt x="17" y="43"/>
                      <a:pt x="8" y="51"/>
                      <a:pt x="0" y="58"/>
                    </a:cubicBezTo>
                    <a:lnTo>
                      <a:pt x="24" y="84"/>
                    </a:lnTo>
                    <a:close/>
                  </a:path>
                </a:pathLst>
              </a:custGeom>
              <a:solidFill>
                <a:srgbClr val="D4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0" name="Freeform 171"/>
              <p:cNvSpPr>
                <a:spLocks/>
              </p:cNvSpPr>
              <p:nvPr/>
            </p:nvSpPr>
            <p:spPr bwMode="auto">
              <a:xfrm>
                <a:off x="5111" y="3167"/>
                <a:ext cx="106" cy="163"/>
              </a:xfrm>
              <a:custGeom>
                <a:avLst/>
                <a:gdLst>
                  <a:gd name="T0" fmla="*/ 0 w 43"/>
                  <a:gd name="T1" fmla="*/ 0 h 66"/>
                  <a:gd name="T2" fmla="*/ 0 w 43"/>
                  <a:gd name="T3" fmla="*/ 66 h 66"/>
                  <a:gd name="T4" fmla="*/ 43 w 43"/>
                  <a:gd name="T5" fmla="*/ 56 h 66"/>
                  <a:gd name="T6" fmla="*/ 40 w 43"/>
                  <a:gd name="T7" fmla="*/ 17 h 66"/>
                  <a:gd name="T8" fmla="*/ 0 w 43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66">
                    <a:moveTo>
                      <a:pt x="0" y="0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43" y="56"/>
                      <a:pt x="43" y="56"/>
                      <a:pt x="43" y="56"/>
                    </a:cubicBezTo>
                    <a:cubicBezTo>
                      <a:pt x="43" y="56"/>
                      <a:pt x="41" y="18"/>
                      <a:pt x="40" y="17"/>
                    </a:cubicBezTo>
                    <a:cubicBezTo>
                      <a:pt x="39" y="1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79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1" name="Freeform 172"/>
              <p:cNvSpPr>
                <a:spLocks/>
              </p:cNvSpPr>
              <p:nvPr/>
            </p:nvSpPr>
            <p:spPr bwMode="auto">
              <a:xfrm>
                <a:off x="5032" y="3330"/>
                <a:ext cx="86" cy="190"/>
              </a:xfrm>
              <a:custGeom>
                <a:avLst/>
                <a:gdLst>
                  <a:gd name="T0" fmla="*/ 0 w 35"/>
                  <a:gd name="T1" fmla="*/ 0 h 77"/>
                  <a:gd name="T2" fmla="*/ 0 w 35"/>
                  <a:gd name="T3" fmla="*/ 72 h 77"/>
                  <a:gd name="T4" fmla="*/ 5 w 35"/>
                  <a:gd name="T5" fmla="*/ 77 h 77"/>
                  <a:gd name="T6" fmla="*/ 35 w 35"/>
                  <a:gd name="T7" fmla="*/ 60 h 77"/>
                  <a:gd name="T8" fmla="*/ 29 w 35"/>
                  <a:gd name="T9" fmla="*/ 4 h 77"/>
                  <a:gd name="T10" fmla="*/ 0 w 35"/>
                  <a:gd name="T1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77">
                    <a:moveTo>
                      <a:pt x="0" y="0"/>
                    </a:moveTo>
                    <a:cubicBezTo>
                      <a:pt x="0" y="72"/>
                      <a:pt x="0" y="72"/>
                      <a:pt x="0" y="72"/>
                    </a:cubicBezTo>
                    <a:cubicBezTo>
                      <a:pt x="5" y="77"/>
                      <a:pt x="5" y="77"/>
                      <a:pt x="5" y="77"/>
                    </a:cubicBezTo>
                    <a:cubicBezTo>
                      <a:pt x="35" y="60"/>
                      <a:pt x="35" y="60"/>
                      <a:pt x="35" y="60"/>
                    </a:cubicBezTo>
                    <a:cubicBezTo>
                      <a:pt x="35" y="60"/>
                      <a:pt x="30" y="5"/>
                      <a:pt x="29" y="4"/>
                    </a:cubicBezTo>
                    <a:cubicBezTo>
                      <a:pt x="29" y="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2" name="Freeform 173"/>
              <p:cNvSpPr>
                <a:spLocks/>
              </p:cNvSpPr>
              <p:nvPr/>
            </p:nvSpPr>
            <p:spPr bwMode="auto">
              <a:xfrm>
                <a:off x="5032" y="3286"/>
                <a:ext cx="363" cy="347"/>
              </a:xfrm>
              <a:custGeom>
                <a:avLst/>
                <a:gdLst>
                  <a:gd name="T0" fmla="*/ 58 w 147"/>
                  <a:gd name="T1" fmla="*/ 0 h 141"/>
                  <a:gd name="T2" fmla="*/ 32 w 147"/>
                  <a:gd name="T3" fmla="*/ 24 h 141"/>
                  <a:gd name="T4" fmla="*/ 25 w 147"/>
                  <a:gd name="T5" fmla="*/ 81 h 141"/>
                  <a:gd name="T6" fmla="*/ 0 w 147"/>
                  <a:gd name="T7" fmla="*/ 90 h 141"/>
                  <a:gd name="T8" fmla="*/ 27 w 147"/>
                  <a:gd name="T9" fmla="*/ 119 h 141"/>
                  <a:gd name="T10" fmla="*/ 3 w 147"/>
                  <a:gd name="T11" fmla="*/ 141 h 141"/>
                  <a:gd name="T12" fmla="*/ 85 w 147"/>
                  <a:gd name="T13" fmla="*/ 116 h 141"/>
                  <a:gd name="T14" fmla="*/ 108 w 147"/>
                  <a:gd name="T15" fmla="*/ 1 h 141"/>
                  <a:gd name="T16" fmla="*/ 58 w 147"/>
                  <a:gd name="T17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7" h="141">
                    <a:moveTo>
                      <a:pt x="58" y="0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54" y="41"/>
                      <a:pt x="51" y="65"/>
                      <a:pt x="25" y="81"/>
                    </a:cubicBezTo>
                    <a:cubicBezTo>
                      <a:pt x="17" y="85"/>
                      <a:pt x="9" y="88"/>
                      <a:pt x="0" y="90"/>
                    </a:cubicBezTo>
                    <a:cubicBezTo>
                      <a:pt x="27" y="119"/>
                      <a:pt x="27" y="119"/>
                      <a:pt x="27" y="119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33" y="137"/>
                      <a:pt x="62" y="129"/>
                      <a:pt x="85" y="116"/>
                    </a:cubicBezTo>
                    <a:cubicBezTo>
                      <a:pt x="139" y="84"/>
                      <a:pt x="147" y="37"/>
                      <a:pt x="108" y="1"/>
                    </a:cubicBez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396C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3" name="Freeform 174"/>
              <p:cNvSpPr>
                <a:spLocks/>
              </p:cNvSpPr>
              <p:nvPr/>
            </p:nvSpPr>
            <p:spPr bwMode="auto">
              <a:xfrm>
                <a:off x="5039" y="3224"/>
                <a:ext cx="319" cy="409"/>
              </a:xfrm>
              <a:custGeom>
                <a:avLst/>
                <a:gdLst>
                  <a:gd name="T0" fmla="*/ 0 w 319"/>
                  <a:gd name="T1" fmla="*/ 232 h 409"/>
                  <a:gd name="T2" fmla="*/ 0 w 319"/>
                  <a:gd name="T3" fmla="*/ 409 h 409"/>
                  <a:gd name="T4" fmla="*/ 146 w 319"/>
                  <a:gd name="T5" fmla="*/ 353 h 409"/>
                  <a:gd name="T6" fmla="*/ 319 w 319"/>
                  <a:gd name="T7" fmla="*/ 187 h 409"/>
                  <a:gd name="T8" fmla="*/ 319 w 319"/>
                  <a:gd name="T9" fmla="*/ 0 h 409"/>
                  <a:gd name="T10" fmla="*/ 134 w 319"/>
                  <a:gd name="T11" fmla="*/ 146 h 409"/>
                  <a:gd name="T12" fmla="*/ 0 w 319"/>
                  <a:gd name="T13" fmla="*/ 232 h 4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9" h="409">
                    <a:moveTo>
                      <a:pt x="0" y="232"/>
                    </a:moveTo>
                    <a:lnTo>
                      <a:pt x="0" y="409"/>
                    </a:lnTo>
                    <a:lnTo>
                      <a:pt x="146" y="353"/>
                    </a:lnTo>
                    <a:lnTo>
                      <a:pt x="319" y="187"/>
                    </a:lnTo>
                    <a:lnTo>
                      <a:pt x="319" y="0"/>
                    </a:lnTo>
                    <a:lnTo>
                      <a:pt x="134" y="146"/>
                    </a:lnTo>
                    <a:lnTo>
                      <a:pt x="0" y="232"/>
                    </a:lnTo>
                    <a:close/>
                  </a:path>
                </a:pathLst>
              </a:custGeom>
              <a:solidFill>
                <a:srgbClr val="396C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4" name="Freeform 175"/>
              <p:cNvSpPr>
                <a:spLocks/>
              </p:cNvSpPr>
              <p:nvPr/>
            </p:nvSpPr>
            <p:spPr bwMode="auto">
              <a:xfrm>
                <a:off x="5032" y="3108"/>
                <a:ext cx="363" cy="348"/>
              </a:xfrm>
              <a:custGeom>
                <a:avLst/>
                <a:gdLst>
                  <a:gd name="T0" fmla="*/ 58 w 147"/>
                  <a:gd name="T1" fmla="*/ 0 h 141"/>
                  <a:gd name="T2" fmla="*/ 32 w 147"/>
                  <a:gd name="T3" fmla="*/ 24 h 141"/>
                  <a:gd name="T4" fmla="*/ 25 w 147"/>
                  <a:gd name="T5" fmla="*/ 81 h 141"/>
                  <a:gd name="T6" fmla="*/ 0 w 147"/>
                  <a:gd name="T7" fmla="*/ 90 h 141"/>
                  <a:gd name="T8" fmla="*/ 27 w 147"/>
                  <a:gd name="T9" fmla="*/ 119 h 141"/>
                  <a:gd name="T10" fmla="*/ 3 w 147"/>
                  <a:gd name="T11" fmla="*/ 141 h 141"/>
                  <a:gd name="T12" fmla="*/ 85 w 147"/>
                  <a:gd name="T13" fmla="*/ 116 h 141"/>
                  <a:gd name="T14" fmla="*/ 108 w 147"/>
                  <a:gd name="T15" fmla="*/ 1 h 141"/>
                  <a:gd name="T16" fmla="*/ 58 w 147"/>
                  <a:gd name="T17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7" h="141">
                    <a:moveTo>
                      <a:pt x="58" y="0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54" y="42"/>
                      <a:pt x="51" y="66"/>
                      <a:pt x="25" y="81"/>
                    </a:cubicBezTo>
                    <a:cubicBezTo>
                      <a:pt x="17" y="85"/>
                      <a:pt x="9" y="88"/>
                      <a:pt x="0" y="90"/>
                    </a:cubicBezTo>
                    <a:cubicBezTo>
                      <a:pt x="27" y="119"/>
                      <a:pt x="27" y="119"/>
                      <a:pt x="27" y="119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33" y="138"/>
                      <a:pt x="62" y="129"/>
                      <a:pt x="85" y="116"/>
                    </a:cubicBezTo>
                    <a:cubicBezTo>
                      <a:pt x="139" y="85"/>
                      <a:pt x="147" y="37"/>
                      <a:pt x="108" y="1"/>
                    </a:cubicBez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D4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5" name="Freeform 176"/>
              <p:cNvSpPr>
                <a:spLocks/>
              </p:cNvSpPr>
              <p:nvPr/>
            </p:nvSpPr>
            <p:spPr bwMode="auto">
              <a:xfrm>
                <a:off x="4539" y="3335"/>
                <a:ext cx="500" cy="303"/>
              </a:xfrm>
              <a:custGeom>
                <a:avLst/>
                <a:gdLst>
                  <a:gd name="T0" fmla="*/ 203 w 203"/>
                  <a:gd name="T1" fmla="*/ 98 h 123"/>
                  <a:gd name="T2" fmla="*/ 179 w 203"/>
                  <a:gd name="T3" fmla="*/ 73 h 123"/>
                  <a:gd name="T4" fmla="*/ 118 w 203"/>
                  <a:gd name="T5" fmla="*/ 61 h 123"/>
                  <a:gd name="T6" fmla="*/ 97 w 203"/>
                  <a:gd name="T7" fmla="*/ 24 h 123"/>
                  <a:gd name="T8" fmla="*/ 40 w 203"/>
                  <a:gd name="T9" fmla="*/ 23 h 123"/>
                  <a:gd name="T10" fmla="*/ 19 w 203"/>
                  <a:gd name="T11" fmla="*/ 0 h 123"/>
                  <a:gd name="T12" fmla="*/ 58 w 203"/>
                  <a:gd name="T13" fmla="*/ 96 h 123"/>
                  <a:gd name="T14" fmla="*/ 177 w 203"/>
                  <a:gd name="T15" fmla="*/ 123 h 123"/>
                  <a:gd name="T16" fmla="*/ 203 w 203"/>
                  <a:gd name="T17" fmla="*/ 98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3" h="123">
                    <a:moveTo>
                      <a:pt x="203" y="98"/>
                    </a:moveTo>
                    <a:cubicBezTo>
                      <a:pt x="179" y="73"/>
                      <a:pt x="179" y="73"/>
                      <a:pt x="179" y="73"/>
                    </a:cubicBezTo>
                    <a:cubicBezTo>
                      <a:pt x="157" y="74"/>
                      <a:pt x="135" y="70"/>
                      <a:pt x="118" y="61"/>
                    </a:cubicBezTo>
                    <a:cubicBezTo>
                      <a:pt x="101" y="51"/>
                      <a:pt x="94" y="37"/>
                      <a:pt x="97" y="24"/>
                    </a:cubicBezTo>
                    <a:cubicBezTo>
                      <a:pt x="40" y="23"/>
                      <a:pt x="40" y="23"/>
                      <a:pt x="40" y="23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0" y="33"/>
                      <a:pt x="13" y="70"/>
                      <a:pt x="58" y="96"/>
                    </a:cubicBezTo>
                    <a:cubicBezTo>
                      <a:pt x="90" y="114"/>
                      <a:pt x="134" y="123"/>
                      <a:pt x="177" y="123"/>
                    </a:cubicBezTo>
                    <a:lnTo>
                      <a:pt x="203" y="98"/>
                    </a:lnTo>
                    <a:close/>
                  </a:path>
                </a:pathLst>
              </a:custGeom>
              <a:solidFill>
                <a:srgbClr val="396C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6" name="Freeform 177"/>
              <p:cNvSpPr>
                <a:spLocks/>
              </p:cNvSpPr>
              <p:nvPr/>
            </p:nvSpPr>
            <p:spPr bwMode="auto">
              <a:xfrm>
                <a:off x="4563" y="3234"/>
                <a:ext cx="412" cy="404"/>
              </a:xfrm>
              <a:custGeom>
                <a:avLst/>
                <a:gdLst>
                  <a:gd name="T0" fmla="*/ 412 w 412"/>
                  <a:gd name="T1" fmla="*/ 227 h 404"/>
                  <a:gd name="T2" fmla="*/ 412 w 412"/>
                  <a:gd name="T3" fmla="*/ 404 h 404"/>
                  <a:gd name="T4" fmla="*/ 0 w 412"/>
                  <a:gd name="T5" fmla="*/ 175 h 404"/>
                  <a:gd name="T6" fmla="*/ 0 w 412"/>
                  <a:gd name="T7" fmla="*/ 0 h 404"/>
                  <a:gd name="T8" fmla="*/ 62 w 412"/>
                  <a:gd name="T9" fmla="*/ 22 h 404"/>
                  <a:gd name="T10" fmla="*/ 412 w 412"/>
                  <a:gd name="T11" fmla="*/ 227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2" h="404">
                    <a:moveTo>
                      <a:pt x="412" y="227"/>
                    </a:moveTo>
                    <a:lnTo>
                      <a:pt x="412" y="404"/>
                    </a:lnTo>
                    <a:lnTo>
                      <a:pt x="0" y="175"/>
                    </a:lnTo>
                    <a:lnTo>
                      <a:pt x="0" y="0"/>
                    </a:lnTo>
                    <a:lnTo>
                      <a:pt x="62" y="22"/>
                    </a:lnTo>
                    <a:lnTo>
                      <a:pt x="412" y="227"/>
                    </a:lnTo>
                    <a:close/>
                  </a:path>
                </a:pathLst>
              </a:custGeom>
              <a:solidFill>
                <a:srgbClr val="396C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7" name="Freeform 178"/>
              <p:cNvSpPr>
                <a:spLocks/>
              </p:cNvSpPr>
              <p:nvPr/>
            </p:nvSpPr>
            <p:spPr bwMode="auto">
              <a:xfrm>
                <a:off x="4975" y="3402"/>
                <a:ext cx="64" cy="236"/>
              </a:xfrm>
              <a:custGeom>
                <a:avLst/>
                <a:gdLst>
                  <a:gd name="T0" fmla="*/ 64 w 64"/>
                  <a:gd name="T1" fmla="*/ 0 h 236"/>
                  <a:gd name="T2" fmla="*/ 64 w 64"/>
                  <a:gd name="T3" fmla="*/ 175 h 236"/>
                  <a:gd name="T4" fmla="*/ 0 w 64"/>
                  <a:gd name="T5" fmla="*/ 236 h 236"/>
                  <a:gd name="T6" fmla="*/ 0 w 64"/>
                  <a:gd name="T7" fmla="*/ 59 h 236"/>
                  <a:gd name="T8" fmla="*/ 64 w 64"/>
                  <a:gd name="T9" fmla="*/ 0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236">
                    <a:moveTo>
                      <a:pt x="64" y="0"/>
                    </a:moveTo>
                    <a:lnTo>
                      <a:pt x="64" y="175"/>
                    </a:lnTo>
                    <a:lnTo>
                      <a:pt x="0" y="236"/>
                    </a:lnTo>
                    <a:lnTo>
                      <a:pt x="0" y="59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173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8" name="Freeform 179"/>
              <p:cNvSpPr>
                <a:spLocks/>
              </p:cNvSpPr>
              <p:nvPr/>
            </p:nvSpPr>
            <p:spPr bwMode="auto">
              <a:xfrm>
                <a:off x="4539" y="3157"/>
                <a:ext cx="500" cy="306"/>
              </a:xfrm>
              <a:custGeom>
                <a:avLst/>
                <a:gdLst>
                  <a:gd name="T0" fmla="*/ 203 w 203"/>
                  <a:gd name="T1" fmla="*/ 99 h 124"/>
                  <a:gd name="T2" fmla="*/ 179 w 203"/>
                  <a:gd name="T3" fmla="*/ 73 h 124"/>
                  <a:gd name="T4" fmla="*/ 118 w 203"/>
                  <a:gd name="T5" fmla="*/ 61 h 124"/>
                  <a:gd name="T6" fmla="*/ 97 w 203"/>
                  <a:gd name="T7" fmla="*/ 24 h 124"/>
                  <a:gd name="T8" fmla="*/ 40 w 203"/>
                  <a:gd name="T9" fmla="*/ 23 h 124"/>
                  <a:gd name="T10" fmla="*/ 19 w 203"/>
                  <a:gd name="T11" fmla="*/ 0 h 124"/>
                  <a:gd name="T12" fmla="*/ 58 w 203"/>
                  <a:gd name="T13" fmla="*/ 96 h 124"/>
                  <a:gd name="T14" fmla="*/ 177 w 203"/>
                  <a:gd name="T15" fmla="*/ 123 h 124"/>
                  <a:gd name="T16" fmla="*/ 203 w 203"/>
                  <a:gd name="T17" fmla="*/ 99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3" h="124">
                    <a:moveTo>
                      <a:pt x="203" y="99"/>
                    </a:moveTo>
                    <a:cubicBezTo>
                      <a:pt x="179" y="73"/>
                      <a:pt x="179" y="73"/>
                      <a:pt x="179" y="73"/>
                    </a:cubicBezTo>
                    <a:cubicBezTo>
                      <a:pt x="157" y="75"/>
                      <a:pt x="135" y="71"/>
                      <a:pt x="118" y="61"/>
                    </a:cubicBezTo>
                    <a:cubicBezTo>
                      <a:pt x="101" y="51"/>
                      <a:pt x="94" y="37"/>
                      <a:pt x="97" y="24"/>
                    </a:cubicBezTo>
                    <a:cubicBezTo>
                      <a:pt x="40" y="23"/>
                      <a:pt x="40" y="23"/>
                      <a:pt x="40" y="23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0" y="33"/>
                      <a:pt x="13" y="70"/>
                      <a:pt x="58" y="96"/>
                    </a:cubicBezTo>
                    <a:cubicBezTo>
                      <a:pt x="90" y="115"/>
                      <a:pt x="134" y="124"/>
                      <a:pt x="177" y="123"/>
                    </a:cubicBezTo>
                    <a:lnTo>
                      <a:pt x="203" y="99"/>
                    </a:lnTo>
                    <a:close/>
                  </a:path>
                </a:pathLst>
              </a:custGeom>
              <a:solidFill>
                <a:srgbClr val="579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9" name="Freeform 180"/>
              <p:cNvSpPr>
                <a:spLocks/>
              </p:cNvSpPr>
              <p:nvPr/>
            </p:nvSpPr>
            <p:spPr bwMode="auto">
              <a:xfrm>
                <a:off x="5279" y="926"/>
                <a:ext cx="118" cy="89"/>
              </a:xfrm>
              <a:custGeom>
                <a:avLst/>
                <a:gdLst>
                  <a:gd name="T0" fmla="*/ 0 w 48"/>
                  <a:gd name="T1" fmla="*/ 32 h 36"/>
                  <a:gd name="T2" fmla="*/ 4 w 48"/>
                  <a:gd name="T3" fmla="*/ 25 h 36"/>
                  <a:gd name="T4" fmla="*/ 12 w 48"/>
                  <a:gd name="T5" fmla="*/ 26 h 36"/>
                  <a:gd name="T6" fmla="*/ 20 w 48"/>
                  <a:gd name="T7" fmla="*/ 17 h 36"/>
                  <a:gd name="T8" fmla="*/ 48 w 48"/>
                  <a:gd name="T9" fmla="*/ 2 h 36"/>
                  <a:gd name="T10" fmla="*/ 46 w 48"/>
                  <a:gd name="T11" fmla="*/ 10 h 36"/>
                  <a:gd name="T12" fmla="*/ 47 w 48"/>
                  <a:gd name="T13" fmla="*/ 6 h 36"/>
                  <a:gd name="T14" fmla="*/ 46 w 48"/>
                  <a:gd name="T15" fmla="*/ 10 h 36"/>
                  <a:gd name="T16" fmla="*/ 27 w 48"/>
                  <a:gd name="T17" fmla="*/ 21 h 36"/>
                  <a:gd name="T18" fmla="*/ 14 w 48"/>
                  <a:gd name="T19" fmla="*/ 34 h 36"/>
                  <a:gd name="T20" fmla="*/ 0 w 48"/>
                  <a:gd name="T21" fmla="*/ 3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" h="36">
                    <a:moveTo>
                      <a:pt x="0" y="32"/>
                    </a:move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8" y="27"/>
                      <a:pt x="12" y="26"/>
                    </a:cubicBezTo>
                    <a:cubicBezTo>
                      <a:pt x="15" y="25"/>
                      <a:pt x="17" y="22"/>
                      <a:pt x="20" y="17"/>
                    </a:cubicBezTo>
                    <a:cubicBezTo>
                      <a:pt x="27" y="2"/>
                      <a:pt x="41" y="0"/>
                      <a:pt x="48" y="2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44" y="10"/>
                      <a:pt x="34" y="8"/>
                      <a:pt x="27" y="21"/>
                    </a:cubicBezTo>
                    <a:cubicBezTo>
                      <a:pt x="24" y="28"/>
                      <a:pt x="19" y="32"/>
                      <a:pt x="14" y="34"/>
                    </a:cubicBezTo>
                    <a:cubicBezTo>
                      <a:pt x="7" y="36"/>
                      <a:pt x="1" y="32"/>
                      <a:pt x="0" y="32"/>
                    </a:cubicBezTo>
                    <a:close/>
                  </a:path>
                </a:pathLst>
              </a:custGeom>
              <a:solidFill>
                <a:srgbClr val="579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0" name="Freeform 181"/>
              <p:cNvSpPr>
                <a:spLocks noEditPoints="1"/>
              </p:cNvSpPr>
              <p:nvPr/>
            </p:nvSpPr>
            <p:spPr bwMode="auto">
              <a:xfrm>
                <a:off x="4852" y="1496"/>
                <a:ext cx="192" cy="189"/>
              </a:xfrm>
              <a:custGeom>
                <a:avLst/>
                <a:gdLst>
                  <a:gd name="T0" fmla="*/ 39 w 78"/>
                  <a:gd name="T1" fmla="*/ 77 h 77"/>
                  <a:gd name="T2" fmla="*/ 0 w 78"/>
                  <a:gd name="T3" fmla="*/ 39 h 77"/>
                  <a:gd name="T4" fmla="*/ 39 w 78"/>
                  <a:gd name="T5" fmla="*/ 0 h 77"/>
                  <a:gd name="T6" fmla="*/ 78 w 78"/>
                  <a:gd name="T7" fmla="*/ 39 h 77"/>
                  <a:gd name="T8" fmla="*/ 39 w 78"/>
                  <a:gd name="T9" fmla="*/ 77 h 77"/>
                  <a:gd name="T10" fmla="*/ 39 w 78"/>
                  <a:gd name="T11" fmla="*/ 9 h 77"/>
                  <a:gd name="T12" fmla="*/ 9 w 78"/>
                  <a:gd name="T13" fmla="*/ 39 h 77"/>
                  <a:gd name="T14" fmla="*/ 39 w 78"/>
                  <a:gd name="T15" fmla="*/ 69 h 77"/>
                  <a:gd name="T16" fmla="*/ 69 w 78"/>
                  <a:gd name="T17" fmla="*/ 39 h 77"/>
                  <a:gd name="T18" fmla="*/ 39 w 78"/>
                  <a:gd name="T19" fmla="*/ 9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" h="77">
                    <a:moveTo>
                      <a:pt x="39" y="77"/>
                    </a:moveTo>
                    <a:cubicBezTo>
                      <a:pt x="18" y="77"/>
                      <a:pt x="0" y="60"/>
                      <a:pt x="0" y="39"/>
                    </a:cubicBezTo>
                    <a:cubicBezTo>
                      <a:pt x="0" y="18"/>
                      <a:pt x="18" y="0"/>
                      <a:pt x="39" y="0"/>
                    </a:cubicBezTo>
                    <a:cubicBezTo>
                      <a:pt x="60" y="0"/>
                      <a:pt x="78" y="18"/>
                      <a:pt x="78" y="39"/>
                    </a:cubicBezTo>
                    <a:cubicBezTo>
                      <a:pt x="78" y="60"/>
                      <a:pt x="60" y="77"/>
                      <a:pt x="39" y="77"/>
                    </a:cubicBezTo>
                    <a:close/>
                    <a:moveTo>
                      <a:pt x="39" y="9"/>
                    </a:moveTo>
                    <a:cubicBezTo>
                      <a:pt x="22" y="9"/>
                      <a:pt x="9" y="22"/>
                      <a:pt x="9" y="39"/>
                    </a:cubicBezTo>
                    <a:cubicBezTo>
                      <a:pt x="9" y="55"/>
                      <a:pt x="22" y="69"/>
                      <a:pt x="39" y="69"/>
                    </a:cubicBezTo>
                    <a:cubicBezTo>
                      <a:pt x="56" y="69"/>
                      <a:pt x="69" y="55"/>
                      <a:pt x="69" y="39"/>
                    </a:cubicBezTo>
                    <a:cubicBezTo>
                      <a:pt x="69" y="22"/>
                      <a:pt x="56" y="9"/>
                      <a:pt x="39" y="9"/>
                    </a:cubicBezTo>
                    <a:close/>
                  </a:path>
                </a:pathLst>
              </a:custGeom>
              <a:solidFill>
                <a:srgbClr val="D4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1" name="Freeform 182"/>
              <p:cNvSpPr>
                <a:spLocks noEditPoints="1"/>
              </p:cNvSpPr>
              <p:nvPr/>
            </p:nvSpPr>
            <p:spPr bwMode="auto">
              <a:xfrm>
                <a:off x="4321" y="2867"/>
                <a:ext cx="136" cy="135"/>
              </a:xfrm>
              <a:custGeom>
                <a:avLst/>
                <a:gdLst>
                  <a:gd name="T0" fmla="*/ 28 w 55"/>
                  <a:gd name="T1" fmla="*/ 55 h 55"/>
                  <a:gd name="T2" fmla="*/ 0 w 55"/>
                  <a:gd name="T3" fmla="*/ 27 h 55"/>
                  <a:gd name="T4" fmla="*/ 28 w 55"/>
                  <a:gd name="T5" fmla="*/ 0 h 55"/>
                  <a:gd name="T6" fmla="*/ 55 w 55"/>
                  <a:gd name="T7" fmla="*/ 27 h 55"/>
                  <a:gd name="T8" fmla="*/ 28 w 55"/>
                  <a:gd name="T9" fmla="*/ 55 h 55"/>
                  <a:gd name="T10" fmla="*/ 28 w 55"/>
                  <a:gd name="T11" fmla="*/ 8 h 55"/>
                  <a:gd name="T12" fmla="*/ 9 w 55"/>
                  <a:gd name="T13" fmla="*/ 27 h 55"/>
                  <a:gd name="T14" fmla="*/ 28 w 55"/>
                  <a:gd name="T15" fmla="*/ 46 h 55"/>
                  <a:gd name="T16" fmla="*/ 46 w 55"/>
                  <a:gd name="T17" fmla="*/ 27 h 55"/>
                  <a:gd name="T18" fmla="*/ 28 w 55"/>
                  <a:gd name="T19" fmla="*/ 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5" h="55">
                    <a:moveTo>
                      <a:pt x="28" y="55"/>
                    </a:moveTo>
                    <a:cubicBezTo>
                      <a:pt x="12" y="55"/>
                      <a:pt x="0" y="42"/>
                      <a:pt x="0" y="27"/>
                    </a:cubicBezTo>
                    <a:cubicBezTo>
                      <a:pt x="0" y="12"/>
                      <a:pt x="12" y="0"/>
                      <a:pt x="28" y="0"/>
                    </a:cubicBezTo>
                    <a:cubicBezTo>
                      <a:pt x="43" y="0"/>
                      <a:pt x="55" y="12"/>
                      <a:pt x="55" y="27"/>
                    </a:cubicBezTo>
                    <a:cubicBezTo>
                      <a:pt x="55" y="42"/>
                      <a:pt x="43" y="55"/>
                      <a:pt x="28" y="55"/>
                    </a:cubicBezTo>
                    <a:close/>
                    <a:moveTo>
                      <a:pt x="28" y="8"/>
                    </a:moveTo>
                    <a:cubicBezTo>
                      <a:pt x="17" y="8"/>
                      <a:pt x="9" y="17"/>
                      <a:pt x="9" y="27"/>
                    </a:cubicBezTo>
                    <a:cubicBezTo>
                      <a:pt x="9" y="38"/>
                      <a:pt x="17" y="46"/>
                      <a:pt x="28" y="46"/>
                    </a:cubicBezTo>
                    <a:cubicBezTo>
                      <a:pt x="38" y="46"/>
                      <a:pt x="46" y="38"/>
                      <a:pt x="46" y="27"/>
                    </a:cubicBezTo>
                    <a:cubicBezTo>
                      <a:pt x="46" y="17"/>
                      <a:pt x="38" y="8"/>
                      <a:pt x="28" y="8"/>
                    </a:cubicBezTo>
                    <a:close/>
                  </a:path>
                </a:pathLst>
              </a:custGeom>
              <a:solidFill>
                <a:srgbClr val="579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2" name="Freeform 183"/>
              <p:cNvSpPr>
                <a:spLocks noEditPoints="1"/>
              </p:cNvSpPr>
              <p:nvPr/>
            </p:nvSpPr>
            <p:spPr bwMode="auto">
              <a:xfrm>
                <a:off x="4763" y="2105"/>
                <a:ext cx="138" cy="138"/>
              </a:xfrm>
              <a:custGeom>
                <a:avLst/>
                <a:gdLst>
                  <a:gd name="T0" fmla="*/ 47 w 138"/>
                  <a:gd name="T1" fmla="*/ 138 h 138"/>
                  <a:gd name="T2" fmla="*/ 0 w 138"/>
                  <a:gd name="T3" fmla="*/ 44 h 138"/>
                  <a:gd name="T4" fmla="*/ 94 w 138"/>
                  <a:gd name="T5" fmla="*/ 0 h 138"/>
                  <a:gd name="T6" fmla="*/ 138 w 138"/>
                  <a:gd name="T7" fmla="*/ 93 h 138"/>
                  <a:gd name="T8" fmla="*/ 47 w 138"/>
                  <a:gd name="T9" fmla="*/ 138 h 138"/>
                  <a:gd name="T10" fmla="*/ 27 w 138"/>
                  <a:gd name="T11" fmla="*/ 54 h 138"/>
                  <a:gd name="T12" fmla="*/ 54 w 138"/>
                  <a:gd name="T13" fmla="*/ 111 h 138"/>
                  <a:gd name="T14" fmla="*/ 111 w 138"/>
                  <a:gd name="T15" fmla="*/ 83 h 138"/>
                  <a:gd name="T16" fmla="*/ 84 w 138"/>
                  <a:gd name="T17" fmla="*/ 27 h 138"/>
                  <a:gd name="T18" fmla="*/ 27 w 138"/>
                  <a:gd name="T1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8" h="138">
                    <a:moveTo>
                      <a:pt x="47" y="138"/>
                    </a:moveTo>
                    <a:lnTo>
                      <a:pt x="0" y="44"/>
                    </a:lnTo>
                    <a:lnTo>
                      <a:pt x="94" y="0"/>
                    </a:lnTo>
                    <a:lnTo>
                      <a:pt x="138" y="93"/>
                    </a:lnTo>
                    <a:lnTo>
                      <a:pt x="47" y="138"/>
                    </a:lnTo>
                    <a:close/>
                    <a:moveTo>
                      <a:pt x="27" y="54"/>
                    </a:moveTo>
                    <a:lnTo>
                      <a:pt x="54" y="111"/>
                    </a:lnTo>
                    <a:lnTo>
                      <a:pt x="111" y="83"/>
                    </a:lnTo>
                    <a:lnTo>
                      <a:pt x="84" y="27"/>
                    </a:lnTo>
                    <a:lnTo>
                      <a:pt x="27" y="54"/>
                    </a:lnTo>
                    <a:close/>
                  </a:path>
                </a:pathLst>
              </a:custGeom>
              <a:solidFill>
                <a:srgbClr val="579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3" name="Freeform 184"/>
              <p:cNvSpPr>
                <a:spLocks/>
              </p:cNvSpPr>
              <p:nvPr/>
            </p:nvSpPr>
            <p:spPr bwMode="auto">
              <a:xfrm>
                <a:off x="7063" y="1222"/>
                <a:ext cx="64" cy="64"/>
              </a:xfrm>
              <a:custGeom>
                <a:avLst/>
                <a:gdLst>
                  <a:gd name="T0" fmla="*/ 64 w 64"/>
                  <a:gd name="T1" fmla="*/ 44 h 64"/>
                  <a:gd name="T2" fmla="*/ 22 w 64"/>
                  <a:gd name="T3" fmla="*/ 64 h 64"/>
                  <a:gd name="T4" fmla="*/ 0 w 64"/>
                  <a:gd name="T5" fmla="*/ 22 h 64"/>
                  <a:gd name="T6" fmla="*/ 44 w 64"/>
                  <a:gd name="T7" fmla="*/ 0 h 64"/>
                  <a:gd name="T8" fmla="*/ 64 w 64"/>
                  <a:gd name="T9" fmla="*/ 4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64">
                    <a:moveTo>
                      <a:pt x="64" y="44"/>
                    </a:moveTo>
                    <a:lnTo>
                      <a:pt x="22" y="64"/>
                    </a:lnTo>
                    <a:lnTo>
                      <a:pt x="0" y="22"/>
                    </a:lnTo>
                    <a:lnTo>
                      <a:pt x="44" y="0"/>
                    </a:lnTo>
                    <a:lnTo>
                      <a:pt x="64" y="44"/>
                    </a:lnTo>
                    <a:close/>
                  </a:path>
                </a:pathLst>
              </a:custGeom>
              <a:solidFill>
                <a:srgbClr val="579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4" name="Freeform 185"/>
              <p:cNvSpPr>
                <a:spLocks/>
              </p:cNvSpPr>
              <p:nvPr/>
            </p:nvSpPr>
            <p:spPr bwMode="auto">
              <a:xfrm>
                <a:off x="6204" y="674"/>
                <a:ext cx="84" cy="87"/>
              </a:xfrm>
              <a:custGeom>
                <a:avLst/>
                <a:gdLst>
                  <a:gd name="T0" fmla="*/ 15 w 84"/>
                  <a:gd name="T1" fmla="*/ 87 h 87"/>
                  <a:gd name="T2" fmla="*/ 0 w 84"/>
                  <a:gd name="T3" fmla="*/ 72 h 87"/>
                  <a:gd name="T4" fmla="*/ 69 w 84"/>
                  <a:gd name="T5" fmla="*/ 0 h 87"/>
                  <a:gd name="T6" fmla="*/ 84 w 84"/>
                  <a:gd name="T7" fmla="*/ 15 h 87"/>
                  <a:gd name="T8" fmla="*/ 15 w 84"/>
                  <a:gd name="T9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87">
                    <a:moveTo>
                      <a:pt x="15" y="87"/>
                    </a:moveTo>
                    <a:lnTo>
                      <a:pt x="0" y="72"/>
                    </a:lnTo>
                    <a:lnTo>
                      <a:pt x="69" y="0"/>
                    </a:lnTo>
                    <a:lnTo>
                      <a:pt x="84" y="15"/>
                    </a:lnTo>
                    <a:lnTo>
                      <a:pt x="15" y="87"/>
                    </a:lnTo>
                    <a:close/>
                  </a:path>
                </a:pathLst>
              </a:custGeom>
              <a:solidFill>
                <a:srgbClr val="D4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5" name="Freeform 186"/>
              <p:cNvSpPr>
                <a:spLocks/>
              </p:cNvSpPr>
              <p:nvPr/>
            </p:nvSpPr>
            <p:spPr bwMode="auto">
              <a:xfrm>
                <a:off x="6204" y="674"/>
                <a:ext cx="84" cy="87"/>
              </a:xfrm>
              <a:custGeom>
                <a:avLst/>
                <a:gdLst>
                  <a:gd name="T0" fmla="*/ 69 w 84"/>
                  <a:gd name="T1" fmla="*/ 87 h 87"/>
                  <a:gd name="T2" fmla="*/ 0 w 84"/>
                  <a:gd name="T3" fmla="*/ 15 h 87"/>
                  <a:gd name="T4" fmla="*/ 15 w 84"/>
                  <a:gd name="T5" fmla="*/ 0 h 87"/>
                  <a:gd name="T6" fmla="*/ 84 w 84"/>
                  <a:gd name="T7" fmla="*/ 72 h 87"/>
                  <a:gd name="T8" fmla="*/ 69 w 84"/>
                  <a:gd name="T9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87">
                    <a:moveTo>
                      <a:pt x="69" y="87"/>
                    </a:moveTo>
                    <a:lnTo>
                      <a:pt x="0" y="15"/>
                    </a:lnTo>
                    <a:lnTo>
                      <a:pt x="15" y="0"/>
                    </a:lnTo>
                    <a:lnTo>
                      <a:pt x="84" y="72"/>
                    </a:lnTo>
                    <a:lnTo>
                      <a:pt x="69" y="87"/>
                    </a:lnTo>
                    <a:close/>
                  </a:path>
                </a:pathLst>
              </a:custGeom>
              <a:solidFill>
                <a:srgbClr val="D4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6" name="Oval 187"/>
              <p:cNvSpPr>
                <a:spLocks noChangeArrowheads="1"/>
              </p:cNvSpPr>
              <p:nvPr/>
            </p:nvSpPr>
            <p:spPr bwMode="auto">
              <a:xfrm>
                <a:off x="6890" y="704"/>
                <a:ext cx="98" cy="96"/>
              </a:xfrm>
              <a:prstGeom prst="ellipse">
                <a:avLst/>
              </a:prstGeom>
              <a:solidFill>
                <a:srgbClr val="D4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7" name="Oval 188"/>
              <p:cNvSpPr>
                <a:spLocks noChangeArrowheads="1"/>
              </p:cNvSpPr>
              <p:nvPr/>
            </p:nvSpPr>
            <p:spPr bwMode="auto">
              <a:xfrm>
                <a:off x="5612" y="3468"/>
                <a:ext cx="57" cy="57"/>
              </a:xfrm>
              <a:prstGeom prst="ellipse">
                <a:avLst/>
              </a:prstGeom>
              <a:solidFill>
                <a:srgbClr val="D4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8" name="Freeform 189"/>
              <p:cNvSpPr>
                <a:spLocks/>
              </p:cNvSpPr>
              <p:nvPr/>
            </p:nvSpPr>
            <p:spPr bwMode="auto">
              <a:xfrm>
                <a:off x="4487" y="2260"/>
                <a:ext cx="256" cy="335"/>
              </a:xfrm>
              <a:custGeom>
                <a:avLst/>
                <a:gdLst>
                  <a:gd name="T0" fmla="*/ 97 w 104"/>
                  <a:gd name="T1" fmla="*/ 50 h 136"/>
                  <a:gd name="T2" fmla="*/ 12 w 104"/>
                  <a:gd name="T3" fmla="*/ 1 h 136"/>
                  <a:gd name="T4" fmla="*/ 8 w 104"/>
                  <a:gd name="T5" fmla="*/ 1 h 136"/>
                  <a:gd name="T6" fmla="*/ 8 w 104"/>
                  <a:gd name="T7" fmla="*/ 1 h 136"/>
                  <a:gd name="T8" fmla="*/ 0 w 104"/>
                  <a:gd name="T9" fmla="*/ 5 h 136"/>
                  <a:gd name="T10" fmla="*/ 5 w 104"/>
                  <a:gd name="T11" fmla="*/ 7 h 136"/>
                  <a:gd name="T12" fmla="*/ 5 w 104"/>
                  <a:gd name="T13" fmla="*/ 69 h 136"/>
                  <a:gd name="T14" fmla="*/ 12 w 104"/>
                  <a:gd name="T15" fmla="*/ 82 h 136"/>
                  <a:gd name="T16" fmla="*/ 93 w 104"/>
                  <a:gd name="T17" fmla="*/ 129 h 136"/>
                  <a:gd name="T18" fmla="*/ 93 w 104"/>
                  <a:gd name="T19" fmla="*/ 136 h 136"/>
                  <a:gd name="T20" fmla="*/ 101 w 104"/>
                  <a:gd name="T21" fmla="*/ 131 h 136"/>
                  <a:gd name="T22" fmla="*/ 101 w 104"/>
                  <a:gd name="T23" fmla="*/ 131 h 136"/>
                  <a:gd name="T24" fmla="*/ 104 w 104"/>
                  <a:gd name="T25" fmla="*/ 126 h 136"/>
                  <a:gd name="T26" fmla="*/ 104 w 104"/>
                  <a:gd name="T27" fmla="*/ 63 h 136"/>
                  <a:gd name="T28" fmla="*/ 97 w 104"/>
                  <a:gd name="T29" fmla="*/ 5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4" h="136">
                    <a:moveTo>
                      <a:pt x="97" y="50"/>
                    </a:moveTo>
                    <a:cubicBezTo>
                      <a:pt x="12" y="1"/>
                      <a:pt x="12" y="1"/>
                      <a:pt x="12" y="1"/>
                    </a:cubicBezTo>
                    <a:cubicBezTo>
                      <a:pt x="11" y="0"/>
                      <a:pt x="9" y="0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3" y="7"/>
                      <a:pt x="5" y="7"/>
                    </a:cubicBezTo>
                    <a:cubicBezTo>
                      <a:pt x="5" y="69"/>
                      <a:pt x="5" y="69"/>
                      <a:pt x="5" y="69"/>
                    </a:cubicBezTo>
                    <a:cubicBezTo>
                      <a:pt x="5" y="74"/>
                      <a:pt x="8" y="80"/>
                      <a:pt x="12" y="82"/>
                    </a:cubicBezTo>
                    <a:cubicBezTo>
                      <a:pt x="93" y="129"/>
                      <a:pt x="93" y="129"/>
                      <a:pt x="93" y="129"/>
                    </a:cubicBezTo>
                    <a:cubicBezTo>
                      <a:pt x="93" y="136"/>
                      <a:pt x="93" y="136"/>
                      <a:pt x="93" y="136"/>
                    </a:cubicBezTo>
                    <a:cubicBezTo>
                      <a:pt x="101" y="131"/>
                      <a:pt x="101" y="131"/>
                      <a:pt x="101" y="131"/>
                    </a:cubicBezTo>
                    <a:cubicBezTo>
                      <a:pt x="101" y="131"/>
                      <a:pt x="101" y="131"/>
                      <a:pt x="101" y="131"/>
                    </a:cubicBezTo>
                    <a:cubicBezTo>
                      <a:pt x="103" y="130"/>
                      <a:pt x="104" y="128"/>
                      <a:pt x="104" y="126"/>
                    </a:cubicBezTo>
                    <a:cubicBezTo>
                      <a:pt x="104" y="63"/>
                      <a:pt x="104" y="63"/>
                      <a:pt x="104" y="63"/>
                    </a:cubicBezTo>
                    <a:cubicBezTo>
                      <a:pt x="104" y="58"/>
                      <a:pt x="101" y="52"/>
                      <a:pt x="97" y="50"/>
                    </a:cubicBezTo>
                    <a:close/>
                  </a:path>
                </a:pathLst>
              </a:custGeom>
              <a:solidFill>
                <a:srgbClr val="D3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9" name="Freeform 190"/>
              <p:cNvSpPr>
                <a:spLocks/>
              </p:cNvSpPr>
              <p:nvPr/>
            </p:nvSpPr>
            <p:spPr bwMode="auto">
              <a:xfrm>
                <a:off x="4479" y="2270"/>
                <a:ext cx="242" cy="330"/>
              </a:xfrm>
              <a:custGeom>
                <a:avLst/>
                <a:gdLst>
                  <a:gd name="T0" fmla="*/ 91 w 98"/>
                  <a:gd name="T1" fmla="*/ 132 h 134"/>
                  <a:gd name="T2" fmla="*/ 7 w 98"/>
                  <a:gd name="T3" fmla="*/ 83 h 134"/>
                  <a:gd name="T4" fmla="*/ 0 w 98"/>
                  <a:gd name="T5" fmla="*/ 70 h 134"/>
                  <a:gd name="T6" fmla="*/ 0 w 98"/>
                  <a:gd name="T7" fmla="*/ 7 h 134"/>
                  <a:gd name="T8" fmla="*/ 7 w 98"/>
                  <a:gd name="T9" fmla="*/ 2 h 134"/>
                  <a:gd name="T10" fmla="*/ 91 w 98"/>
                  <a:gd name="T11" fmla="*/ 51 h 134"/>
                  <a:gd name="T12" fmla="*/ 98 w 98"/>
                  <a:gd name="T13" fmla="*/ 64 h 134"/>
                  <a:gd name="T14" fmla="*/ 98 w 98"/>
                  <a:gd name="T15" fmla="*/ 127 h 134"/>
                  <a:gd name="T16" fmla="*/ 91 w 98"/>
                  <a:gd name="T17" fmla="*/ 132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34">
                    <a:moveTo>
                      <a:pt x="91" y="132"/>
                    </a:moveTo>
                    <a:cubicBezTo>
                      <a:pt x="7" y="83"/>
                      <a:pt x="7" y="83"/>
                      <a:pt x="7" y="83"/>
                    </a:cubicBezTo>
                    <a:cubicBezTo>
                      <a:pt x="3" y="81"/>
                      <a:pt x="0" y="75"/>
                      <a:pt x="0" y="7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2"/>
                      <a:pt x="3" y="0"/>
                      <a:pt x="7" y="2"/>
                    </a:cubicBezTo>
                    <a:cubicBezTo>
                      <a:pt x="91" y="51"/>
                      <a:pt x="91" y="51"/>
                      <a:pt x="91" y="51"/>
                    </a:cubicBezTo>
                    <a:cubicBezTo>
                      <a:pt x="95" y="53"/>
                      <a:pt x="98" y="59"/>
                      <a:pt x="98" y="64"/>
                    </a:cubicBezTo>
                    <a:cubicBezTo>
                      <a:pt x="98" y="127"/>
                      <a:pt x="98" y="127"/>
                      <a:pt x="98" y="127"/>
                    </a:cubicBezTo>
                    <a:cubicBezTo>
                      <a:pt x="98" y="132"/>
                      <a:pt x="95" y="134"/>
                      <a:pt x="91" y="132"/>
                    </a:cubicBezTo>
                    <a:close/>
                  </a:path>
                </a:pathLst>
              </a:custGeom>
              <a:solidFill>
                <a:srgbClr val="FFA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0" name="Freeform 191"/>
              <p:cNvSpPr>
                <a:spLocks/>
              </p:cNvSpPr>
              <p:nvPr/>
            </p:nvSpPr>
            <p:spPr bwMode="auto">
              <a:xfrm>
                <a:off x="4539" y="2391"/>
                <a:ext cx="27" cy="42"/>
              </a:xfrm>
              <a:custGeom>
                <a:avLst/>
                <a:gdLst>
                  <a:gd name="T0" fmla="*/ 11 w 11"/>
                  <a:gd name="T1" fmla="*/ 12 h 17"/>
                  <a:gd name="T2" fmla="*/ 6 w 11"/>
                  <a:gd name="T3" fmla="*/ 15 h 17"/>
                  <a:gd name="T4" fmla="*/ 0 w 11"/>
                  <a:gd name="T5" fmla="*/ 6 h 17"/>
                  <a:gd name="T6" fmla="*/ 6 w 11"/>
                  <a:gd name="T7" fmla="*/ 2 h 17"/>
                  <a:gd name="T8" fmla="*/ 11 w 11"/>
                  <a:gd name="T9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7">
                    <a:moveTo>
                      <a:pt x="11" y="12"/>
                    </a:moveTo>
                    <a:cubicBezTo>
                      <a:pt x="11" y="16"/>
                      <a:pt x="9" y="17"/>
                      <a:pt x="6" y="15"/>
                    </a:cubicBezTo>
                    <a:cubicBezTo>
                      <a:pt x="2" y="14"/>
                      <a:pt x="0" y="9"/>
                      <a:pt x="0" y="6"/>
                    </a:cubicBezTo>
                    <a:cubicBezTo>
                      <a:pt x="0" y="2"/>
                      <a:pt x="2" y="0"/>
                      <a:pt x="6" y="2"/>
                    </a:cubicBezTo>
                    <a:cubicBezTo>
                      <a:pt x="9" y="4"/>
                      <a:pt x="11" y="9"/>
                      <a:pt x="11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1" name="Freeform 192"/>
              <p:cNvSpPr>
                <a:spLocks/>
              </p:cNvSpPr>
              <p:nvPr/>
            </p:nvSpPr>
            <p:spPr bwMode="auto">
              <a:xfrm>
                <a:off x="4580" y="2415"/>
                <a:ext cx="30" cy="42"/>
              </a:xfrm>
              <a:custGeom>
                <a:avLst/>
                <a:gdLst>
                  <a:gd name="T0" fmla="*/ 12 w 12"/>
                  <a:gd name="T1" fmla="*/ 12 h 17"/>
                  <a:gd name="T2" fmla="*/ 6 w 12"/>
                  <a:gd name="T3" fmla="*/ 15 h 17"/>
                  <a:gd name="T4" fmla="*/ 0 w 12"/>
                  <a:gd name="T5" fmla="*/ 6 h 17"/>
                  <a:gd name="T6" fmla="*/ 6 w 12"/>
                  <a:gd name="T7" fmla="*/ 2 h 17"/>
                  <a:gd name="T8" fmla="*/ 12 w 12"/>
                  <a:gd name="T9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12" y="12"/>
                    </a:moveTo>
                    <a:cubicBezTo>
                      <a:pt x="12" y="16"/>
                      <a:pt x="9" y="17"/>
                      <a:pt x="6" y="15"/>
                    </a:cubicBezTo>
                    <a:cubicBezTo>
                      <a:pt x="3" y="14"/>
                      <a:pt x="0" y="9"/>
                      <a:pt x="0" y="6"/>
                    </a:cubicBezTo>
                    <a:cubicBezTo>
                      <a:pt x="0" y="2"/>
                      <a:pt x="3" y="0"/>
                      <a:pt x="6" y="2"/>
                    </a:cubicBezTo>
                    <a:cubicBezTo>
                      <a:pt x="9" y="4"/>
                      <a:pt x="12" y="9"/>
                      <a:pt x="12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2" name="Freeform 193"/>
              <p:cNvSpPr>
                <a:spLocks/>
              </p:cNvSpPr>
              <p:nvPr/>
            </p:nvSpPr>
            <p:spPr bwMode="auto">
              <a:xfrm>
                <a:off x="4622" y="2440"/>
                <a:ext cx="30" cy="42"/>
              </a:xfrm>
              <a:custGeom>
                <a:avLst/>
                <a:gdLst>
                  <a:gd name="T0" fmla="*/ 12 w 12"/>
                  <a:gd name="T1" fmla="*/ 12 h 17"/>
                  <a:gd name="T2" fmla="*/ 6 w 12"/>
                  <a:gd name="T3" fmla="*/ 15 h 17"/>
                  <a:gd name="T4" fmla="*/ 0 w 12"/>
                  <a:gd name="T5" fmla="*/ 6 h 17"/>
                  <a:gd name="T6" fmla="*/ 6 w 12"/>
                  <a:gd name="T7" fmla="*/ 2 h 17"/>
                  <a:gd name="T8" fmla="*/ 12 w 12"/>
                  <a:gd name="T9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12" y="12"/>
                    </a:moveTo>
                    <a:cubicBezTo>
                      <a:pt x="12" y="16"/>
                      <a:pt x="9" y="17"/>
                      <a:pt x="6" y="15"/>
                    </a:cubicBezTo>
                    <a:cubicBezTo>
                      <a:pt x="3" y="14"/>
                      <a:pt x="0" y="9"/>
                      <a:pt x="0" y="6"/>
                    </a:cubicBezTo>
                    <a:cubicBezTo>
                      <a:pt x="0" y="2"/>
                      <a:pt x="3" y="0"/>
                      <a:pt x="6" y="2"/>
                    </a:cubicBezTo>
                    <a:cubicBezTo>
                      <a:pt x="9" y="4"/>
                      <a:pt x="12" y="9"/>
                      <a:pt x="12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3" name="Freeform 194"/>
              <p:cNvSpPr>
                <a:spLocks/>
              </p:cNvSpPr>
              <p:nvPr/>
            </p:nvSpPr>
            <p:spPr bwMode="auto">
              <a:xfrm>
                <a:off x="6488" y="835"/>
                <a:ext cx="254" cy="335"/>
              </a:xfrm>
              <a:custGeom>
                <a:avLst/>
                <a:gdLst>
                  <a:gd name="T0" fmla="*/ 97 w 103"/>
                  <a:gd name="T1" fmla="*/ 50 h 136"/>
                  <a:gd name="T2" fmla="*/ 12 w 103"/>
                  <a:gd name="T3" fmla="*/ 1 h 136"/>
                  <a:gd name="T4" fmla="*/ 8 w 103"/>
                  <a:gd name="T5" fmla="*/ 1 h 136"/>
                  <a:gd name="T6" fmla="*/ 8 w 103"/>
                  <a:gd name="T7" fmla="*/ 1 h 136"/>
                  <a:gd name="T8" fmla="*/ 0 w 103"/>
                  <a:gd name="T9" fmla="*/ 6 h 136"/>
                  <a:gd name="T10" fmla="*/ 5 w 103"/>
                  <a:gd name="T11" fmla="*/ 8 h 136"/>
                  <a:gd name="T12" fmla="*/ 5 w 103"/>
                  <a:gd name="T13" fmla="*/ 69 h 136"/>
                  <a:gd name="T14" fmla="*/ 12 w 103"/>
                  <a:gd name="T15" fmla="*/ 82 h 136"/>
                  <a:gd name="T16" fmla="*/ 93 w 103"/>
                  <a:gd name="T17" fmla="*/ 129 h 136"/>
                  <a:gd name="T18" fmla="*/ 93 w 103"/>
                  <a:gd name="T19" fmla="*/ 136 h 136"/>
                  <a:gd name="T20" fmla="*/ 101 w 103"/>
                  <a:gd name="T21" fmla="*/ 132 h 136"/>
                  <a:gd name="T22" fmla="*/ 101 w 103"/>
                  <a:gd name="T23" fmla="*/ 132 h 136"/>
                  <a:gd name="T24" fmla="*/ 103 w 103"/>
                  <a:gd name="T25" fmla="*/ 126 h 136"/>
                  <a:gd name="T26" fmla="*/ 103 w 103"/>
                  <a:gd name="T27" fmla="*/ 63 h 136"/>
                  <a:gd name="T28" fmla="*/ 97 w 103"/>
                  <a:gd name="T29" fmla="*/ 5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3" h="136">
                    <a:moveTo>
                      <a:pt x="97" y="50"/>
                    </a:move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9" y="0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3" y="7"/>
                      <a:pt x="5" y="8"/>
                    </a:cubicBezTo>
                    <a:cubicBezTo>
                      <a:pt x="5" y="69"/>
                      <a:pt x="5" y="69"/>
                      <a:pt x="5" y="69"/>
                    </a:cubicBezTo>
                    <a:cubicBezTo>
                      <a:pt x="5" y="74"/>
                      <a:pt x="8" y="80"/>
                      <a:pt x="12" y="82"/>
                    </a:cubicBezTo>
                    <a:cubicBezTo>
                      <a:pt x="93" y="129"/>
                      <a:pt x="93" y="129"/>
                      <a:pt x="93" y="129"/>
                    </a:cubicBezTo>
                    <a:cubicBezTo>
                      <a:pt x="93" y="136"/>
                      <a:pt x="93" y="136"/>
                      <a:pt x="93" y="136"/>
                    </a:cubicBezTo>
                    <a:cubicBezTo>
                      <a:pt x="101" y="132"/>
                      <a:pt x="101" y="132"/>
                      <a:pt x="101" y="132"/>
                    </a:cubicBezTo>
                    <a:cubicBezTo>
                      <a:pt x="101" y="132"/>
                      <a:pt x="101" y="132"/>
                      <a:pt x="101" y="132"/>
                    </a:cubicBezTo>
                    <a:cubicBezTo>
                      <a:pt x="103" y="131"/>
                      <a:pt x="103" y="129"/>
                      <a:pt x="103" y="126"/>
                    </a:cubicBezTo>
                    <a:cubicBezTo>
                      <a:pt x="103" y="63"/>
                      <a:pt x="103" y="63"/>
                      <a:pt x="103" y="63"/>
                    </a:cubicBezTo>
                    <a:cubicBezTo>
                      <a:pt x="103" y="58"/>
                      <a:pt x="100" y="52"/>
                      <a:pt x="97" y="50"/>
                    </a:cubicBezTo>
                    <a:close/>
                  </a:path>
                </a:pathLst>
              </a:custGeom>
              <a:solidFill>
                <a:srgbClr val="579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4" name="Freeform 195"/>
              <p:cNvSpPr>
                <a:spLocks/>
              </p:cNvSpPr>
              <p:nvPr/>
            </p:nvSpPr>
            <p:spPr bwMode="auto">
              <a:xfrm>
                <a:off x="6480" y="845"/>
                <a:ext cx="242" cy="330"/>
              </a:xfrm>
              <a:custGeom>
                <a:avLst/>
                <a:gdLst>
                  <a:gd name="T0" fmla="*/ 91 w 98"/>
                  <a:gd name="T1" fmla="*/ 132 h 134"/>
                  <a:gd name="T2" fmla="*/ 7 w 98"/>
                  <a:gd name="T3" fmla="*/ 83 h 134"/>
                  <a:gd name="T4" fmla="*/ 0 w 98"/>
                  <a:gd name="T5" fmla="*/ 70 h 134"/>
                  <a:gd name="T6" fmla="*/ 0 w 98"/>
                  <a:gd name="T7" fmla="*/ 7 h 134"/>
                  <a:gd name="T8" fmla="*/ 7 w 98"/>
                  <a:gd name="T9" fmla="*/ 2 h 134"/>
                  <a:gd name="T10" fmla="*/ 91 w 98"/>
                  <a:gd name="T11" fmla="*/ 51 h 134"/>
                  <a:gd name="T12" fmla="*/ 98 w 98"/>
                  <a:gd name="T13" fmla="*/ 64 h 134"/>
                  <a:gd name="T14" fmla="*/ 98 w 98"/>
                  <a:gd name="T15" fmla="*/ 127 h 134"/>
                  <a:gd name="T16" fmla="*/ 91 w 98"/>
                  <a:gd name="T17" fmla="*/ 132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34">
                    <a:moveTo>
                      <a:pt x="91" y="132"/>
                    </a:moveTo>
                    <a:cubicBezTo>
                      <a:pt x="7" y="83"/>
                      <a:pt x="7" y="83"/>
                      <a:pt x="7" y="83"/>
                    </a:cubicBezTo>
                    <a:cubicBezTo>
                      <a:pt x="3" y="81"/>
                      <a:pt x="0" y="75"/>
                      <a:pt x="0" y="7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2"/>
                      <a:pt x="3" y="0"/>
                      <a:pt x="7" y="2"/>
                    </a:cubicBezTo>
                    <a:cubicBezTo>
                      <a:pt x="91" y="51"/>
                      <a:pt x="91" y="51"/>
                      <a:pt x="91" y="51"/>
                    </a:cubicBezTo>
                    <a:cubicBezTo>
                      <a:pt x="95" y="53"/>
                      <a:pt x="98" y="59"/>
                      <a:pt x="98" y="64"/>
                    </a:cubicBezTo>
                    <a:cubicBezTo>
                      <a:pt x="98" y="127"/>
                      <a:pt x="98" y="127"/>
                      <a:pt x="98" y="127"/>
                    </a:cubicBezTo>
                    <a:cubicBezTo>
                      <a:pt x="98" y="132"/>
                      <a:pt x="95" y="134"/>
                      <a:pt x="91" y="132"/>
                    </a:cubicBezTo>
                    <a:close/>
                  </a:path>
                </a:pathLst>
              </a:custGeom>
              <a:solidFill>
                <a:srgbClr val="D4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5" name="Freeform 196"/>
              <p:cNvSpPr>
                <a:spLocks/>
              </p:cNvSpPr>
              <p:nvPr/>
            </p:nvSpPr>
            <p:spPr bwMode="auto">
              <a:xfrm>
                <a:off x="6539" y="968"/>
                <a:ext cx="28" cy="42"/>
              </a:xfrm>
              <a:custGeom>
                <a:avLst/>
                <a:gdLst>
                  <a:gd name="T0" fmla="*/ 11 w 11"/>
                  <a:gd name="T1" fmla="*/ 12 h 17"/>
                  <a:gd name="T2" fmla="*/ 5 w 11"/>
                  <a:gd name="T3" fmla="*/ 15 h 17"/>
                  <a:gd name="T4" fmla="*/ 0 w 11"/>
                  <a:gd name="T5" fmla="*/ 5 h 17"/>
                  <a:gd name="T6" fmla="*/ 5 w 11"/>
                  <a:gd name="T7" fmla="*/ 2 h 17"/>
                  <a:gd name="T8" fmla="*/ 11 w 11"/>
                  <a:gd name="T9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7">
                    <a:moveTo>
                      <a:pt x="11" y="12"/>
                    </a:moveTo>
                    <a:cubicBezTo>
                      <a:pt x="11" y="15"/>
                      <a:pt x="9" y="17"/>
                      <a:pt x="5" y="15"/>
                    </a:cubicBezTo>
                    <a:cubicBezTo>
                      <a:pt x="2" y="13"/>
                      <a:pt x="0" y="9"/>
                      <a:pt x="0" y="5"/>
                    </a:cubicBezTo>
                    <a:cubicBezTo>
                      <a:pt x="0" y="1"/>
                      <a:pt x="2" y="0"/>
                      <a:pt x="5" y="2"/>
                    </a:cubicBezTo>
                    <a:cubicBezTo>
                      <a:pt x="9" y="4"/>
                      <a:pt x="11" y="8"/>
                      <a:pt x="11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6" name="Freeform 197"/>
              <p:cNvSpPr>
                <a:spLocks/>
              </p:cNvSpPr>
              <p:nvPr/>
            </p:nvSpPr>
            <p:spPr bwMode="auto">
              <a:xfrm>
                <a:off x="6581" y="993"/>
                <a:ext cx="28" cy="41"/>
              </a:xfrm>
              <a:custGeom>
                <a:avLst/>
                <a:gdLst>
                  <a:gd name="T0" fmla="*/ 11 w 11"/>
                  <a:gd name="T1" fmla="*/ 12 h 17"/>
                  <a:gd name="T2" fmla="*/ 6 w 11"/>
                  <a:gd name="T3" fmla="*/ 15 h 17"/>
                  <a:gd name="T4" fmla="*/ 0 w 11"/>
                  <a:gd name="T5" fmla="*/ 5 h 17"/>
                  <a:gd name="T6" fmla="*/ 6 w 11"/>
                  <a:gd name="T7" fmla="*/ 2 h 17"/>
                  <a:gd name="T8" fmla="*/ 11 w 11"/>
                  <a:gd name="T9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7">
                    <a:moveTo>
                      <a:pt x="11" y="12"/>
                    </a:moveTo>
                    <a:cubicBezTo>
                      <a:pt x="11" y="15"/>
                      <a:pt x="9" y="17"/>
                      <a:pt x="6" y="15"/>
                    </a:cubicBezTo>
                    <a:cubicBezTo>
                      <a:pt x="3" y="13"/>
                      <a:pt x="0" y="9"/>
                      <a:pt x="0" y="5"/>
                    </a:cubicBezTo>
                    <a:cubicBezTo>
                      <a:pt x="0" y="1"/>
                      <a:pt x="3" y="0"/>
                      <a:pt x="6" y="2"/>
                    </a:cubicBezTo>
                    <a:cubicBezTo>
                      <a:pt x="9" y="3"/>
                      <a:pt x="11" y="8"/>
                      <a:pt x="11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7" name="Freeform 198"/>
              <p:cNvSpPr>
                <a:spLocks/>
              </p:cNvSpPr>
              <p:nvPr/>
            </p:nvSpPr>
            <p:spPr bwMode="auto">
              <a:xfrm>
                <a:off x="6623" y="1017"/>
                <a:ext cx="30" cy="42"/>
              </a:xfrm>
              <a:custGeom>
                <a:avLst/>
                <a:gdLst>
                  <a:gd name="T0" fmla="*/ 12 w 12"/>
                  <a:gd name="T1" fmla="*/ 12 h 17"/>
                  <a:gd name="T2" fmla="*/ 6 w 12"/>
                  <a:gd name="T3" fmla="*/ 15 h 17"/>
                  <a:gd name="T4" fmla="*/ 0 w 12"/>
                  <a:gd name="T5" fmla="*/ 5 h 17"/>
                  <a:gd name="T6" fmla="*/ 6 w 12"/>
                  <a:gd name="T7" fmla="*/ 2 h 17"/>
                  <a:gd name="T8" fmla="*/ 12 w 12"/>
                  <a:gd name="T9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12" y="12"/>
                    </a:moveTo>
                    <a:cubicBezTo>
                      <a:pt x="12" y="15"/>
                      <a:pt x="9" y="17"/>
                      <a:pt x="6" y="15"/>
                    </a:cubicBezTo>
                    <a:cubicBezTo>
                      <a:pt x="3" y="13"/>
                      <a:pt x="0" y="9"/>
                      <a:pt x="0" y="5"/>
                    </a:cubicBezTo>
                    <a:cubicBezTo>
                      <a:pt x="0" y="1"/>
                      <a:pt x="3" y="0"/>
                      <a:pt x="6" y="2"/>
                    </a:cubicBezTo>
                    <a:cubicBezTo>
                      <a:pt x="9" y="3"/>
                      <a:pt x="12" y="8"/>
                      <a:pt x="12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8" name="Freeform 199"/>
              <p:cNvSpPr>
                <a:spLocks/>
              </p:cNvSpPr>
              <p:nvPr/>
            </p:nvSpPr>
            <p:spPr bwMode="auto">
              <a:xfrm>
                <a:off x="6707" y="3495"/>
                <a:ext cx="244" cy="141"/>
              </a:xfrm>
              <a:custGeom>
                <a:avLst/>
                <a:gdLst>
                  <a:gd name="T0" fmla="*/ 0 w 244"/>
                  <a:gd name="T1" fmla="*/ 69 h 141"/>
                  <a:gd name="T2" fmla="*/ 124 w 244"/>
                  <a:gd name="T3" fmla="*/ 0 h 141"/>
                  <a:gd name="T4" fmla="*/ 244 w 244"/>
                  <a:gd name="T5" fmla="*/ 69 h 141"/>
                  <a:gd name="T6" fmla="*/ 124 w 244"/>
                  <a:gd name="T7" fmla="*/ 141 h 141"/>
                  <a:gd name="T8" fmla="*/ 0 w 244"/>
                  <a:gd name="T9" fmla="*/ 69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4" h="141">
                    <a:moveTo>
                      <a:pt x="0" y="69"/>
                    </a:moveTo>
                    <a:lnTo>
                      <a:pt x="124" y="0"/>
                    </a:lnTo>
                    <a:lnTo>
                      <a:pt x="244" y="69"/>
                    </a:lnTo>
                    <a:lnTo>
                      <a:pt x="124" y="141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D4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" name="Freeform 200"/>
              <p:cNvSpPr>
                <a:spLocks/>
              </p:cNvSpPr>
              <p:nvPr/>
            </p:nvSpPr>
            <p:spPr bwMode="auto">
              <a:xfrm>
                <a:off x="6969" y="3342"/>
                <a:ext cx="244" cy="141"/>
              </a:xfrm>
              <a:custGeom>
                <a:avLst/>
                <a:gdLst>
                  <a:gd name="T0" fmla="*/ 0 w 244"/>
                  <a:gd name="T1" fmla="*/ 72 h 141"/>
                  <a:gd name="T2" fmla="*/ 121 w 244"/>
                  <a:gd name="T3" fmla="*/ 0 h 141"/>
                  <a:gd name="T4" fmla="*/ 244 w 244"/>
                  <a:gd name="T5" fmla="*/ 72 h 141"/>
                  <a:gd name="T6" fmla="*/ 121 w 244"/>
                  <a:gd name="T7" fmla="*/ 141 h 141"/>
                  <a:gd name="T8" fmla="*/ 0 w 244"/>
                  <a:gd name="T9" fmla="*/ 7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4" h="141">
                    <a:moveTo>
                      <a:pt x="0" y="72"/>
                    </a:moveTo>
                    <a:lnTo>
                      <a:pt x="121" y="0"/>
                    </a:lnTo>
                    <a:lnTo>
                      <a:pt x="244" y="72"/>
                    </a:lnTo>
                    <a:lnTo>
                      <a:pt x="121" y="141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D4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0" name="Freeform 201"/>
              <p:cNvSpPr>
                <a:spLocks/>
              </p:cNvSpPr>
              <p:nvPr/>
            </p:nvSpPr>
            <p:spPr bwMode="auto">
              <a:xfrm>
                <a:off x="7228" y="3194"/>
                <a:ext cx="244" cy="141"/>
              </a:xfrm>
              <a:custGeom>
                <a:avLst/>
                <a:gdLst>
                  <a:gd name="T0" fmla="*/ 0 w 244"/>
                  <a:gd name="T1" fmla="*/ 72 h 141"/>
                  <a:gd name="T2" fmla="*/ 121 w 244"/>
                  <a:gd name="T3" fmla="*/ 0 h 141"/>
                  <a:gd name="T4" fmla="*/ 244 w 244"/>
                  <a:gd name="T5" fmla="*/ 72 h 141"/>
                  <a:gd name="T6" fmla="*/ 121 w 244"/>
                  <a:gd name="T7" fmla="*/ 141 h 141"/>
                  <a:gd name="T8" fmla="*/ 0 w 244"/>
                  <a:gd name="T9" fmla="*/ 7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4" h="141">
                    <a:moveTo>
                      <a:pt x="0" y="72"/>
                    </a:moveTo>
                    <a:lnTo>
                      <a:pt x="121" y="0"/>
                    </a:lnTo>
                    <a:lnTo>
                      <a:pt x="244" y="72"/>
                    </a:lnTo>
                    <a:lnTo>
                      <a:pt x="121" y="141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D4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1" name="Freeform 202"/>
              <p:cNvSpPr>
                <a:spLocks/>
              </p:cNvSpPr>
              <p:nvPr/>
            </p:nvSpPr>
            <p:spPr bwMode="auto">
              <a:xfrm>
                <a:off x="6969" y="2965"/>
                <a:ext cx="121" cy="449"/>
              </a:xfrm>
              <a:custGeom>
                <a:avLst/>
                <a:gdLst>
                  <a:gd name="T0" fmla="*/ 121 w 121"/>
                  <a:gd name="T1" fmla="*/ 449 h 449"/>
                  <a:gd name="T2" fmla="*/ 121 w 121"/>
                  <a:gd name="T3" fmla="*/ 72 h 449"/>
                  <a:gd name="T4" fmla="*/ 0 w 121"/>
                  <a:gd name="T5" fmla="*/ 0 h 449"/>
                  <a:gd name="T6" fmla="*/ 0 w 121"/>
                  <a:gd name="T7" fmla="*/ 377 h 449"/>
                  <a:gd name="T8" fmla="*/ 121 w 121"/>
                  <a:gd name="T9" fmla="*/ 449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49">
                    <a:moveTo>
                      <a:pt x="121" y="449"/>
                    </a:moveTo>
                    <a:lnTo>
                      <a:pt x="121" y="72"/>
                    </a:lnTo>
                    <a:lnTo>
                      <a:pt x="0" y="0"/>
                    </a:lnTo>
                    <a:lnTo>
                      <a:pt x="0" y="377"/>
                    </a:lnTo>
                    <a:lnTo>
                      <a:pt x="121" y="449"/>
                    </a:lnTo>
                    <a:close/>
                  </a:path>
                </a:pathLst>
              </a:custGeom>
              <a:solidFill>
                <a:srgbClr val="C13D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2" name="Freeform 203"/>
              <p:cNvSpPr>
                <a:spLocks/>
              </p:cNvSpPr>
              <p:nvPr/>
            </p:nvSpPr>
            <p:spPr bwMode="auto">
              <a:xfrm>
                <a:off x="7090" y="2965"/>
                <a:ext cx="123" cy="449"/>
              </a:xfrm>
              <a:custGeom>
                <a:avLst/>
                <a:gdLst>
                  <a:gd name="T0" fmla="*/ 0 w 123"/>
                  <a:gd name="T1" fmla="*/ 72 h 449"/>
                  <a:gd name="T2" fmla="*/ 123 w 123"/>
                  <a:gd name="T3" fmla="*/ 0 h 449"/>
                  <a:gd name="T4" fmla="*/ 123 w 123"/>
                  <a:gd name="T5" fmla="*/ 377 h 449"/>
                  <a:gd name="T6" fmla="*/ 0 w 123"/>
                  <a:gd name="T7" fmla="*/ 449 h 449"/>
                  <a:gd name="T8" fmla="*/ 0 w 123"/>
                  <a:gd name="T9" fmla="*/ 72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449">
                    <a:moveTo>
                      <a:pt x="0" y="72"/>
                    </a:moveTo>
                    <a:lnTo>
                      <a:pt x="123" y="0"/>
                    </a:lnTo>
                    <a:lnTo>
                      <a:pt x="123" y="377"/>
                    </a:lnTo>
                    <a:lnTo>
                      <a:pt x="0" y="449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D3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3" name="Freeform 204"/>
              <p:cNvSpPr>
                <a:spLocks/>
              </p:cNvSpPr>
              <p:nvPr/>
            </p:nvSpPr>
            <p:spPr bwMode="auto">
              <a:xfrm>
                <a:off x="6969" y="2965"/>
                <a:ext cx="121" cy="449"/>
              </a:xfrm>
              <a:custGeom>
                <a:avLst/>
                <a:gdLst>
                  <a:gd name="T0" fmla="*/ 121 w 121"/>
                  <a:gd name="T1" fmla="*/ 449 h 449"/>
                  <a:gd name="T2" fmla="*/ 121 w 121"/>
                  <a:gd name="T3" fmla="*/ 72 h 449"/>
                  <a:gd name="T4" fmla="*/ 0 w 121"/>
                  <a:gd name="T5" fmla="*/ 0 h 449"/>
                  <a:gd name="T6" fmla="*/ 0 w 121"/>
                  <a:gd name="T7" fmla="*/ 377 h 449"/>
                  <a:gd name="T8" fmla="*/ 121 w 121"/>
                  <a:gd name="T9" fmla="*/ 449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49">
                    <a:moveTo>
                      <a:pt x="121" y="449"/>
                    </a:moveTo>
                    <a:lnTo>
                      <a:pt x="121" y="72"/>
                    </a:lnTo>
                    <a:lnTo>
                      <a:pt x="0" y="0"/>
                    </a:lnTo>
                    <a:lnTo>
                      <a:pt x="0" y="377"/>
                    </a:lnTo>
                    <a:lnTo>
                      <a:pt x="121" y="449"/>
                    </a:lnTo>
                    <a:close/>
                  </a:path>
                </a:pathLst>
              </a:custGeom>
              <a:solidFill>
                <a:srgbClr val="FFA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7" name="Freeform 206"/>
            <p:cNvSpPr>
              <a:spLocks/>
            </p:cNvSpPr>
            <p:nvPr/>
          </p:nvSpPr>
          <p:spPr bwMode="auto">
            <a:xfrm>
              <a:off x="6707" y="3283"/>
              <a:ext cx="124" cy="281"/>
            </a:xfrm>
            <a:custGeom>
              <a:avLst/>
              <a:gdLst>
                <a:gd name="T0" fmla="*/ 124 w 124"/>
                <a:gd name="T1" fmla="*/ 281 h 281"/>
                <a:gd name="T2" fmla="*/ 124 w 124"/>
                <a:gd name="T3" fmla="*/ 69 h 281"/>
                <a:gd name="T4" fmla="*/ 0 w 124"/>
                <a:gd name="T5" fmla="*/ 0 h 281"/>
                <a:gd name="T6" fmla="*/ 0 w 124"/>
                <a:gd name="T7" fmla="*/ 212 h 281"/>
                <a:gd name="T8" fmla="*/ 124 w 124"/>
                <a:gd name="T9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281">
                  <a:moveTo>
                    <a:pt x="124" y="281"/>
                  </a:moveTo>
                  <a:lnTo>
                    <a:pt x="124" y="69"/>
                  </a:lnTo>
                  <a:lnTo>
                    <a:pt x="0" y="0"/>
                  </a:lnTo>
                  <a:lnTo>
                    <a:pt x="0" y="212"/>
                  </a:lnTo>
                  <a:lnTo>
                    <a:pt x="124" y="281"/>
                  </a:lnTo>
                  <a:close/>
                </a:path>
              </a:pathLst>
            </a:custGeom>
            <a:solidFill>
              <a:srgbClr val="FFA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207"/>
            <p:cNvSpPr>
              <a:spLocks/>
            </p:cNvSpPr>
            <p:nvPr/>
          </p:nvSpPr>
          <p:spPr bwMode="auto">
            <a:xfrm>
              <a:off x="6831" y="3283"/>
              <a:ext cx="120" cy="281"/>
            </a:xfrm>
            <a:custGeom>
              <a:avLst/>
              <a:gdLst>
                <a:gd name="T0" fmla="*/ 0 w 120"/>
                <a:gd name="T1" fmla="*/ 69 h 281"/>
                <a:gd name="T2" fmla="*/ 120 w 120"/>
                <a:gd name="T3" fmla="*/ 0 h 281"/>
                <a:gd name="T4" fmla="*/ 120 w 120"/>
                <a:gd name="T5" fmla="*/ 212 h 281"/>
                <a:gd name="T6" fmla="*/ 0 w 120"/>
                <a:gd name="T7" fmla="*/ 281 h 281"/>
                <a:gd name="T8" fmla="*/ 0 w 120"/>
                <a:gd name="T9" fmla="*/ 69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281">
                  <a:moveTo>
                    <a:pt x="0" y="69"/>
                  </a:moveTo>
                  <a:lnTo>
                    <a:pt x="120" y="0"/>
                  </a:lnTo>
                  <a:lnTo>
                    <a:pt x="120" y="212"/>
                  </a:lnTo>
                  <a:lnTo>
                    <a:pt x="0" y="281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D36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208"/>
            <p:cNvSpPr>
              <a:spLocks/>
            </p:cNvSpPr>
            <p:nvPr/>
          </p:nvSpPr>
          <p:spPr bwMode="auto">
            <a:xfrm>
              <a:off x="6707" y="3212"/>
              <a:ext cx="244" cy="140"/>
            </a:xfrm>
            <a:custGeom>
              <a:avLst/>
              <a:gdLst>
                <a:gd name="T0" fmla="*/ 0 w 244"/>
                <a:gd name="T1" fmla="*/ 71 h 140"/>
                <a:gd name="T2" fmla="*/ 124 w 244"/>
                <a:gd name="T3" fmla="*/ 0 h 140"/>
                <a:gd name="T4" fmla="*/ 244 w 244"/>
                <a:gd name="T5" fmla="*/ 71 h 140"/>
                <a:gd name="T6" fmla="*/ 124 w 244"/>
                <a:gd name="T7" fmla="*/ 140 h 140"/>
                <a:gd name="T8" fmla="*/ 0 w 244"/>
                <a:gd name="T9" fmla="*/ 7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140">
                  <a:moveTo>
                    <a:pt x="0" y="71"/>
                  </a:moveTo>
                  <a:lnTo>
                    <a:pt x="124" y="0"/>
                  </a:lnTo>
                  <a:lnTo>
                    <a:pt x="244" y="71"/>
                  </a:lnTo>
                  <a:lnTo>
                    <a:pt x="124" y="140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FA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209"/>
            <p:cNvSpPr>
              <a:spLocks/>
            </p:cNvSpPr>
            <p:nvPr/>
          </p:nvSpPr>
          <p:spPr bwMode="auto">
            <a:xfrm>
              <a:off x="7228" y="2677"/>
              <a:ext cx="121" cy="589"/>
            </a:xfrm>
            <a:custGeom>
              <a:avLst/>
              <a:gdLst>
                <a:gd name="T0" fmla="*/ 121 w 121"/>
                <a:gd name="T1" fmla="*/ 589 h 589"/>
                <a:gd name="T2" fmla="*/ 121 w 121"/>
                <a:gd name="T3" fmla="*/ 69 h 589"/>
                <a:gd name="T4" fmla="*/ 0 w 121"/>
                <a:gd name="T5" fmla="*/ 0 h 589"/>
                <a:gd name="T6" fmla="*/ 0 w 121"/>
                <a:gd name="T7" fmla="*/ 517 h 589"/>
                <a:gd name="T8" fmla="*/ 121 w 121"/>
                <a:gd name="T9" fmla="*/ 589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589">
                  <a:moveTo>
                    <a:pt x="121" y="589"/>
                  </a:moveTo>
                  <a:lnTo>
                    <a:pt x="121" y="69"/>
                  </a:lnTo>
                  <a:lnTo>
                    <a:pt x="0" y="0"/>
                  </a:lnTo>
                  <a:lnTo>
                    <a:pt x="0" y="517"/>
                  </a:lnTo>
                  <a:lnTo>
                    <a:pt x="121" y="589"/>
                  </a:lnTo>
                  <a:close/>
                </a:path>
              </a:pathLst>
            </a:custGeom>
            <a:solidFill>
              <a:srgbClr val="FFA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210"/>
            <p:cNvSpPr>
              <a:spLocks/>
            </p:cNvSpPr>
            <p:nvPr/>
          </p:nvSpPr>
          <p:spPr bwMode="auto">
            <a:xfrm>
              <a:off x="7349" y="2677"/>
              <a:ext cx="123" cy="589"/>
            </a:xfrm>
            <a:custGeom>
              <a:avLst/>
              <a:gdLst>
                <a:gd name="T0" fmla="*/ 0 w 123"/>
                <a:gd name="T1" fmla="*/ 69 h 589"/>
                <a:gd name="T2" fmla="*/ 123 w 123"/>
                <a:gd name="T3" fmla="*/ 0 h 589"/>
                <a:gd name="T4" fmla="*/ 123 w 123"/>
                <a:gd name="T5" fmla="*/ 517 h 589"/>
                <a:gd name="T6" fmla="*/ 0 w 123"/>
                <a:gd name="T7" fmla="*/ 589 h 589"/>
                <a:gd name="T8" fmla="*/ 0 w 123"/>
                <a:gd name="T9" fmla="*/ 69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589">
                  <a:moveTo>
                    <a:pt x="0" y="69"/>
                  </a:moveTo>
                  <a:lnTo>
                    <a:pt x="123" y="0"/>
                  </a:lnTo>
                  <a:lnTo>
                    <a:pt x="123" y="517"/>
                  </a:lnTo>
                  <a:lnTo>
                    <a:pt x="0" y="589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D36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211"/>
            <p:cNvSpPr>
              <a:spLocks/>
            </p:cNvSpPr>
            <p:nvPr/>
          </p:nvSpPr>
          <p:spPr bwMode="auto">
            <a:xfrm>
              <a:off x="7228" y="2605"/>
              <a:ext cx="244" cy="141"/>
            </a:xfrm>
            <a:custGeom>
              <a:avLst/>
              <a:gdLst>
                <a:gd name="T0" fmla="*/ 0 w 244"/>
                <a:gd name="T1" fmla="*/ 72 h 141"/>
                <a:gd name="T2" fmla="*/ 121 w 244"/>
                <a:gd name="T3" fmla="*/ 0 h 141"/>
                <a:gd name="T4" fmla="*/ 244 w 244"/>
                <a:gd name="T5" fmla="*/ 72 h 141"/>
                <a:gd name="T6" fmla="*/ 121 w 244"/>
                <a:gd name="T7" fmla="*/ 141 h 141"/>
                <a:gd name="T8" fmla="*/ 0 w 244"/>
                <a:gd name="T9" fmla="*/ 7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141">
                  <a:moveTo>
                    <a:pt x="0" y="72"/>
                  </a:moveTo>
                  <a:lnTo>
                    <a:pt x="121" y="0"/>
                  </a:lnTo>
                  <a:lnTo>
                    <a:pt x="244" y="72"/>
                  </a:lnTo>
                  <a:lnTo>
                    <a:pt x="121" y="141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A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212"/>
            <p:cNvSpPr>
              <a:spLocks/>
            </p:cNvSpPr>
            <p:nvPr/>
          </p:nvSpPr>
          <p:spPr bwMode="auto">
            <a:xfrm>
              <a:off x="6969" y="2896"/>
              <a:ext cx="244" cy="141"/>
            </a:xfrm>
            <a:custGeom>
              <a:avLst/>
              <a:gdLst>
                <a:gd name="T0" fmla="*/ 0 w 244"/>
                <a:gd name="T1" fmla="*/ 69 h 141"/>
                <a:gd name="T2" fmla="*/ 121 w 244"/>
                <a:gd name="T3" fmla="*/ 0 h 141"/>
                <a:gd name="T4" fmla="*/ 244 w 244"/>
                <a:gd name="T5" fmla="*/ 69 h 141"/>
                <a:gd name="T6" fmla="*/ 121 w 244"/>
                <a:gd name="T7" fmla="*/ 141 h 141"/>
                <a:gd name="T8" fmla="*/ 0 w 244"/>
                <a:gd name="T9" fmla="*/ 69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141">
                  <a:moveTo>
                    <a:pt x="0" y="69"/>
                  </a:moveTo>
                  <a:lnTo>
                    <a:pt x="121" y="0"/>
                  </a:lnTo>
                  <a:lnTo>
                    <a:pt x="244" y="69"/>
                  </a:lnTo>
                  <a:lnTo>
                    <a:pt x="121" y="141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FA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65030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65ED7B8-FF29-4035-8F2A-D1AB78FE67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7" r="-1"/>
          <a:stretch/>
        </p:blipFill>
        <p:spPr>
          <a:xfrm>
            <a:off x="0" y="3986579"/>
            <a:ext cx="12191999" cy="2871421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50EEC29D-426B-431A-9BF3-1C62E75E0BED}"/>
              </a:ext>
            </a:extLst>
          </p:cNvPr>
          <p:cNvSpPr/>
          <p:nvPr/>
        </p:nvSpPr>
        <p:spPr>
          <a:xfrm>
            <a:off x="5910" y="4011981"/>
            <a:ext cx="6271259" cy="2457391"/>
          </a:xfrm>
          <a:prstGeom prst="rect">
            <a:avLst/>
          </a:prstGeom>
          <a:gradFill>
            <a:gsLst>
              <a:gs pos="0">
                <a:schemeClr val="bg1">
                  <a:alpha val="78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2259407-0BEC-4336-B40A-F92EFF9B482C}"/>
              </a:ext>
            </a:extLst>
          </p:cNvPr>
          <p:cNvSpPr/>
          <p:nvPr/>
        </p:nvSpPr>
        <p:spPr>
          <a:xfrm>
            <a:off x="5910" y="297224"/>
            <a:ext cx="12186090" cy="1413203"/>
          </a:xfrm>
          <a:prstGeom prst="rect">
            <a:avLst/>
          </a:prstGeom>
        </p:spPr>
        <p:txBody>
          <a:bodyPr wrap="square" lIns="36000" tIns="36000" rIns="36000" bIns="4680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 smtClean="0">
                <a:ln w="0"/>
                <a:solidFill>
                  <a:srgbClr val="1F4E79"/>
                </a:solidFill>
                <a:cs typeface="Arial" panose="020B0604020202020204" pitchFamily="34" charset="0"/>
              </a:rPr>
              <a:t>ИНСТРУМЕНТ </a:t>
            </a:r>
            <a:r>
              <a:rPr lang="ru-RU" sz="2400" dirty="0">
                <a:ln w="0"/>
                <a:solidFill>
                  <a:srgbClr val="1F4E79"/>
                </a:solidFill>
                <a:cs typeface="Arial" panose="020B0604020202020204" pitchFamily="34" charset="0"/>
              </a:rPr>
              <a:t>ДЛЯ АВТОМАТИЗАЦИИ ПРОВЕДЕНИЯ ЭКСПЕРТИЗЫ ЗАПАСОВ В ФОРМАЛИЗОВАННОМ ВИДЕ</a:t>
            </a:r>
          </a:p>
          <a:p>
            <a:pPr algn="ctr">
              <a:lnSpc>
                <a:spcPct val="90000"/>
              </a:lnSpc>
            </a:pPr>
            <a:endParaRPr lang="ru-RU" sz="2400" dirty="0">
              <a:ln w="0"/>
              <a:solidFill>
                <a:srgbClr val="1F4E79"/>
              </a:solidFill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2400" dirty="0">
                <a:ln w="0"/>
                <a:solidFill>
                  <a:srgbClr val="1F4E79"/>
                </a:solidFill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7FBBE59C-383A-47E5-A4A4-43F3EE7EEF31}"/>
              </a:ext>
            </a:extLst>
          </p:cNvPr>
          <p:cNvGrpSpPr>
            <a:grpSpLocks noChangeAspect="1"/>
          </p:cNvGrpSpPr>
          <p:nvPr/>
        </p:nvGrpSpPr>
        <p:grpSpPr>
          <a:xfrm>
            <a:off x="266991" y="288229"/>
            <a:ext cx="510059" cy="510404"/>
            <a:chOff x="349775" y="288229"/>
            <a:chExt cx="510059" cy="510404"/>
          </a:xfrm>
          <a:solidFill>
            <a:srgbClr val="1F4E79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xmlns="" id="{02197645-8039-451C-BB14-8E052E49C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200" y="400277"/>
              <a:ext cx="305210" cy="251249"/>
            </a:xfrm>
            <a:custGeom>
              <a:avLst/>
              <a:gdLst>
                <a:gd name="T0" fmla="*/ 296 w 423"/>
                <a:gd name="T1" fmla="*/ 0 h 348"/>
                <a:gd name="T2" fmla="*/ 266 w 423"/>
                <a:gd name="T3" fmla="*/ 25 h 348"/>
                <a:gd name="T4" fmla="*/ 313 w 423"/>
                <a:gd name="T5" fmla="*/ 82 h 348"/>
                <a:gd name="T6" fmla="*/ 212 w 423"/>
                <a:gd name="T7" fmla="*/ 167 h 348"/>
                <a:gd name="T8" fmla="*/ 110 w 423"/>
                <a:gd name="T9" fmla="*/ 81 h 348"/>
                <a:gd name="T10" fmla="*/ 158 w 423"/>
                <a:gd name="T11" fmla="*/ 25 h 348"/>
                <a:gd name="T12" fmla="*/ 128 w 423"/>
                <a:gd name="T13" fmla="*/ 0 h 348"/>
                <a:gd name="T14" fmla="*/ 50 w 423"/>
                <a:gd name="T15" fmla="*/ 79 h 348"/>
                <a:gd name="T16" fmla="*/ 0 w 423"/>
                <a:gd name="T17" fmla="*/ 190 h 348"/>
                <a:gd name="T18" fmla="*/ 11 w 423"/>
                <a:gd name="T19" fmla="*/ 199 h 348"/>
                <a:gd name="T20" fmla="*/ 85 w 423"/>
                <a:gd name="T21" fmla="*/ 112 h 348"/>
                <a:gd name="T22" fmla="*/ 181 w 423"/>
                <a:gd name="T23" fmla="*/ 192 h 348"/>
                <a:gd name="T24" fmla="*/ 31 w 423"/>
                <a:gd name="T25" fmla="*/ 318 h 348"/>
                <a:gd name="T26" fmla="*/ 57 w 423"/>
                <a:gd name="T27" fmla="*/ 348 h 348"/>
                <a:gd name="T28" fmla="*/ 212 w 423"/>
                <a:gd name="T29" fmla="*/ 218 h 348"/>
                <a:gd name="T30" fmla="*/ 367 w 423"/>
                <a:gd name="T31" fmla="*/ 348 h 348"/>
                <a:gd name="T32" fmla="*/ 393 w 423"/>
                <a:gd name="T33" fmla="*/ 318 h 348"/>
                <a:gd name="T34" fmla="*/ 243 w 423"/>
                <a:gd name="T35" fmla="*/ 192 h 348"/>
                <a:gd name="T36" fmla="*/ 338 w 423"/>
                <a:gd name="T37" fmla="*/ 112 h 348"/>
                <a:gd name="T38" fmla="*/ 412 w 423"/>
                <a:gd name="T39" fmla="*/ 199 h 348"/>
                <a:gd name="T40" fmla="*/ 423 w 423"/>
                <a:gd name="T41" fmla="*/ 190 h 348"/>
                <a:gd name="T42" fmla="*/ 373 w 423"/>
                <a:gd name="T43" fmla="*/ 79 h 348"/>
                <a:gd name="T44" fmla="*/ 296 w 423"/>
                <a:gd name="T45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23" h="348">
                  <a:moveTo>
                    <a:pt x="296" y="0"/>
                  </a:moveTo>
                  <a:cubicBezTo>
                    <a:pt x="266" y="25"/>
                    <a:pt x="266" y="25"/>
                    <a:pt x="266" y="25"/>
                  </a:cubicBezTo>
                  <a:cubicBezTo>
                    <a:pt x="313" y="82"/>
                    <a:pt x="313" y="82"/>
                    <a:pt x="313" y="82"/>
                  </a:cubicBezTo>
                  <a:cubicBezTo>
                    <a:pt x="212" y="167"/>
                    <a:pt x="212" y="167"/>
                    <a:pt x="212" y="167"/>
                  </a:cubicBezTo>
                  <a:cubicBezTo>
                    <a:pt x="110" y="81"/>
                    <a:pt x="110" y="81"/>
                    <a:pt x="110" y="81"/>
                  </a:cubicBezTo>
                  <a:cubicBezTo>
                    <a:pt x="158" y="25"/>
                    <a:pt x="158" y="25"/>
                    <a:pt x="158" y="25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0"/>
                    <a:pt x="86" y="31"/>
                    <a:pt x="50" y="79"/>
                  </a:cubicBezTo>
                  <a:cubicBezTo>
                    <a:pt x="15" y="128"/>
                    <a:pt x="0" y="190"/>
                    <a:pt x="0" y="190"/>
                  </a:cubicBezTo>
                  <a:cubicBezTo>
                    <a:pt x="11" y="199"/>
                    <a:pt x="11" y="199"/>
                    <a:pt x="11" y="199"/>
                  </a:cubicBezTo>
                  <a:cubicBezTo>
                    <a:pt x="85" y="112"/>
                    <a:pt x="85" y="112"/>
                    <a:pt x="85" y="112"/>
                  </a:cubicBezTo>
                  <a:cubicBezTo>
                    <a:pt x="181" y="192"/>
                    <a:pt x="181" y="192"/>
                    <a:pt x="181" y="192"/>
                  </a:cubicBezTo>
                  <a:cubicBezTo>
                    <a:pt x="31" y="318"/>
                    <a:pt x="31" y="318"/>
                    <a:pt x="31" y="318"/>
                  </a:cubicBezTo>
                  <a:cubicBezTo>
                    <a:pt x="57" y="348"/>
                    <a:pt x="57" y="348"/>
                    <a:pt x="57" y="348"/>
                  </a:cubicBezTo>
                  <a:cubicBezTo>
                    <a:pt x="212" y="218"/>
                    <a:pt x="212" y="218"/>
                    <a:pt x="212" y="218"/>
                  </a:cubicBezTo>
                  <a:cubicBezTo>
                    <a:pt x="367" y="348"/>
                    <a:pt x="367" y="348"/>
                    <a:pt x="367" y="348"/>
                  </a:cubicBezTo>
                  <a:cubicBezTo>
                    <a:pt x="393" y="318"/>
                    <a:pt x="393" y="318"/>
                    <a:pt x="393" y="318"/>
                  </a:cubicBezTo>
                  <a:cubicBezTo>
                    <a:pt x="243" y="192"/>
                    <a:pt x="243" y="192"/>
                    <a:pt x="243" y="192"/>
                  </a:cubicBezTo>
                  <a:cubicBezTo>
                    <a:pt x="338" y="112"/>
                    <a:pt x="338" y="112"/>
                    <a:pt x="338" y="112"/>
                  </a:cubicBezTo>
                  <a:cubicBezTo>
                    <a:pt x="412" y="199"/>
                    <a:pt x="412" y="199"/>
                    <a:pt x="412" y="199"/>
                  </a:cubicBezTo>
                  <a:cubicBezTo>
                    <a:pt x="423" y="190"/>
                    <a:pt x="423" y="190"/>
                    <a:pt x="423" y="190"/>
                  </a:cubicBezTo>
                  <a:cubicBezTo>
                    <a:pt x="423" y="190"/>
                    <a:pt x="408" y="128"/>
                    <a:pt x="373" y="79"/>
                  </a:cubicBezTo>
                  <a:cubicBezTo>
                    <a:pt x="338" y="31"/>
                    <a:pt x="296" y="0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xmlns="" id="{9224AAEC-002B-4539-AFF9-2BB82346D2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775" y="288229"/>
              <a:ext cx="510059" cy="510404"/>
            </a:xfrm>
            <a:custGeom>
              <a:avLst/>
              <a:gdLst>
                <a:gd name="T0" fmla="*/ 403 w 707"/>
                <a:gd name="T1" fmla="*/ 44 h 707"/>
                <a:gd name="T2" fmla="*/ 354 w 707"/>
                <a:gd name="T3" fmla="*/ 83 h 707"/>
                <a:gd name="T4" fmla="*/ 305 w 707"/>
                <a:gd name="T5" fmla="*/ 44 h 707"/>
                <a:gd name="T6" fmla="*/ 181 w 707"/>
                <a:gd name="T7" fmla="*/ 0 h 707"/>
                <a:gd name="T8" fmla="*/ 0 w 707"/>
                <a:gd name="T9" fmla="*/ 0 h 707"/>
                <a:gd name="T10" fmla="*/ 0 w 707"/>
                <a:gd name="T11" fmla="*/ 599 h 707"/>
                <a:gd name="T12" fmla="*/ 151 w 707"/>
                <a:gd name="T13" fmla="*/ 599 h 707"/>
                <a:gd name="T14" fmla="*/ 275 w 707"/>
                <a:gd name="T15" fmla="*/ 643 h 707"/>
                <a:gd name="T16" fmla="*/ 354 w 707"/>
                <a:gd name="T17" fmla="*/ 707 h 707"/>
                <a:gd name="T18" fmla="*/ 432 w 707"/>
                <a:gd name="T19" fmla="*/ 643 h 707"/>
                <a:gd name="T20" fmla="*/ 556 w 707"/>
                <a:gd name="T21" fmla="*/ 599 h 707"/>
                <a:gd name="T22" fmla="*/ 707 w 707"/>
                <a:gd name="T23" fmla="*/ 599 h 707"/>
                <a:gd name="T24" fmla="*/ 707 w 707"/>
                <a:gd name="T25" fmla="*/ 0 h 707"/>
                <a:gd name="T26" fmla="*/ 526 w 707"/>
                <a:gd name="T27" fmla="*/ 0 h 707"/>
                <a:gd name="T28" fmla="*/ 403 w 707"/>
                <a:gd name="T29" fmla="*/ 44 h 707"/>
                <a:gd name="T30" fmla="*/ 668 w 707"/>
                <a:gd name="T31" fmla="*/ 560 h 707"/>
                <a:gd name="T32" fmla="*/ 556 w 707"/>
                <a:gd name="T33" fmla="*/ 560 h 707"/>
                <a:gd name="T34" fmla="*/ 407 w 707"/>
                <a:gd name="T35" fmla="*/ 613 h 707"/>
                <a:gd name="T36" fmla="*/ 354 w 707"/>
                <a:gd name="T37" fmla="*/ 657 h 707"/>
                <a:gd name="T38" fmla="*/ 300 w 707"/>
                <a:gd name="T39" fmla="*/ 613 h 707"/>
                <a:gd name="T40" fmla="*/ 151 w 707"/>
                <a:gd name="T41" fmla="*/ 560 h 707"/>
                <a:gd name="T42" fmla="*/ 39 w 707"/>
                <a:gd name="T43" fmla="*/ 560 h 707"/>
                <a:gd name="T44" fmla="*/ 39 w 707"/>
                <a:gd name="T45" fmla="*/ 39 h 707"/>
                <a:gd name="T46" fmla="*/ 181 w 707"/>
                <a:gd name="T47" fmla="*/ 39 h 707"/>
                <a:gd name="T48" fmla="*/ 280 w 707"/>
                <a:gd name="T49" fmla="*/ 74 h 707"/>
                <a:gd name="T50" fmla="*/ 329 w 707"/>
                <a:gd name="T51" fmla="*/ 114 h 707"/>
                <a:gd name="T52" fmla="*/ 354 w 707"/>
                <a:gd name="T53" fmla="*/ 134 h 707"/>
                <a:gd name="T54" fmla="*/ 378 w 707"/>
                <a:gd name="T55" fmla="*/ 114 h 707"/>
                <a:gd name="T56" fmla="*/ 428 w 707"/>
                <a:gd name="T57" fmla="*/ 74 h 707"/>
                <a:gd name="T58" fmla="*/ 526 w 707"/>
                <a:gd name="T59" fmla="*/ 39 h 707"/>
                <a:gd name="T60" fmla="*/ 668 w 707"/>
                <a:gd name="T61" fmla="*/ 39 h 707"/>
                <a:gd name="T62" fmla="*/ 668 w 707"/>
                <a:gd name="T63" fmla="*/ 560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7" h="707">
                  <a:moveTo>
                    <a:pt x="403" y="44"/>
                  </a:moveTo>
                  <a:cubicBezTo>
                    <a:pt x="354" y="83"/>
                    <a:pt x="354" y="83"/>
                    <a:pt x="354" y="83"/>
                  </a:cubicBezTo>
                  <a:cubicBezTo>
                    <a:pt x="305" y="44"/>
                    <a:pt x="305" y="44"/>
                    <a:pt x="305" y="44"/>
                  </a:cubicBezTo>
                  <a:cubicBezTo>
                    <a:pt x="270" y="15"/>
                    <a:pt x="226" y="0"/>
                    <a:pt x="18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151" y="599"/>
                    <a:pt x="151" y="599"/>
                    <a:pt x="151" y="599"/>
                  </a:cubicBezTo>
                  <a:cubicBezTo>
                    <a:pt x="196" y="599"/>
                    <a:pt x="240" y="615"/>
                    <a:pt x="275" y="643"/>
                  </a:cubicBezTo>
                  <a:cubicBezTo>
                    <a:pt x="354" y="707"/>
                    <a:pt x="354" y="707"/>
                    <a:pt x="354" y="707"/>
                  </a:cubicBezTo>
                  <a:cubicBezTo>
                    <a:pt x="432" y="643"/>
                    <a:pt x="432" y="643"/>
                    <a:pt x="432" y="643"/>
                  </a:cubicBezTo>
                  <a:cubicBezTo>
                    <a:pt x="467" y="615"/>
                    <a:pt x="511" y="599"/>
                    <a:pt x="556" y="599"/>
                  </a:cubicBezTo>
                  <a:cubicBezTo>
                    <a:pt x="707" y="599"/>
                    <a:pt x="707" y="599"/>
                    <a:pt x="707" y="599"/>
                  </a:cubicBezTo>
                  <a:cubicBezTo>
                    <a:pt x="707" y="0"/>
                    <a:pt x="707" y="0"/>
                    <a:pt x="707" y="0"/>
                  </a:cubicBezTo>
                  <a:cubicBezTo>
                    <a:pt x="526" y="0"/>
                    <a:pt x="526" y="0"/>
                    <a:pt x="526" y="0"/>
                  </a:cubicBezTo>
                  <a:cubicBezTo>
                    <a:pt x="481" y="0"/>
                    <a:pt x="438" y="15"/>
                    <a:pt x="403" y="44"/>
                  </a:cubicBezTo>
                  <a:close/>
                  <a:moveTo>
                    <a:pt x="668" y="560"/>
                  </a:moveTo>
                  <a:cubicBezTo>
                    <a:pt x="556" y="560"/>
                    <a:pt x="556" y="560"/>
                    <a:pt x="556" y="560"/>
                  </a:cubicBezTo>
                  <a:cubicBezTo>
                    <a:pt x="502" y="560"/>
                    <a:pt x="449" y="579"/>
                    <a:pt x="407" y="613"/>
                  </a:cubicBezTo>
                  <a:cubicBezTo>
                    <a:pt x="354" y="657"/>
                    <a:pt x="354" y="657"/>
                    <a:pt x="354" y="657"/>
                  </a:cubicBezTo>
                  <a:cubicBezTo>
                    <a:pt x="300" y="613"/>
                    <a:pt x="300" y="613"/>
                    <a:pt x="300" y="613"/>
                  </a:cubicBezTo>
                  <a:cubicBezTo>
                    <a:pt x="258" y="579"/>
                    <a:pt x="205" y="560"/>
                    <a:pt x="151" y="560"/>
                  </a:cubicBezTo>
                  <a:cubicBezTo>
                    <a:pt x="39" y="560"/>
                    <a:pt x="39" y="560"/>
                    <a:pt x="39" y="560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181" y="39"/>
                    <a:pt x="181" y="39"/>
                    <a:pt x="181" y="39"/>
                  </a:cubicBezTo>
                  <a:cubicBezTo>
                    <a:pt x="217" y="39"/>
                    <a:pt x="252" y="51"/>
                    <a:pt x="280" y="74"/>
                  </a:cubicBezTo>
                  <a:cubicBezTo>
                    <a:pt x="329" y="114"/>
                    <a:pt x="329" y="114"/>
                    <a:pt x="329" y="114"/>
                  </a:cubicBezTo>
                  <a:cubicBezTo>
                    <a:pt x="354" y="134"/>
                    <a:pt x="354" y="134"/>
                    <a:pt x="354" y="134"/>
                  </a:cubicBezTo>
                  <a:cubicBezTo>
                    <a:pt x="378" y="114"/>
                    <a:pt x="378" y="114"/>
                    <a:pt x="378" y="114"/>
                  </a:cubicBezTo>
                  <a:cubicBezTo>
                    <a:pt x="428" y="74"/>
                    <a:pt x="428" y="74"/>
                    <a:pt x="428" y="74"/>
                  </a:cubicBezTo>
                  <a:cubicBezTo>
                    <a:pt x="455" y="51"/>
                    <a:pt x="491" y="39"/>
                    <a:pt x="526" y="39"/>
                  </a:cubicBezTo>
                  <a:cubicBezTo>
                    <a:pt x="668" y="39"/>
                    <a:pt x="668" y="39"/>
                    <a:pt x="668" y="39"/>
                  </a:cubicBezTo>
                  <a:cubicBezTo>
                    <a:pt x="668" y="560"/>
                    <a:pt x="668" y="560"/>
                    <a:pt x="668" y="5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xmlns="" id="{387F7716-36BC-46FC-8556-E602A89D5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6892" y="6404942"/>
            <a:ext cx="580292" cy="365125"/>
          </a:xfrm>
        </p:spPr>
        <p:txBody>
          <a:bodyPr lIns="36000" tIns="36000" rIns="36000" bIns="36000"/>
          <a:lstStyle/>
          <a:p>
            <a:fld id="{03450231-F668-B14F-857A-FE6341F82B64}" type="slidenum">
              <a:rPr lang="ru-RU" smtClean="0">
                <a:solidFill>
                  <a:srgbClr val="0070C0"/>
                </a:solidFill>
              </a:rPr>
              <a:t>7</a:t>
            </a:fld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24" name="Прямоугольник 223"/>
          <p:cNvSpPr/>
          <p:nvPr/>
        </p:nvSpPr>
        <p:spPr>
          <a:xfrm>
            <a:off x="151430" y="2118643"/>
            <a:ext cx="2480010" cy="1229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fontAlgn="base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chemeClr val="accent1">
                  <a:lumMod val="50000"/>
                </a:schemeClr>
              </a:buClr>
              <a:buSzPct val="80000"/>
              <a:defRPr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Подача информации с использованием единых справочников</a:t>
            </a:r>
          </a:p>
          <a:p>
            <a:pPr marL="612775" indent="-342900" fontAlgn="base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SzPct val="80000"/>
              <a:buBlip>
                <a:blip r:embed="rId4"/>
              </a:buBlip>
              <a:defRPr/>
            </a:pPr>
            <a:endParaRPr lang="ru-RU" sz="1400" dirty="0">
              <a:cs typeface="Arial" pitchFamily="34" charset="0"/>
            </a:endParaRPr>
          </a:p>
        </p:txBody>
      </p:sp>
      <p:sp>
        <p:nvSpPr>
          <p:cNvPr id="225" name="Прямоугольник 224"/>
          <p:cNvSpPr/>
          <p:nvPr/>
        </p:nvSpPr>
        <p:spPr>
          <a:xfrm>
            <a:off x="9740668" y="2269294"/>
            <a:ext cx="2441172" cy="845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fontAlgn="base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chemeClr val="accent1">
                  <a:lumMod val="50000"/>
                </a:schemeClr>
              </a:buClr>
              <a:buSzPct val="80000"/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печатной формы протокола</a:t>
            </a:r>
          </a:p>
        </p:txBody>
      </p:sp>
      <p:sp>
        <p:nvSpPr>
          <p:cNvPr id="226" name="Прямоугольник 225"/>
          <p:cNvSpPr/>
          <p:nvPr/>
        </p:nvSpPr>
        <p:spPr>
          <a:xfrm>
            <a:off x="4364181" y="5735803"/>
            <a:ext cx="4445989" cy="36202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69875" fontAlgn="base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chemeClr val="accent1">
                  <a:lumMod val="50000"/>
                </a:schemeClr>
              </a:buClr>
              <a:buSzPct val="80000"/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изменения объектов</a:t>
            </a:r>
          </a:p>
        </p:txBody>
      </p:sp>
      <p:sp>
        <p:nvSpPr>
          <p:cNvPr id="227" name="Прямоугольник 226"/>
          <p:cNvSpPr/>
          <p:nvPr/>
        </p:nvSpPr>
        <p:spPr>
          <a:xfrm>
            <a:off x="227041" y="4326093"/>
            <a:ext cx="2689537" cy="845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fontAlgn="base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chemeClr val="accent1">
                  <a:lumMod val="50000"/>
                </a:schemeClr>
              </a:buClr>
              <a:buSzPct val="80000"/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Автоматическая проверка полноты и корректности данных</a:t>
            </a:r>
          </a:p>
        </p:txBody>
      </p:sp>
      <p:sp>
        <p:nvSpPr>
          <p:cNvPr id="228" name="Прямоугольник 227"/>
          <p:cNvSpPr/>
          <p:nvPr/>
        </p:nvSpPr>
        <p:spPr>
          <a:xfrm>
            <a:off x="3423145" y="1107174"/>
            <a:ext cx="5696228" cy="36202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69875" fontAlgn="base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chemeClr val="accent1">
                  <a:lumMod val="50000"/>
                </a:schemeClr>
              </a:buClr>
              <a:buSzPct val="80000"/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экспертной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рабочей группой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9555009" y="4571206"/>
            <a:ext cx="2713661" cy="845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fontAlgn="base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chemeClr val="accent1">
                  <a:lumMod val="50000"/>
                </a:schemeClr>
              </a:buClr>
              <a:buSzPct val="80000"/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Автоматическая актуализация единых справочников</a:t>
            </a:r>
          </a:p>
        </p:txBody>
      </p:sp>
      <p:pic>
        <p:nvPicPr>
          <p:cNvPr id="230" name="Рисунок 2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8327" y="1647567"/>
            <a:ext cx="5541256" cy="397984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33" name="Соединительная линия уступом 232"/>
          <p:cNvCxnSpPr/>
          <p:nvPr/>
        </p:nvCxnSpPr>
        <p:spPr>
          <a:xfrm>
            <a:off x="2468880" y="2682240"/>
            <a:ext cx="954265" cy="31227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Соединительная линия уступом 233"/>
          <p:cNvCxnSpPr/>
          <p:nvPr/>
        </p:nvCxnSpPr>
        <p:spPr>
          <a:xfrm flipV="1">
            <a:off x="2631440" y="4571206"/>
            <a:ext cx="936546" cy="187976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Соединительная линия уступом 234"/>
          <p:cNvCxnSpPr/>
          <p:nvPr/>
        </p:nvCxnSpPr>
        <p:spPr>
          <a:xfrm>
            <a:off x="6511814" y="2014102"/>
            <a:ext cx="3508486" cy="51038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Соединительная линия уступом 235"/>
          <p:cNvCxnSpPr/>
          <p:nvPr/>
        </p:nvCxnSpPr>
        <p:spPr>
          <a:xfrm flipV="1">
            <a:off x="8651100" y="4899930"/>
            <a:ext cx="936546" cy="187976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278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32508" y="932442"/>
            <a:ext cx="9387942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68000" eaLnBrk="0" fontAlgn="ctr" hangingPunct="0">
              <a:lnSpc>
                <a:spcPct val="150000"/>
              </a:lnSpc>
              <a:buClr>
                <a:srgbClr val="0070C0"/>
              </a:buClr>
              <a:defRPr/>
            </a:pPr>
            <a:r>
              <a:rPr lang="ru-RU" dirty="0">
                <a:solidFill>
                  <a:srgbClr val="4E5BDA"/>
                </a:solidFill>
                <a:ea typeface="Arial" charset="0"/>
                <a:cs typeface="Arial" charset="0"/>
              </a:rPr>
              <a:t>Он-</a:t>
            </a:r>
            <a:r>
              <a:rPr lang="ru-RU" dirty="0" err="1">
                <a:solidFill>
                  <a:srgbClr val="4E5BDA"/>
                </a:solidFill>
                <a:ea typeface="Arial" charset="0"/>
                <a:cs typeface="Arial" charset="0"/>
              </a:rPr>
              <a:t>лайн</a:t>
            </a:r>
            <a:r>
              <a:rPr lang="ru-RU" dirty="0">
                <a:solidFill>
                  <a:srgbClr val="4E5BDA"/>
                </a:solidFill>
                <a:ea typeface="Arial" charset="0"/>
                <a:cs typeface="Arial" charset="0"/>
              </a:rPr>
              <a:t> инструмент в Личном кабинете </a:t>
            </a:r>
            <a:r>
              <a:rPr lang="ru-RU" dirty="0" err="1">
                <a:solidFill>
                  <a:srgbClr val="4E5BDA"/>
                </a:solidFill>
                <a:ea typeface="Arial" charset="0"/>
                <a:cs typeface="Arial" charset="0"/>
              </a:rPr>
              <a:t>недропользователя</a:t>
            </a:r>
            <a:r>
              <a:rPr lang="ru-RU" dirty="0">
                <a:solidFill>
                  <a:srgbClr val="4E5BDA"/>
                </a:solidFill>
                <a:ea typeface="Arial" charset="0"/>
                <a:cs typeface="Arial" charset="0"/>
              </a:rPr>
              <a:t> для сбора данных по изменению запасов и ресурсов УВС (6-ГР) в формализованном виде</a:t>
            </a:r>
          </a:p>
          <a:p>
            <a:pPr marL="742950" lvl="1" indent="-285750" defTabSz="468000" eaLnBrk="0" fontAlgn="ctr" hangingPunct="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ru-RU" sz="1600" b="1" dirty="0" smtClean="0">
                <a:cs typeface="Times New Roman" panose="02020603050405020304" pitchFamily="18" charset="0"/>
              </a:rPr>
              <a:t> Ручной </a:t>
            </a:r>
            <a:r>
              <a:rPr lang="ru-RU" sz="1600" b="1" dirty="0">
                <a:cs typeface="Times New Roman" panose="02020603050405020304" pitchFamily="18" charset="0"/>
              </a:rPr>
              <a:t>ввод </a:t>
            </a:r>
            <a:r>
              <a:rPr lang="ru-RU" sz="1600" b="1" dirty="0" smtClean="0">
                <a:cs typeface="Times New Roman" panose="02020603050405020304" pitchFamily="18" charset="0"/>
              </a:rPr>
              <a:t>данных</a:t>
            </a:r>
            <a:r>
              <a:rPr lang="en-US" sz="1600" b="1" dirty="0" smtClean="0">
                <a:cs typeface="Times New Roman" panose="02020603050405020304" pitchFamily="18" charset="0"/>
              </a:rPr>
              <a:t>/</a:t>
            </a:r>
            <a:r>
              <a:rPr lang="ru-RU" sz="1600" b="1" dirty="0" smtClean="0">
                <a:cs typeface="Times New Roman" panose="02020603050405020304" pitchFamily="18" charset="0"/>
              </a:rPr>
              <a:t>загрузку </a:t>
            </a:r>
            <a:r>
              <a:rPr lang="ru-RU" sz="1600" b="1" dirty="0">
                <a:cs typeface="Times New Roman" panose="02020603050405020304" pitchFamily="18" charset="0"/>
              </a:rPr>
              <a:t>из </a:t>
            </a:r>
            <a:r>
              <a:rPr lang="ru-RU" sz="1600" b="1" dirty="0" smtClean="0">
                <a:cs typeface="Times New Roman" panose="02020603050405020304" pitchFamily="18" charset="0"/>
              </a:rPr>
              <a:t>обменного формата из любых </a:t>
            </a:r>
            <a:r>
              <a:rPr lang="ru-RU" sz="1600" b="1" dirty="0">
                <a:cs typeface="Times New Roman" panose="02020603050405020304" pitchFamily="18" charset="0"/>
              </a:rPr>
              <a:t>и</a:t>
            </a:r>
            <a:r>
              <a:rPr lang="ru-RU" sz="1600" b="1" dirty="0" smtClean="0">
                <a:cs typeface="Times New Roman" panose="02020603050405020304" pitchFamily="18" charset="0"/>
              </a:rPr>
              <a:t>нформационных систем</a:t>
            </a:r>
          </a:p>
          <a:p>
            <a:pPr marL="742950" lvl="1" indent="-285750" defTabSz="468000" eaLnBrk="0" fontAlgn="ctr" hangingPunct="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ru-RU" sz="1600" b="1" dirty="0" err="1" smtClean="0">
                <a:cs typeface="Times New Roman" panose="02020603050405020304" pitchFamily="18" charset="0"/>
              </a:rPr>
              <a:t>Предзаполнение</a:t>
            </a:r>
            <a:r>
              <a:rPr lang="ru-RU" sz="1600" b="1" dirty="0" smtClean="0">
                <a:cs typeface="Times New Roman" panose="02020603050405020304" pitchFamily="18" charset="0"/>
              </a:rPr>
              <a:t> </a:t>
            </a:r>
            <a:r>
              <a:rPr lang="ru-RU" sz="1600" b="1" dirty="0">
                <a:cs typeface="Times New Roman" panose="02020603050405020304" pitchFamily="18" charset="0"/>
              </a:rPr>
              <a:t>сведениями Государственного баланса запасов УВС </a:t>
            </a:r>
            <a:endParaRPr lang="ru-RU" sz="1600" b="1" dirty="0" smtClean="0">
              <a:cs typeface="Times New Roman" panose="02020603050405020304" pitchFamily="18" charset="0"/>
            </a:endParaRPr>
          </a:p>
          <a:p>
            <a:pPr marL="742950" lvl="1" indent="-285750" defTabSz="468000" eaLnBrk="0" fontAlgn="ctr" hangingPunct="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ru-RU" sz="1600" b="1" dirty="0">
                <a:cs typeface="Times New Roman" panose="02020603050405020304" pitchFamily="18" charset="0"/>
              </a:rPr>
              <a:t>Автоматическую проверку  корректности внесенных </a:t>
            </a:r>
            <a:r>
              <a:rPr lang="ru-RU" sz="1600" b="1" dirty="0" smtClean="0">
                <a:cs typeface="Times New Roman" panose="02020603050405020304" pitchFamily="18" charset="0"/>
              </a:rPr>
              <a:t>сведений</a:t>
            </a:r>
          </a:p>
          <a:p>
            <a:pPr marL="742950" lvl="1" indent="-285750" defTabSz="468000" eaLnBrk="0" fontAlgn="ctr" hangingPunct="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ru-RU" sz="1600" b="1" dirty="0">
                <a:cs typeface="Times New Roman" panose="02020603050405020304" pitchFamily="18" charset="0"/>
              </a:rPr>
              <a:t>Автоматический расчет итоговых величин запасов </a:t>
            </a:r>
            <a:r>
              <a:rPr lang="ru-RU" sz="1600" b="1" dirty="0" smtClean="0">
                <a:cs typeface="Times New Roman" panose="02020603050405020304" pitchFamily="18" charset="0"/>
              </a:rPr>
              <a:t>УВС</a:t>
            </a:r>
          </a:p>
          <a:p>
            <a:pPr marL="742950" lvl="1" indent="-285750" defTabSz="468000" eaLnBrk="0" fontAlgn="ctr" hangingPunct="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ru-RU" sz="1600" b="1" dirty="0">
                <a:cs typeface="Times New Roman" panose="02020603050405020304" pitchFamily="18" charset="0"/>
              </a:rPr>
              <a:t>Автоматическую актуализацию единых справочников и Государственного баланса запасов УВС </a:t>
            </a:r>
          </a:p>
          <a:p>
            <a:pPr marL="742950" lvl="1" indent="-285750" defTabSz="468000" eaLnBrk="0" fontAlgn="ctr" hangingPunct="0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endParaRPr lang="ru-RU" sz="1600" b="1" dirty="0">
              <a:cs typeface="Times New Roman" panose="02020603050405020304" pitchFamily="18" charset="0"/>
            </a:endParaRPr>
          </a:p>
          <a:p>
            <a:pPr lvl="1" defTabSz="468000" eaLnBrk="0" fontAlgn="ctr" hangingPunct="0">
              <a:lnSpc>
                <a:spcPct val="150000"/>
              </a:lnSpc>
              <a:buClr>
                <a:srgbClr val="0070C0"/>
              </a:buClr>
              <a:defRPr/>
            </a:pPr>
            <a:endParaRPr lang="ru-RU" sz="1600" b="1" dirty="0">
              <a:cs typeface="Times New Roman" panose="02020603050405020304" pitchFamily="18" charset="0"/>
            </a:endParaRPr>
          </a:p>
          <a:p>
            <a:pPr lvl="1" defTabSz="468000" eaLnBrk="0" fontAlgn="ctr" hangingPunct="0">
              <a:lnSpc>
                <a:spcPct val="150000"/>
              </a:lnSpc>
              <a:buClr>
                <a:srgbClr val="0070C0"/>
              </a:buClr>
              <a:defRPr/>
            </a:pPr>
            <a:endParaRPr lang="ru-RU" sz="1600" b="1" dirty="0">
              <a:cs typeface="Times New Roman" panose="02020603050405020304" pitchFamily="18" charset="0"/>
            </a:endParaRPr>
          </a:p>
          <a:p>
            <a:pPr lvl="1" defTabSz="468000" eaLnBrk="0" fontAlgn="ctr" hangingPunct="0">
              <a:lnSpc>
                <a:spcPct val="150000"/>
              </a:lnSpc>
              <a:buClr>
                <a:srgbClr val="0070C0"/>
              </a:buClr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PT Astra Serif" panose="020A0603040505020204" pitchFamily="18" charset="-52"/>
                <a:cs typeface="Times New Roman" panose="02020603050405020304" pitchFamily="18" charset="0"/>
              </a:rPr>
              <a:t>формата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65ED7B8-FF29-4035-8F2A-D1AB78FE67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7" r="-1"/>
          <a:stretch/>
        </p:blipFill>
        <p:spPr>
          <a:xfrm>
            <a:off x="1" y="3969965"/>
            <a:ext cx="12191999" cy="288803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2259407-0BEC-4336-B40A-F92EFF9B482C}"/>
              </a:ext>
            </a:extLst>
          </p:cNvPr>
          <p:cNvSpPr/>
          <p:nvPr/>
        </p:nvSpPr>
        <p:spPr>
          <a:xfrm>
            <a:off x="522020" y="297224"/>
            <a:ext cx="11081190" cy="785339"/>
          </a:xfrm>
          <a:prstGeom prst="rect">
            <a:avLst/>
          </a:prstGeom>
        </p:spPr>
        <p:txBody>
          <a:bodyPr wrap="square" lIns="36000" tIns="36000" rIns="36000" bIns="46800">
            <a:spAutoFit/>
          </a:bodyPr>
          <a:lstStyle/>
          <a:p>
            <a:pPr algn="ctr" defTabSz="468000" eaLnBrk="0" fontAlgn="ctr" hangingPunct="0">
              <a:buClr>
                <a:srgbClr val="0070C0"/>
              </a:buClr>
              <a:defRPr/>
            </a:pPr>
            <a:r>
              <a:rPr lang="ru-RU" sz="2400" dirty="0" smtClean="0">
                <a:ln w="0"/>
                <a:solidFill>
                  <a:srgbClr val="1F4E79"/>
                </a:solidFill>
                <a:cs typeface="Arial" panose="020B0604020202020204" pitchFamily="34" charset="0"/>
              </a:rPr>
              <a:t>НОВАЯ ТЕХНОЛОГИЯ ПОДАЧИ ФОРМЫ СТАТИСТИЧЕСКОЙ ОТЧЕТНОСТИ </a:t>
            </a:r>
            <a:r>
              <a:rPr lang="ru-RU" sz="2400" dirty="0">
                <a:ln w="0"/>
                <a:solidFill>
                  <a:srgbClr val="1F4E79"/>
                </a:solidFill>
                <a:cs typeface="Arial" panose="020B0604020202020204" pitchFamily="34" charset="0"/>
              </a:rPr>
              <a:t>6-ГР</a:t>
            </a:r>
          </a:p>
          <a:p>
            <a:pPr algn="ctr">
              <a:lnSpc>
                <a:spcPct val="90000"/>
              </a:lnSpc>
            </a:pPr>
            <a:endParaRPr lang="ru-RU" sz="2400" dirty="0">
              <a:ln w="0"/>
              <a:solidFill>
                <a:srgbClr val="1F4E79"/>
              </a:solidFill>
              <a:cs typeface="Arial" panose="020B0604020202020204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7FBBE59C-383A-47E5-A4A4-43F3EE7EEF31}"/>
              </a:ext>
            </a:extLst>
          </p:cNvPr>
          <p:cNvGrpSpPr>
            <a:grpSpLocks noChangeAspect="1"/>
          </p:cNvGrpSpPr>
          <p:nvPr/>
        </p:nvGrpSpPr>
        <p:grpSpPr>
          <a:xfrm>
            <a:off x="266991" y="288229"/>
            <a:ext cx="510059" cy="510404"/>
            <a:chOff x="349775" y="288229"/>
            <a:chExt cx="510059" cy="510404"/>
          </a:xfrm>
          <a:solidFill>
            <a:srgbClr val="1F4E79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xmlns="" id="{02197645-8039-451C-BB14-8E052E49C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200" y="400277"/>
              <a:ext cx="305210" cy="251249"/>
            </a:xfrm>
            <a:custGeom>
              <a:avLst/>
              <a:gdLst>
                <a:gd name="T0" fmla="*/ 296 w 423"/>
                <a:gd name="T1" fmla="*/ 0 h 348"/>
                <a:gd name="T2" fmla="*/ 266 w 423"/>
                <a:gd name="T3" fmla="*/ 25 h 348"/>
                <a:gd name="T4" fmla="*/ 313 w 423"/>
                <a:gd name="T5" fmla="*/ 82 h 348"/>
                <a:gd name="T6" fmla="*/ 212 w 423"/>
                <a:gd name="T7" fmla="*/ 167 h 348"/>
                <a:gd name="T8" fmla="*/ 110 w 423"/>
                <a:gd name="T9" fmla="*/ 81 h 348"/>
                <a:gd name="T10" fmla="*/ 158 w 423"/>
                <a:gd name="T11" fmla="*/ 25 h 348"/>
                <a:gd name="T12" fmla="*/ 128 w 423"/>
                <a:gd name="T13" fmla="*/ 0 h 348"/>
                <a:gd name="T14" fmla="*/ 50 w 423"/>
                <a:gd name="T15" fmla="*/ 79 h 348"/>
                <a:gd name="T16" fmla="*/ 0 w 423"/>
                <a:gd name="T17" fmla="*/ 190 h 348"/>
                <a:gd name="T18" fmla="*/ 11 w 423"/>
                <a:gd name="T19" fmla="*/ 199 h 348"/>
                <a:gd name="T20" fmla="*/ 85 w 423"/>
                <a:gd name="T21" fmla="*/ 112 h 348"/>
                <a:gd name="T22" fmla="*/ 181 w 423"/>
                <a:gd name="T23" fmla="*/ 192 h 348"/>
                <a:gd name="T24" fmla="*/ 31 w 423"/>
                <a:gd name="T25" fmla="*/ 318 h 348"/>
                <a:gd name="T26" fmla="*/ 57 w 423"/>
                <a:gd name="T27" fmla="*/ 348 h 348"/>
                <a:gd name="T28" fmla="*/ 212 w 423"/>
                <a:gd name="T29" fmla="*/ 218 h 348"/>
                <a:gd name="T30" fmla="*/ 367 w 423"/>
                <a:gd name="T31" fmla="*/ 348 h 348"/>
                <a:gd name="T32" fmla="*/ 393 w 423"/>
                <a:gd name="T33" fmla="*/ 318 h 348"/>
                <a:gd name="T34" fmla="*/ 243 w 423"/>
                <a:gd name="T35" fmla="*/ 192 h 348"/>
                <a:gd name="T36" fmla="*/ 338 w 423"/>
                <a:gd name="T37" fmla="*/ 112 h 348"/>
                <a:gd name="T38" fmla="*/ 412 w 423"/>
                <a:gd name="T39" fmla="*/ 199 h 348"/>
                <a:gd name="T40" fmla="*/ 423 w 423"/>
                <a:gd name="T41" fmla="*/ 190 h 348"/>
                <a:gd name="T42" fmla="*/ 373 w 423"/>
                <a:gd name="T43" fmla="*/ 79 h 348"/>
                <a:gd name="T44" fmla="*/ 296 w 423"/>
                <a:gd name="T45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23" h="348">
                  <a:moveTo>
                    <a:pt x="296" y="0"/>
                  </a:moveTo>
                  <a:cubicBezTo>
                    <a:pt x="266" y="25"/>
                    <a:pt x="266" y="25"/>
                    <a:pt x="266" y="25"/>
                  </a:cubicBezTo>
                  <a:cubicBezTo>
                    <a:pt x="313" y="82"/>
                    <a:pt x="313" y="82"/>
                    <a:pt x="313" y="82"/>
                  </a:cubicBezTo>
                  <a:cubicBezTo>
                    <a:pt x="212" y="167"/>
                    <a:pt x="212" y="167"/>
                    <a:pt x="212" y="167"/>
                  </a:cubicBezTo>
                  <a:cubicBezTo>
                    <a:pt x="110" y="81"/>
                    <a:pt x="110" y="81"/>
                    <a:pt x="110" y="81"/>
                  </a:cubicBezTo>
                  <a:cubicBezTo>
                    <a:pt x="158" y="25"/>
                    <a:pt x="158" y="25"/>
                    <a:pt x="158" y="25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0"/>
                    <a:pt x="86" y="31"/>
                    <a:pt x="50" y="79"/>
                  </a:cubicBezTo>
                  <a:cubicBezTo>
                    <a:pt x="15" y="128"/>
                    <a:pt x="0" y="190"/>
                    <a:pt x="0" y="190"/>
                  </a:cubicBezTo>
                  <a:cubicBezTo>
                    <a:pt x="11" y="199"/>
                    <a:pt x="11" y="199"/>
                    <a:pt x="11" y="199"/>
                  </a:cubicBezTo>
                  <a:cubicBezTo>
                    <a:pt x="85" y="112"/>
                    <a:pt x="85" y="112"/>
                    <a:pt x="85" y="112"/>
                  </a:cubicBezTo>
                  <a:cubicBezTo>
                    <a:pt x="181" y="192"/>
                    <a:pt x="181" y="192"/>
                    <a:pt x="181" y="192"/>
                  </a:cubicBezTo>
                  <a:cubicBezTo>
                    <a:pt x="31" y="318"/>
                    <a:pt x="31" y="318"/>
                    <a:pt x="31" y="318"/>
                  </a:cubicBezTo>
                  <a:cubicBezTo>
                    <a:pt x="57" y="348"/>
                    <a:pt x="57" y="348"/>
                    <a:pt x="57" y="348"/>
                  </a:cubicBezTo>
                  <a:cubicBezTo>
                    <a:pt x="212" y="218"/>
                    <a:pt x="212" y="218"/>
                    <a:pt x="212" y="218"/>
                  </a:cubicBezTo>
                  <a:cubicBezTo>
                    <a:pt x="367" y="348"/>
                    <a:pt x="367" y="348"/>
                    <a:pt x="367" y="348"/>
                  </a:cubicBezTo>
                  <a:cubicBezTo>
                    <a:pt x="393" y="318"/>
                    <a:pt x="393" y="318"/>
                    <a:pt x="393" y="318"/>
                  </a:cubicBezTo>
                  <a:cubicBezTo>
                    <a:pt x="243" y="192"/>
                    <a:pt x="243" y="192"/>
                    <a:pt x="243" y="192"/>
                  </a:cubicBezTo>
                  <a:cubicBezTo>
                    <a:pt x="338" y="112"/>
                    <a:pt x="338" y="112"/>
                    <a:pt x="338" y="112"/>
                  </a:cubicBezTo>
                  <a:cubicBezTo>
                    <a:pt x="412" y="199"/>
                    <a:pt x="412" y="199"/>
                    <a:pt x="412" y="199"/>
                  </a:cubicBezTo>
                  <a:cubicBezTo>
                    <a:pt x="423" y="190"/>
                    <a:pt x="423" y="190"/>
                    <a:pt x="423" y="190"/>
                  </a:cubicBezTo>
                  <a:cubicBezTo>
                    <a:pt x="423" y="190"/>
                    <a:pt x="408" y="128"/>
                    <a:pt x="373" y="79"/>
                  </a:cubicBezTo>
                  <a:cubicBezTo>
                    <a:pt x="338" y="31"/>
                    <a:pt x="296" y="0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xmlns="" id="{9224AAEC-002B-4539-AFF9-2BB82346D2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775" y="288229"/>
              <a:ext cx="510059" cy="510404"/>
            </a:xfrm>
            <a:custGeom>
              <a:avLst/>
              <a:gdLst>
                <a:gd name="T0" fmla="*/ 403 w 707"/>
                <a:gd name="T1" fmla="*/ 44 h 707"/>
                <a:gd name="T2" fmla="*/ 354 w 707"/>
                <a:gd name="T3" fmla="*/ 83 h 707"/>
                <a:gd name="T4" fmla="*/ 305 w 707"/>
                <a:gd name="T5" fmla="*/ 44 h 707"/>
                <a:gd name="T6" fmla="*/ 181 w 707"/>
                <a:gd name="T7" fmla="*/ 0 h 707"/>
                <a:gd name="T8" fmla="*/ 0 w 707"/>
                <a:gd name="T9" fmla="*/ 0 h 707"/>
                <a:gd name="T10" fmla="*/ 0 w 707"/>
                <a:gd name="T11" fmla="*/ 599 h 707"/>
                <a:gd name="T12" fmla="*/ 151 w 707"/>
                <a:gd name="T13" fmla="*/ 599 h 707"/>
                <a:gd name="T14" fmla="*/ 275 w 707"/>
                <a:gd name="T15" fmla="*/ 643 h 707"/>
                <a:gd name="T16" fmla="*/ 354 w 707"/>
                <a:gd name="T17" fmla="*/ 707 h 707"/>
                <a:gd name="T18" fmla="*/ 432 w 707"/>
                <a:gd name="T19" fmla="*/ 643 h 707"/>
                <a:gd name="T20" fmla="*/ 556 w 707"/>
                <a:gd name="T21" fmla="*/ 599 h 707"/>
                <a:gd name="T22" fmla="*/ 707 w 707"/>
                <a:gd name="T23" fmla="*/ 599 h 707"/>
                <a:gd name="T24" fmla="*/ 707 w 707"/>
                <a:gd name="T25" fmla="*/ 0 h 707"/>
                <a:gd name="T26" fmla="*/ 526 w 707"/>
                <a:gd name="T27" fmla="*/ 0 h 707"/>
                <a:gd name="T28" fmla="*/ 403 w 707"/>
                <a:gd name="T29" fmla="*/ 44 h 707"/>
                <a:gd name="T30" fmla="*/ 668 w 707"/>
                <a:gd name="T31" fmla="*/ 560 h 707"/>
                <a:gd name="T32" fmla="*/ 556 w 707"/>
                <a:gd name="T33" fmla="*/ 560 h 707"/>
                <a:gd name="T34" fmla="*/ 407 w 707"/>
                <a:gd name="T35" fmla="*/ 613 h 707"/>
                <a:gd name="T36" fmla="*/ 354 w 707"/>
                <a:gd name="T37" fmla="*/ 657 h 707"/>
                <a:gd name="T38" fmla="*/ 300 w 707"/>
                <a:gd name="T39" fmla="*/ 613 h 707"/>
                <a:gd name="T40" fmla="*/ 151 w 707"/>
                <a:gd name="T41" fmla="*/ 560 h 707"/>
                <a:gd name="T42" fmla="*/ 39 w 707"/>
                <a:gd name="T43" fmla="*/ 560 h 707"/>
                <a:gd name="T44" fmla="*/ 39 w 707"/>
                <a:gd name="T45" fmla="*/ 39 h 707"/>
                <a:gd name="T46" fmla="*/ 181 w 707"/>
                <a:gd name="T47" fmla="*/ 39 h 707"/>
                <a:gd name="T48" fmla="*/ 280 w 707"/>
                <a:gd name="T49" fmla="*/ 74 h 707"/>
                <a:gd name="T50" fmla="*/ 329 w 707"/>
                <a:gd name="T51" fmla="*/ 114 h 707"/>
                <a:gd name="T52" fmla="*/ 354 w 707"/>
                <a:gd name="T53" fmla="*/ 134 h 707"/>
                <a:gd name="T54" fmla="*/ 378 w 707"/>
                <a:gd name="T55" fmla="*/ 114 h 707"/>
                <a:gd name="T56" fmla="*/ 428 w 707"/>
                <a:gd name="T57" fmla="*/ 74 h 707"/>
                <a:gd name="T58" fmla="*/ 526 w 707"/>
                <a:gd name="T59" fmla="*/ 39 h 707"/>
                <a:gd name="T60" fmla="*/ 668 w 707"/>
                <a:gd name="T61" fmla="*/ 39 h 707"/>
                <a:gd name="T62" fmla="*/ 668 w 707"/>
                <a:gd name="T63" fmla="*/ 560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7" h="707">
                  <a:moveTo>
                    <a:pt x="403" y="44"/>
                  </a:moveTo>
                  <a:cubicBezTo>
                    <a:pt x="354" y="83"/>
                    <a:pt x="354" y="83"/>
                    <a:pt x="354" y="83"/>
                  </a:cubicBezTo>
                  <a:cubicBezTo>
                    <a:pt x="305" y="44"/>
                    <a:pt x="305" y="44"/>
                    <a:pt x="305" y="44"/>
                  </a:cubicBezTo>
                  <a:cubicBezTo>
                    <a:pt x="270" y="15"/>
                    <a:pt x="226" y="0"/>
                    <a:pt x="18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151" y="599"/>
                    <a:pt x="151" y="599"/>
                    <a:pt x="151" y="599"/>
                  </a:cubicBezTo>
                  <a:cubicBezTo>
                    <a:pt x="196" y="599"/>
                    <a:pt x="240" y="615"/>
                    <a:pt x="275" y="643"/>
                  </a:cubicBezTo>
                  <a:cubicBezTo>
                    <a:pt x="354" y="707"/>
                    <a:pt x="354" y="707"/>
                    <a:pt x="354" y="707"/>
                  </a:cubicBezTo>
                  <a:cubicBezTo>
                    <a:pt x="432" y="643"/>
                    <a:pt x="432" y="643"/>
                    <a:pt x="432" y="643"/>
                  </a:cubicBezTo>
                  <a:cubicBezTo>
                    <a:pt x="467" y="615"/>
                    <a:pt x="511" y="599"/>
                    <a:pt x="556" y="599"/>
                  </a:cubicBezTo>
                  <a:cubicBezTo>
                    <a:pt x="707" y="599"/>
                    <a:pt x="707" y="599"/>
                    <a:pt x="707" y="599"/>
                  </a:cubicBezTo>
                  <a:cubicBezTo>
                    <a:pt x="707" y="0"/>
                    <a:pt x="707" y="0"/>
                    <a:pt x="707" y="0"/>
                  </a:cubicBezTo>
                  <a:cubicBezTo>
                    <a:pt x="526" y="0"/>
                    <a:pt x="526" y="0"/>
                    <a:pt x="526" y="0"/>
                  </a:cubicBezTo>
                  <a:cubicBezTo>
                    <a:pt x="481" y="0"/>
                    <a:pt x="438" y="15"/>
                    <a:pt x="403" y="44"/>
                  </a:cubicBezTo>
                  <a:close/>
                  <a:moveTo>
                    <a:pt x="668" y="560"/>
                  </a:moveTo>
                  <a:cubicBezTo>
                    <a:pt x="556" y="560"/>
                    <a:pt x="556" y="560"/>
                    <a:pt x="556" y="560"/>
                  </a:cubicBezTo>
                  <a:cubicBezTo>
                    <a:pt x="502" y="560"/>
                    <a:pt x="449" y="579"/>
                    <a:pt x="407" y="613"/>
                  </a:cubicBezTo>
                  <a:cubicBezTo>
                    <a:pt x="354" y="657"/>
                    <a:pt x="354" y="657"/>
                    <a:pt x="354" y="657"/>
                  </a:cubicBezTo>
                  <a:cubicBezTo>
                    <a:pt x="300" y="613"/>
                    <a:pt x="300" y="613"/>
                    <a:pt x="300" y="613"/>
                  </a:cubicBezTo>
                  <a:cubicBezTo>
                    <a:pt x="258" y="579"/>
                    <a:pt x="205" y="560"/>
                    <a:pt x="151" y="560"/>
                  </a:cubicBezTo>
                  <a:cubicBezTo>
                    <a:pt x="39" y="560"/>
                    <a:pt x="39" y="560"/>
                    <a:pt x="39" y="560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181" y="39"/>
                    <a:pt x="181" y="39"/>
                    <a:pt x="181" y="39"/>
                  </a:cubicBezTo>
                  <a:cubicBezTo>
                    <a:pt x="217" y="39"/>
                    <a:pt x="252" y="51"/>
                    <a:pt x="280" y="74"/>
                  </a:cubicBezTo>
                  <a:cubicBezTo>
                    <a:pt x="329" y="114"/>
                    <a:pt x="329" y="114"/>
                    <a:pt x="329" y="114"/>
                  </a:cubicBezTo>
                  <a:cubicBezTo>
                    <a:pt x="354" y="134"/>
                    <a:pt x="354" y="134"/>
                    <a:pt x="354" y="134"/>
                  </a:cubicBezTo>
                  <a:cubicBezTo>
                    <a:pt x="378" y="114"/>
                    <a:pt x="378" y="114"/>
                    <a:pt x="378" y="114"/>
                  </a:cubicBezTo>
                  <a:cubicBezTo>
                    <a:pt x="428" y="74"/>
                    <a:pt x="428" y="74"/>
                    <a:pt x="428" y="74"/>
                  </a:cubicBezTo>
                  <a:cubicBezTo>
                    <a:pt x="455" y="51"/>
                    <a:pt x="491" y="39"/>
                    <a:pt x="526" y="39"/>
                  </a:cubicBezTo>
                  <a:cubicBezTo>
                    <a:pt x="668" y="39"/>
                    <a:pt x="668" y="39"/>
                    <a:pt x="668" y="39"/>
                  </a:cubicBezTo>
                  <a:cubicBezTo>
                    <a:pt x="668" y="560"/>
                    <a:pt x="668" y="560"/>
                    <a:pt x="668" y="5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xmlns="" id="{387F7716-36BC-46FC-8556-E602A89D5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23642" y="7755631"/>
            <a:ext cx="580292" cy="365125"/>
          </a:xfrm>
        </p:spPr>
        <p:txBody>
          <a:bodyPr lIns="36000" tIns="36000" rIns="36000" bIns="36000"/>
          <a:lstStyle/>
          <a:p>
            <a:fld id="{03450231-F668-B14F-857A-FE6341F82B64}" type="slidenum">
              <a:rPr lang="ru-RU" smtClean="0">
                <a:solidFill>
                  <a:srgbClr val="0070C0"/>
                </a:solidFill>
              </a:rPr>
              <a:t>8</a:t>
            </a:fld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47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14615" y="1103892"/>
            <a:ext cx="6096000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68000" eaLnBrk="0" fontAlgn="ctr" hangingPunct="0">
              <a:lnSpc>
                <a:spcPct val="150000"/>
              </a:lnSpc>
              <a:buClr>
                <a:srgbClr val="0070C0"/>
              </a:buClr>
              <a:defRPr/>
            </a:pPr>
            <a:r>
              <a:rPr lang="ru-RU" sz="1600" b="1" dirty="0" smtClean="0">
                <a:cs typeface="Times New Roman" panose="02020603050405020304" pitchFamily="18" charset="0"/>
              </a:rPr>
              <a:t>Он-</a:t>
            </a:r>
            <a:r>
              <a:rPr lang="ru-RU" sz="1600" b="1" dirty="0" err="1" smtClean="0">
                <a:cs typeface="Times New Roman" panose="02020603050405020304" pitchFamily="18" charset="0"/>
              </a:rPr>
              <a:t>лайн</a:t>
            </a:r>
            <a:r>
              <a:rPr lang="ru-RU" sz="1600" b="1" dirty="0" smtClean="0">
                <a:cs typeface="Times New Roman" panose="02020603050405020304" pitchFamily="18" charset="0"/>
              </a:rPr>
              <a:t> инструмент в Личном кабинете </a:t>
            </a:r>
            <a:r>
              <a:rPr lang="ru-RU" sz="1600" b="1" dirty="0" err="1" smtClean="0">
                <a:cs typeface="Times New Roman" panose="02020603050405020304" pitchFamily="18" charset="0"/>
              </a:rPr>
              <a:t>недропользователя</a:t>
            </a:r>
            <a:r>
              <a:rPr lang="ru-RU" sz="1600" b="1" dirty="0" smtClean="0">
                <a:cs typeface="Times New Roman" panose="02020603050405020304" pitchFamily="18" charset="0"/>
              </a:rPr>
              <a:t> для сбора </a:t>
            </a:r>
            <a:r>
              <a:rPr lang="ru-RU" sz="1600" b="1" dirty="0">
                <a:cs typeface="Times New Roman" panose="02020603050405020304" pitchFamily="18" charset="0"/>
              </a:rPr>
              <a:t>данных по изменению запасов и ресурсов УВС (6-ГР) в формализованном виде, который предусматривает:</a:t>
            </a:r>
          </a:p>
          <a:p>
            <a:pPr marL="800100" lvl="1" indent="-342900" defTabSz="468000" eaLnBrk="0" fontAlgn="ctr" hangingPunct="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ru-RU" sz="1600" b="1" dirty="0">
                <a:cs typeface="Times New Roman" panose="02020603050405020304" pitchFamily="18" charset="0"/>
              </a:rPr>
              <a:t>Ручной ввод </a:t>
            </a:r>
            <a:r>
              <a:rPr lang="ru-RU" sz="1600" b="1" dirty="0" smtClean="0">
                <a:cs typeface="Times New Roman" panose="02020603050405020304" pitchFamily="18" charset="0"/>
              </a:rPr>
              <a:t>данных</a:t>
            </a:r>
            <a:endParaRPr lang="ru-RU" sz="1600" b="1" dirty="0">
              <a:cs typeface="Times New Roman" panose="02020603050405020304" pitchFamily="18" charset="0"/>
            </a:endParaRPr>
          </a:p>
          <a:p>
            <a:pPr marL="800100" lvl="1" indent="-342900" defTabSz="468000" eaLnBrk="0" fontAlgn="ctr" hangingPunct="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ru-RU" sz="1600" b="1" dirty="0" smtClean="0">
                <a:cs typeface="Times New Roman" panose="02020603050405020304" pitchFamily="18" charset="0"/>
              </a:rPr>
              <a:t>Загрузку </a:t>
            </a:r>
            <a:r>
              <a:rPr lang="ru-RU" sz="1600" b="1" dirty="0">
                <a:cs typeface="Times New Roman" panose="02020603050405020304" pitchFamily="18" charset="0"/>
              </a:rPr>
              <a:t>из </a:t>
            </a:r>
            <a:r>
              <a:rPr lang="ru-RU" sz="1600" b="1" dirty="0" smtClean="0">
                <a:cs typeface="Times New Roman" panose="02020603050405020304" pitchFamily="18" charset="0"/>
              </a:rPr>
              <a:t>обменного формата из любых информационных систем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PT Astra Serif" panose="020A0603040505020204" pitchFamily="18" charset="-52"/>
                <a:cs typeface="Times New Roman" panose="02020603050405020304" pitchFamily="18" charset="0"/>
              </a:rPr>
              <a:t>формата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65ED7B8-FF29-4035-8F2A-D1AB78FE67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7" r="-1"/>
          <a:stretch/>
        </p:blipFill>
        <p:spPr>
          <a:xfrm>
            <a:off x="0" y="3986579"/>
            <a:ext cx="12191999" cy="2871421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50EEC29D-426B-431A-9BF3-1C62E75E0BED}"/>
              </a:ext>
            </a:extLst>
          </p:cNvPr>
          <p:cNvSpPr/>
          <p:nvPr/>
        </p:nvSpPr>
        <p:spPr>
          <a:xfrm>
            <a:off x="5910" y="4011981"/>
            <a:ext cx="6271259" cy="2457391"/>
          </a:xfrm>
          <a:prstGeom prst="rect">
            <a:avLst/>
          </a:prstGeom>
          <a:gradFill>
            <a:gsLst>
              <a:gs pos="0">
                <a:schemeClr val="bg1">
                  <a:alpha val="78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2259407-0BEC-4336-B40A-F92EFF9B482C}"/>
              </a:ext>
            </a:extLst>
          </p:cNvPr>
          <p:cNvSpPr/>
          <p:nvPr/>
        </p:nvSpPr>
        <p:spPr>
          <a:xfrm>
            <a:off x="522020" y="297224"/>
            <a:ext cx="11081190" cy="785339"/>
          </a:xfrm>
          <a:prstGeom prst="rect">
            <a:avLst/>
          </a:prstGeom>
        </p:spPr>
        <p:txBody>
          <a:bodyPr wrap="square" lIns="36000" tIns="36000" rIns="36000" bIns="46800">
            <a:spAutoFit/>
          </a:bodyPr>
          <a:lstStyle/>
          <a:p>
            <a:pPr algn="ctr" defTabSz="468000" eaLnBrk="0" fontAlgn="ctr" hangingPunct="0">
              <a:buClr>
                <a:srgbClr val="0070C0"/>
              </a:buClr>
              <a:defRPr/>
            </a:pPr>
            <a:r>
              <a:rPr lang="ru-RU" sz="2400" dirty="0" smtClean="0">
                <a:ln w="0"/>
                <a:solidFill>
                  <a:srgbClr val="1F4E79"/>
                </a:solidFill>
                <a:cs typeface="Arial" panose="020B0604020202020204" pitchFamily="34" charset="0"/>
              </a:rPr>
              <a:t>НОВАЯ ТЕХНОЛОГИЯ ПОДАЧИ ФОРМЫ СТАТИСТИЧЕСКОЙ ОТЧЕТНОСТИ </a:t>
            </a:r>
            <a:r>
              <a:rPr lang="ru-RU" sz="2400" dirty="0">
                <a:ln w="0"/>
                <a:solidFill>
                  <a:srgbClr val="1F4E79"/>
                </a:solidFill>
                <a:cs typeface="Arial" panose="020B0604020202020204" pitchFamily="34" charset="0"/>
              </a:rPr>
              <a:t>6-ГР</a:t>
            </a:r>
          </a:p>
          <a:p>
            <a:pPr algn="ctr">
              <a:lnSpc>
                <a:spcPct val="90000"/>
              </a:lnSpc>
            </a:pPr>
            <a:endParaRPr lang="ru-RU" sz="2400" dirty="0">
              <a:ln w="0"/>
              <a:solidFill>
                <a:srgbClr val="1F4E79"/>
              </a:solidFill>
              <a:cs typeface="Arial" panose="020B0604020202020204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7FBBE59C-383A-47E5-A4A4-43F3EE7EEF31}"/>
              </a:ext>
            </a:extLst>
          </p:cNvPr>
          <p:cNvGrpSpPr>
            <a:grpSpLocks noChangeAspect="1"/>
          </p:cNvGrpSpPr>
          <p:nvPr/>
        </p:nvGrpSpPr>
        <p:grpSpPr>
          <a:xfrm>
            <a:off x="266991" y="288229"/>
            <a:ext cx="510059" cy="510404"/>
            <a:chOff x="349775" y="288229"/>
            <a:chExt cx="510059" cy="510404"/>
          </a:xfrm>
          <a:solidFill>
            <a:srgbClr val="1F4E79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xmlns="" id="{02197645-8039-451C-BB14-8E052E49C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200" y="400277"/>
              <a:ext cx="305210" cy="251249"/>
            </a:xfrm>
            <a:custGeom>
              <a:avLst/>
              <a:gdLst>
                <a:gd name="T0" fmla="*/ 296 w 423"/>
                <a:gd name="T1" fmla="*/ 0 h 348"/>
                <a:gd name="T2" fmla="*/ 266 w 423"/>
                <a:gd name="T3" fmla="*/ 25 h 348"/>
                <a:gd name="T4" fmla="*/ 313 w 423"/>
                <a:gd name="T5" fmla="*/ 82 h 348"/>
                <a:gd name="T6" fmla="*/ 212 w 423"/>
                <a:gd name="T7" fmla="*/ 167 h 348"/>
                <a:gd name="T8" fmla="*/ 110 w 423"/>
                <a:gd name="T9" fmla="*/ 81 h 348"/>
                <a:gd name="T10" fmla="*/ 158 w 423"/>
                <a:gd name="T11" fmla="*/ 25 h 348"/>
                <a:gd name="T12" fmla="*/ 128 w 423"/>
                <a:gd name="T13" fmla="*/ 0 h 348"/>
                <a:gd name="T14" fmla="*/ 50 w 423"/>
                <a:gd name="T15" fmla="*/ 79 h 348"/>
                <a:gd name="T16" fmla="*/ 0 w 423"/>
                <a:gd name="T17" fmla="*/ 190 h 348"/>
                <a:gd name="T18" fmla="*/ 11 w 423"/>
                <a:gd name="T19" fmla="*/ 199 h 348"/>
                <a:gd name="T20" fmla="*/ 85 w 423"/>
                <a:gd name="T21" fmla="*/ 112 h 348"/>
                <a:gd name="T22" fmla="*/ 181 w 423"/>
                <a:gd name="T23" fmla="*/ 192 h 348"/>
                <a:gd name="T24" fmla="*/ 31 w 423"/>
                <a:gd name="T25" fmla="*/ 318 h 348"/>
                <a:gd name="T26" fmla="*/ 57 w 423"/>
                <a:gd name="T27" fmla="*/ 348 h 348"/>
                <a:gd name="T28" fmla="*/ 212 w 423"/>
                <a:gd name="T29" fmla="*/ 218 h 348"/>
                <a:gd name="T30" fmla="*/ 367 w 423"/>
                <a:gd name="T31" fmla="*/ 348 h 348"/>
                <a:gd name="T32" fmla="*/ 393 w 423"/>
                <a:gd name="T33" fmla="*/ 318 h 348"/>
                <a:gd name="T34" fmla="*/ 243 w 423"/>
                <a:gd name="T35" fmla="*/ 192 h 348"/>
                <a:gd name="T36" fmla="*/ 338 w 423"/>
                <a:gd name="T37" fmla="*/ 112 h 348"/>
                <a:gd name="T38" fmla="*/ 412 w 423"/>
                <a:gd name="T39" fmla="*/ 199 h 348"/>
                <a:gd name="T40" fmla="*/ 423 w 423"/>
                <a:gd name="T41" fmla="*/ 190 h 348"/>
                <a:gd name="T42" fmla="*/ 373 w 423"/>
                <a:gd name="T43" fmla="*/ 79 h 348"/>
                <a:gd name="T44" fmla="*/ 296 w 423"/>
                <a:gd name="T45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23" h="348">
                  <a:moveTo>
                    <a:pt x="296" y="0"/>
                  </a:moveTo>
                  <a:cubicBezTo>
                    <a:pt x="266" y="25"/>
                    <a:pt x="266" y="25"/>
                    <a:pt x="266" y="25"/>
                  </a:cubicBezTo>
                  <a:cubicBezTo>
                    <a:pt x="313" y="82"/>
                    <a:pt x="313" y="82"/>
                    <a:pt x="313" y="82"/>
                  </a:cubicBezTo>
                  <a:cubicBezTo>
                    <a:pt x="212" y="167"/>
                    <a:pt x="212" y="167"/>
                    <a:pt x="212" y="167"/>
                  </a:cubicBezTo>
                  <a:cubicBezTo>
                    <a:pt x="110" y="81"/>
                    <a:pt x="110" y="81"/>
                    <a:pt x="110" y="81"/>
                  </a:cubicBezTo>
                  <a:cubicBezTo>
                    <a:pt x="158" y="25"/>
                    <a:pt x="158" y="25"/>
                    <a:pt x="158" y="25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0"/>
                    <a:pt x="86" y="31"/>
                    <a:pt x="50" y="79"/>
                  </a:cubicBezTo>
                  <a:cubicBezTo>
                    <a:pt x="15" y="128"/>
                    <a:pt x="0" y="190"/>
                    <a:pt x="0" y="190"/>
                  </a:cubicBezTo>
                  <a:cubicBezTo>
                    <a:pt x="11" y="199"/>
                    <a:pt x="11" y="199"/>
                    <a:pt x="11" y="199"/>
                  </a:cubicBezTo>
                  <a:cubicBezTo>
                    <a:pt x="85" y="112"/>
                    <a:pt x="85" y="112"/>
                    <a:pt x="85" y="112"/>
                  </a:cubicBezTo>
                  <a:cubicBezTo>
                    <a:pt x="181" y="192"/>
                    <a:pt x="181" y="192"/>
                    <a:pt x="181" y="192"/>
                  </a:cubicBezTo>
                  <a:cubicBezTo>
                    <a:pt x="31" y="318"/>
                    <a:pt x="31" y="318"/>
                    <a:pt x="31" y="318"/>
                  </a:cubicBezTo>
                  <a:cubicBezTo>
                    <a:pt x="57" y="348"/>
                    <a:pt x="57" y="348"/>
                    <a:pt x="57" y="348"/>
                  </a:cubicBezTo>
                  <a:cubicBezTo>
                    <a:pt x="212" y="218"/>
                    <a:pt x="212" y="218"/>
                    <a:pt x="212" y="218"/>
                  </a:cubicBezTo>
                  <a:cubicBezTo>
                    <a:pt x="367" y="348"/>
                    <a:pt x="367" y="348"/>
                    <a:pt x="367" y="348"/>
                  </a:cubicBezTo>
                  <a:cubicBezTo>
                    <a:pt x="393" y="318"/>
                    <a:pt x="393" y="318"/>
                    <a:pt x="393" y="318"/>
                  </a:cubicBezTo>
                  <a:cubicBezTo>
                    <a:pt x="243" y="192"/>
                    <a:pt x="243" y="192"/>
                    <a:pt x="243" y="192"/>
                  </a:cubicBezTo>
                  <a:cubicBezTo>
                    <a:pt x="338" y="112"/>
                    <a:pt x="338" y="112"/>
                    <a:pt x="338" y="112"/>
                  </a:cubicBezTo>
                  <a:cubicBezTo>
                    <a:pt x="412" y="199"/>
                    <a:pt x="412" y="199"/>
                    <a:pt x="412" y="199"/>
                  </a:cubicBezTo>
                  <a:cubicBezTo>
                    <a:pt x="423" y="190"/>
                    <a:pt x="423" y="190"/>
                    <a:pt x="423" y="190"/>
                  </a:cubicBezTo>
                  <a:cubicBezTo>
                    <a:pt x="423" y="190"/>
                    <a:pt x="408" y="128"/>
                    <a:pt x="373" y="79"/>
                  </a:cubicBezTo>
                  <a:cubicBezTo>
                    <a:pt x="338" y="31"/>
                    <a:pt x="296" y="0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xmlns="" id="{9224AAEC-002B-4539-AFF9-2BB82346D2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775" y="288229"/>
              <a:ext cx="510059" cy="510404"/>
            </a:xfrm>
            <a:custGeom>
              <a:avLst/>
              <a:gdLst>
                <a:gd name="T0" fmla="*/ 403 w 707"/>
                <a:gd name="T1" fmla="*/ 44 h 707"/>
                <a:gd name="T2" fmla="*/ 354 w 707"/>
                <a:gd name="T3" fmla="*/ 83 h 707"/>
                <a:gd name="T4" fmla="*/ 305 w 707"/>
                <a:gd name="T5" fmla="*/ 44 h 707"/>
                <a:gd name="T6" fmla="*/ 181 w 707"/>
                <a:gd name="T7" fmla="*/ 0 h 707"/>
                <a:gd name="T8" fmla="*/ 0 w 707"/>
                <a:gd name="T9" fmla="*/ 0 h 707"/>
                <a:gd name="T10" fmla="*/ 0 w 707"/>
                <a:gd name="T11" fmla="*/ 599 h 707"/>
                <a:gd name="T12" fmla="*/ 151 w 707"/>
                <a:gd name="T13" fmla="*/ 599 h 707"/>
                <a:gd name="T14" fmla="*/ 275 w 707"/>
                <a:gd name="T15" fmla="*/ 643 h 707"/>
                <a:gd name="T16" fmla="*/ 354 w 707"/>
                <a:gd name="T17" fmla="*/ 707 h 707"/>
                <a:gd name="T18" fmla="*/ 432 w 707"/>
                <a:gd name="T19" fmla="*/ 643 h 707"/>
                <a:gd name="T20" fmla="*/ 556 w 707"/>
                <a:gd name="T21" fmla="*/ 599 h 707"/>
                <a:gd name="T22" fmla="*/ 707 w 707"/>
                <a:gd name="T23" fmla="*/ 599 h 707"/>
                <a:gd name="T24" fmla="*/ 707 w 707"/>
                <a:gd name="T25" fmla="*/ 0 h 707"/>
                <a:gd name="T26" fmla="*/ 526 w 707"/>
                <a:gd name="T27" fmla="*/ 0 h 707"/>
                <a:gd name="T28" fmla="*/ 403 w 707"/>
                <a:gd name="T29" fmla="*/ 44 h 707"/>
                <a:gd name="T30" fmla="*/ 668 w 707"/>
                <a:gd name="T31" fmla="*/ 560 h 707"/>
                <a:gd name="T32" fmla="*/ 556 w 707"/>
                <a:gd name="T33" fmla="*/ 560 h 707"/>
                <a:gd name="T34" fmla="*/ 407 w 707"/>
                <a:gd name="T35" fmla="*/ 613 h 707"/>
                <a:gd name="T36" fmla="*/ 354 w 707"/>
                <a:gd name="T37" fmla="*/ 657 h 707"/>
                <a:gd name="T38" fmla="*/ 300 w 707"/>
                <a:gd name="T39" fmla="*/ 613 h 707"/>
                <a:gd name="T40" fmla="*/ 151 w 707"/>
                <a:gd name="T41" fmla="*/ 560 h 707"/>
                <a:gd name="T42" fmla="*/ 39 w 707"/>
                <a:gd name="T43" fmla="*/ 560 h 707"/>
                <a:gd name="T44" fmla="*/ 39 w 707"/>
                <a:gd name="T45" fmla="*/ 39 h 707"/>
                <a:gd name="T46" fmla="*/ 181 w 707"/>
                <a:gd name="T47" fmla="*/ 39 h 707"/>
                <a:gd name="T48" fmla="*/ 280 w 707"/>
                <a:gd name="T49" fmla="*/ 74 h 707"/>
                <a:gd name="T50" fmla="*/ 329 w 707"/>
                <a:gd name="T51" fmla="*/ 114 h 707"/>
                <a:gd name="T52" fmla="*/ 354 w 707"/>
                <a:gd name="T53" fmla="*/ 134 h 707"/>
                <a:gd name="T54" fmla="*/ 378 w 707"/>
                <a:gd name="T55" fmla="*/ 114 h 707"/>
                <a:gd name="T56" fmla="*/ 428 w 707"/>
                <a:gd name="T57" fmla="*/ 74 h 707"/>
                <a:gd name="T58" fmla="*/ 526 w 707"/>
                <a:gd name="T59" fmla="*/ 39 h 707"/>
                <a:gd name="T60" fmla="*/ 668 w 707"/>
                <a:gd name="T61" fmla="*/ 39 h 707"/>
                <a:gd name="T62" fmla="*/ 668 w 707"/>
                <a:gd name="T63" fmla="*/ 560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7" h="707">
                  <a:moveTo>
                    <a:pt x="403" y="44"/>
                  </a:moveTo>
                  <a:cubicBezTo>
                    <a:pt x="354" y="83"/>
                    <a:pt x="354" y="83"/>
                    <a:pt x="354" y="83"/>
                  </a:cubicBezTo>
                  <a:cubicBezTo>
                    <a:pt x="305" y="44"/>
                    <a:pt x="305" y="44"/>
                    <a:pt x="305" y="44"/>
                  </a:cubicBezTo>
                  <a:cubicBezTo>
                    <a:pt x="270" y="15"/>
                    <a:pt x="226" y="0"/>
                    <a:pt x="18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151" y="599"/>
                    <a:pt x="151" y="599"/>
                    <a:pt x="151" y="599"/>
                  </a:cubicBezTo>
                  <a:cubicBezTo>
                    <a:pt x="196" y="599"/>
                    <a:pt x="240" y="615"/>
                    <a:pt x="275" y="643"/>
                  </a:cubicBezTo>
                  <a:cubicBezTo>
                    <a:pt x="354" y="707"/>
                    <a:pt x="354" y="707"/>
                    <a:pt x="354" y="707"/>
                  </a:cubicBezTo>
                  <a:cubicBezTo>
                    <a:pt x="432" y="643"/>
                    <a:pt x="432" y="643"/>
                    <a:pt x="432" y="643"/>
                  </a:cubicBezTo>
                  <a:cubicBezTo>
                    <a:pt x="467" y="615"/>
                    <a:pt x="511" y="599"/>
                    <a:pt x="556" y="599"/>
                  </a:cubicBezTo>
                  <a:cubicBezTo>
                    <a:pt x="707" y="599"/>
                    <a:pt x="707" y="599"/>
                    <a:pt x="707" y="599"/>
                  </a:cubicBezTo>
                  <a:cubicBezTo>
                    <a:pt x="707" y="0"/>
                    <a:pt x="707" y="0"/>
                    <a:pt x="707" y="0"/>
                  </a:cubicBezTo>
                  <a:cubicBezTo>
                    <a:pt x="526" y="0"/>
                    <a:pt x="526" y="0"/>
                    <a:pt x="526" y="0"/>
                  </a:cubicBezTo>
                  <a:cubicBezTo>
                    <a:pt x="481" y="0"/>
                    <a:pt x="438" y="15"/>
                    <a:pt x="403" y="44"/>
                  </a:cubicBezTo>
                  <a:close/>
                  <a:moveTo>
                    <a:pt x="668" y="560"/>
                  </a:moveTo>
                  <a:cubicBezTo>
                    <a:pt x="556" y="560"/>
                    <a:pt x="556" y="560"/>
                    <a:pt x="556" y="560"/>
                  </a:cubicBezTo>
                  <a:cubicBezTo>
                    <a:pt x="502" y="560"/>
                    <a:pt x="449" y="579"/>
                    <a:pt x="407" y="613"/>
                  </a:cubicBezTo>
                  <a:cubicBezTo>
                    <a:pt x="354" y="657"/>
                    <a:pt x="354" y="657"/>
                    <a:pt x="354" y="657"/>
                  </a:cubicBezTo>
                  <a:cubicBezTo>
                    <a:pt x="300" y="613"/>
                    <a:pt x="300" y="613"/>
                    <a:pt x="300" y="613"/>
                  </a:cubicBezTo>
                  <a:cubicBezTo>
                    <a:pt x="258" y="579"/>
                    <a:pt x="205" y="560"/>
                    <a:pt x="151" y="560"/>
                  </a:cubicBezTo>
                  <a:cubicBezTo>
                    <a:pt x="39" y="560"/>
                    <a:pt x="39" y="560"/>
                    <a:pt x="39" y="560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181" y="39"/>
                    <a:pt x="181" y="39"/>
                    <a:pt x="181" y="39"/>
                  </a:cubicBezTo>
                  <a:cubicBezTo>
                    <a:pt x="217" y="39"/>
                    <a:pt x="252" y="51"/>
                    <a:pt x="280" y="74"/>
                  </a:cubicBezTo>
                  <a:cubicBezTo>
                    <a:pt x="329" y="114"/>
                    <a:pt x="329" y="114"/>
                    <a:pt x="329" y="114"/>
                  </a:cubicBezTo>
                  <a:cubicBezTo>
                    <a:pt x="354" y="134"/>
                    <a:pt x="354" y="134"/>
                    <a:pt x="354" y="134"/>
                  </a:cubicBezTo>
                  <a:cubicBezTo>
                    <a:pt x="378" y="114"/>
                    <a:pt x="378" y="114"/>
                    <a:pt x="378" y="114"/>
                  </a:cubicBezTo>
                  <a:cubicBezTo>
                    <a:pt x="428" y="74"/>
                    <a:pt x="428" y="74"/>
                    <a:pt x="428" y="74"/>
                  </a:cubicBezTo>
                  <a:cubicBezTo>
                    <a:pt x="455" y="51"/>
                    <a:pt x="491" y="39"/>
                    <a:pt x="526" y="39"/>
                  </a:cubicBezTo>
                  <a:cubicBezTo>
                    <a:pt x="668" y="39"/>
                    <a:pt x="668" y="39"/>
                    <a:pt x="668" y="39"/>
                  </a:cubicBezTo>
                  <a:cubicBezTo>
                    <a:pt x="668" y="560"/>
                    <a:pt x="668" y="560"/>
                    <a:pt x="668" y="5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xmlns="" id="{387F7716-36BC-46FC-8556-E602A89D5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23642" y="7755631"/>
            <a:ext cx="580292" cy="365125"/>
          </a:xfrm>
        </p:spPr>
        <p:txBody>
          <a:bodyPr lIns="36000" tIns="36000" rIns="36000" bIns="36000"/>
          <a:lstStyle/>
          <a:p>
            <a:fld id="{03450231-F668-B14F-857A-FE6341F82B64}" type="slidenum">
              <a:rPr lang="ru-RU" smtClean="0">
                <a:solidFill>
                  <a:srgbClr val="0070C0"/>
                </a:solidFill>
              </a:rPr>
              <a:t>9</a:t>
            </a:fld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55" y="1017497"/>
            <a:ext cx="7507853" cy="51587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96125" y="1585217"/>
            <a:ext cx="885825" cy="2762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981" y="789388"/>
            <a:ext cx="7178376" cy="561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5653086" y="4185542"/>
            <a:ext cx="885825" cy="2762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/>
          <p:nvPr/>
        </p:nvPicPr>
        <p:blipFill>
          <a:blip r:embed="rId6"/>
          <a:stretch>
            <a:fillRect/>
          </a:stretch>
        </p:blipFill>
        <p:spPr>
          <a:xfrm>
            <a:off x="674625" y="955740"/>
            <a:ext cx="10553409" cy="5282282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7"/>
          <a:stretch>
            <a:fillRect/>
          </a:stretch>
        </p:blipFill>
        <p:spPr>
          <a:xfrm>
            <a:off x="674626" y="929121"/>
            <a:ext cx="10707749" cy="5308901"/>
          </a:xfrm>
          <a:prstGeom prst="rect">
            <a:avLst/>
          </a:prstGeom>
        </p:spPr>
      </p:pic>
      <p:pic>
        <p:nvPicPr>
          <p:cNvPr id="17" name="Рисунок 16"/>
          <p:cNvPicPr/>
          <p:nvPr/>
        </p:nvPicPr>
        <p:blipFill>
          <a:blip r:embed="rId8"/>
          <a:stretch>
            <a:fillRect/>
          </a:stretch>
        </p:blipFill>
        <p:spPr>
          <a:xfrm>
            <a:off x="674626" y="1334452"/>
            <a:ext cx="10707749" cy="4656773"/>
          </a:xfrm>
          <a:prstGeom prst="rect">
            <a:avLst/>
          </a:prstGeom>
        </p:spPr>
      </p:pic>
      <p:pic>
        <p:nvPicPr>
          <p:cNvPr id="18" name="Рисунок 17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25" y="929121"/>
            <a:ext cx="10707749" cy="53089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7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" grpId="0" animBg="1"/>
    </p:bld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Тема1" id="{8799E854-C63F-404C-ABB3-4372F2F81729}" vid="{12A2A60B-6967-4A40-8DB5-C161450DEB3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4022</TotalTime>
  <Words>756</Words>
  <Application>Microsoft Office PowerPoint</Application>
  <PresentationFormat>Произвольный</PresentationFormat>
  <Paragraphs>196</Paragraphs>
  <Slides>15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Тема1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Кононенко Ольга Антоновна</dc:creator>
  <cp:lastModifiedBy>Аракчеев Дмитрий Борисович</cp:lastModifiedBy>
  <cp:revision>400</cp:revision>
  <cp:lastPrinted>2020-12-08T13:19:46Z</cp:lastPrinted>
  <dcterms:created xsi:type="dcterms:W3CDTF">2018-09-03T09:38:13Z</dcterms:created>
  <dcterms:modified xsi:type="dcterms:W3CDTF">2021-05-18T13:21:21Z</dcterms:modified>
</cp:coreProperties>
</file>