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314" r:id="rId3"/>
    <p:sldId id="313" r:id="rId4"/>
    <p:sldId id="325" r:id="rId5"/>
    <p:sldId id="315" r:id="rId6"/>
    <p:sldId id="290" r:id="rId7"/>
    <p:sldId id="291" r:id="rId8"/>
    <p:sldId id="336" r:id="rId9"/>
    <p:sldId id="337" r:id="rId10"/>
    <p:sldId id="329" r:id="rId11"/>
    <p:sldId id="292" r:id="rId12"/>
    <p:sldId id="293" r:id="rId13"/>
    <p:sldId id="348" r:id="rId14"/>
    <p:sldId id="271" r:id="rId15"/>
    <p:sldId id="270" r:id="rId16"/>
    <p:sldId id="294" r:id="rId17"/>
    <p:sldId id="295" r:id="rId18"/>
    <p:sldId id="260" r:id="rId19"/>
    <p:sldId id="349" r:id="rId20"/>
    <p:sldId id="333" r:id="rId21"/>
    <p:sldId id="339" r:id="rId22"/>
    <p:sldId id="340" r:id="rId23"/>
    <p:sldId id="341" r:id="rId24"/>
    <p:sldId id="343" r:id="rId25"/>
    <p:sldId id="344" r:id="rId26"/>
    <p:sldId id="300" r:id="rId27"/>
    <p:sldId id="302" r:id="rId28"/>
    <p:sldId id="303" r:id="rId29"/>
    <p:sldId id="305" r:id="rId30"/>
    <p:sldId id="306" r:id="rId31"/>
    <p:sldId id="307" r:id="rId32"/>
    <p:sldId id="346" r:id="rId33"/>
    <p:sldId id="276" r:id="rId34"/>
    <p:sldId id="316" r:id="rId35"/>
    <p:sldId id="347" r:id="rId36"/>
    <p:sldId id="328" r:id="rId37"/>
    <p:sldId id="330" r:id="rId38"/>
    <p:sldId id="345" r:id="rId39"/>
    <p:sldId id="267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77" y="206"/>
      </p:cViewPr>
      <p:guideLst>
        <p:guide orient="horz" pos="297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506AC-F301-45E9-BB82-D117DE6A753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3401A4-D803-4C6E-AB7F-9746004D8B8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Отсутствие общего нормативного документа по учету прогнозных ресурсов</a:t>
          </a:r>
          <a:endParaRPr lang="ru-RU" sz="20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A4779B-5A63-4658-8CC8-531DE853B5AB}" type="parTrans" cxnId="{F1EF1744-C0C5-4C16-8A64-1FF75EC61600}">
      <dgm:prSet/>
      <dgm:spPr/>
      <dgm:t>
        <a:bodyPr/>
        <a:lstStyle/>
        <a:p>
          <a:endParaRPr lang="ru-RU"/>
        </a:p>
      </dgm:t>
    </dgm:pt>
    <dgm:pt modelId="{121E16BA-083A-41BA-9DA6-FDBF9E6E89AF}" type="sibTrans" cxnId="{F1EF1744-C0C5-4C16-8A64-1FF75EC61600}">
      <dgm:prSet/>
      <dgm:spPr/>
      <dgm:t>
        <a:bodyPr/>
        <a:lstStyle/>
        <a:p>
          <a:endParaRPr lang="ru-RU"/>
        </a:p>
      </dgm:t>
    </dgm:pt>
    <dgm:pt modelId="{0E5E49A0-3591-467C-BC48-AF6A514A84B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Отраслевые институты: </a:t>
          </a:r>
        </a:p>
        <a:p>
          <a:r>
            <a:rPr lang="ru-RU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ЦНИГРИ, ВИМС, ИМГРЭ, ВСЕГЕИ</a:t>
          </a:r>
        </a:p>
        <a:p>
          <a:r>
            <a:rPr lang="ru-RU" sz="19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Методические рекомендации по оценке прогнозных ресурсов</a:t>
          </a:r>
          <a:endParaRPr lang="ru-RU" sz="1900" b="1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BB9BF3-053D-477A-84FD-09EAA2E2FB25}" type="parTrans" cxnId="{2F253026-6CC5-443D-A94E-E6D144207E9D}">
      <dgm:prSet/>
      <dgm:spPr/>
      <dgm:t>
        <a:bodyPr/>
        <a:lstStyle/>
        <a:p>
          <a:endParaRPr lang="ru-RU"/>
        </a:p>
      </dgm:t>
    </dgm:pt>
    <dgm:pt modelId="{B9582EB1-969D-4B34-9288-0A8EAFE37B22}" type="sibTrans" cxnId="{2F253026-6CC5-443D-A94E-E6D144207E9D}">
      <dgm:prSet/>
      <dgm:spPr/>
      <dgm:t>
        <a:bodyPr/>
        <a:lstStyle/>
        <a:p>
          <a:endParaRPr lang="ru-RU"/>
        </a:p>
      </dgm:t>
    </dgm:pt>
    <dgm:pt modelId="{C8204C8B-2434-4463-A723-60696E33F0A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Роснедра</a:t>
          </a:r>
          <a:endParaRPr lang="ru-RU" sz="2400" b="1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00DC2F-7E08-49B2-BB0E-03FC793D5AED}" type="parTrans" cxnId="{B696DFD2-AA6E-4D00-BA1C-D13F89A1AD3A}">
      <dgm:prSet/>
      <dgm:spPr/>
      <dgm:t>
        <a:bodyPr/>
        <a:lstStyle/>
        <a:p>
          <a:endParaRPr lang="ru-RU"/>
        </a:p>
      </dgm:t>
    </dgm:pt>
    <dgm:pt modelId="{4E6430F6-4ED3-43D8-A412-84D736F2C6CF}" type="sibTrans" cxnId="{B696DFD2-AA6E-4D00-BA1C-D13F89A1AD3A}">
      <dgm:prSet/>
      <dgm:spPr/>
      <dgm:t>
        <a:bodyPr/>
        <a:lstStyle/>
        <a:p>
          <a:endParaRPr lang="ru-RU"/>
        </a:p>
      </dgm:t>
    </dgm:pt>
    <dgm:pt modelId="{F1D3EE7F-90B0-42A9-B16B-C3313C1120B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Росгеолфонд</a:t>
          </a:r>
        </a:p>
        <a:p>
          <a:r>
            <a:rPr lang="ru-RU" sz="19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Инструкция по заполнению паспорта ГКМ. Сборник прогнозных ресурсов.</a:t>
          </a:r>
          <a:endParaRPr lang="ru-RU" sz="1900" b="1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B98C69-6444-46A4-9D9F-EE3EFD8AE503}" type="parTrans" cxnId="{FCD80751-7E0B-41DF-A7FB-D76EAC8D69FB}">
      <dgm:prSet/>
      <dgm:spPr/>
      <dgm:t>
        <a:bodyPr/>
        <a:lstStyle/>
        <a:p>
          <a:endParaRPr lang="ru-RU"/>
        </a:p>
      </dgm:t>
    </dgm:pt>
    <dgm:pt modelId="{796CF28B-4411-4E85-9D53-C9E34F9A858C}" type="sibTrans" cxnId="{FCD80751-7E0B-41DF-A7FB-D76EAC8D69FB}">
      <dgm:prSet/>
      <dgm:spPr/>
      <dgm:t>
        <a:bodyPr/>
        <a:lstStyle/>
        <a:p>
          <a:endParaRPr lang="ru-RU"/>
        </a:p>
      </dgm:t>
    </dgm:pt>
    <dgm:pt modelId="{C905C11C-EC9A-44A3-85EB-5271F56451DD}" type="pres">
      <dgm:prSet presAssocID="{9C0506AC-F301-45E9-BB82-D117DE6A753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DFEA05-8F36-41E8-A462-F9BCEE58A49A}" type="pres">
      <dgm:prSet presAssocID="{DE3401A4-D803-4C6E-AB7F-9746004D8B83}" presName="centerShape" presStyleLbl="node0" presStyleIdx="0" presStyleCnt="1" custScaleX="145875" custLinFactNeighborX="2777" custLinFactNeighborY="27353"/>
      <dgm:spPr/>
      <dgm:t>
        <a:bodyPr/>
        <a:lstStyle/>
        <a:p>
          <a:endParaRPr lang="ru-RU"/>
        </a:p>
      </dgm:t>
    </dgm:pt>
    <dgm:pt modelId="{E5F76ED8-BA24-40B7-8A8D-8E34FC87FB61}" type="pres">
      <dgm:prSet presAssocID="{8ABB9BF3-053D-477A-84FD-09EAA2E2FB25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033873BE-A676-4EDD-A9C0-51FE3D792471}" type="pres">
      <dgm:prSet presAssocID="{0E5E49A0-3591-467C-BC48-AF6A514A84BF}" presName="node" presStyleLbl="node1" presStyleIdx="0" presStyleCnt="3" custScaleX="122439" custScaleY="153049" custRadScaleRad="141676" custRadScaleInc="-11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51FAE-3F93-4B87-A2B7-81B07C10A182}" type="pres">
      <dgm:prSet presAssocID="{5200DC2F-7E08-49B2-BB0E-03FC793D5AED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B9A308D8-641F-49D4-AAAC-FE7FE9AE587B}" type="pres">
      <dgm:prSet presAssocID="{C8204C8B-2434-4463-A723-60696E33F0A6}" presName="node" presStyleLbl="node1" presStyleIdx="1" presStyleCnt="3" custRadScaleRad="94537" custRadScaleInc="1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56A06-6575-464F-B4D3-7188528AAE71}" type="pres">
      <dgm:prSet presAssocID="{06B98C69-6444-46A4-9D9F-EE3EFD8AE503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D27FD893-A787-457D-B8C8-7B3681E5186D}" type="pres">
      <dgm:prSet presAssocID="{F1D3EE7F-90B0-42A9-B16B-C3313C1120B4}" presName="node" presStyleLbl="node1" presStyleIdx="2" presStyleCnt="3" custScaleX="122439" custScaleY="153049" custRadScaleRad="187889" custRadScaleInc="24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89C5F7-DD8E-4BA1-BCDC-6562341D92C8}" type="presOf" srcId="{8ABB9BF3-053D-477A-84FD-09EAA2E2FB25}" destId="{E5F76ED8-BA24-40B7-8A8D-8E34FC87FB61}" srcOrd="0" destOrd="0" presId="urn:microsoft.com/office/officeart/2005/8/layout/radial4"/>
    <dgm:cxn modelId="{EF04C69B-77A2-4AC5-BC32-4AB9C0A76E72}" type="presOf" srcId="{06B98C69-6444-46A4-9D9F-EE3EFD8AE503}" destId="{93D56A06-6575-464F-B4D3-7188528AAE71}" srcOrd="0" destOrd="0" presId="urn:microsoft.com/office/officeart/2005/8/layout/radial4"/>
    <dgm:cxn modelId="{2F253026-6CC5-443D-A94E-E6D144207E9D}" srcId="{DE3401A4-D803-4C6E-AB7F-9746004D8B83}" destId="{0E5E49A0-3591-467C-BC48-AF6A514A84BF}" srcOrd="0" destOrd="0" parTransId="{8ABB9BF3-053D-477A-84FD-09EAA2E2FB25}" sibTransId="{B9582EB1-969D-4B34-9288-0A8EAFE37B22}"/>
    <dgm:cxn modelId="{7B7701B6-3DFB-4739-9EB3-29DDA2B7E746}" type="presOf" srcId="{5200DC2F-7E08-49B2-BB0E-03FC793D5AED}" destId="{B4051FAE-3F93-4B87-A2B7-81B07C10A182}" srcOrd="0" destOrd="0" presId="urn:microsoft.com/office/officeart/2005/8/layout/radial4"/>
    <dgm:cxn modelId="{EEA4CD55-EE02-4294-95AA-083EBCCDDB3A}" type="presOf" srcId="{C8204C8B-2434-4463-A723-60696E33F0A6}" destId="{B9A308D8-641F-49D4-AAAC-FE7FE9AE587B}" srcOrd="0" destOrd="0" presId="urn:microsoft.com/office/officeart/2005/8/layout/radial4"/>
    <dgm:cxn modelId="{7B4E32BF-97EF-4801-8A34-C44AC76EE4FC}" type="presOf" srcId="{F1D3EE7F-90B0-42A9-B16B-C3313C1120B4}" destId="{D27FD893-A787-457D-B8C8-7B3681E5186D}" srcOrd="0" destOrd="0" presId="urn:microsoft.com/office/officeart/2005/8/layout/radial4"/>
    <dgm:cxn modelId="{B696DFD2-AA6E-4D00-BA1C-D13F89A1AD3A}" srcId="{DE3401A4-D803-4C6E-AB7F-9746004D8B83}" destId="{C8204C8B-2434-4463-A723-60696E33F0A6}" srcOrd="1" destOrd="0" parTransId="{5200DC2F-7E08-49B2-BB0E-03FC793D5AED}" sibTransId="{4E6430F6-4ED3-43D8-A412-84D736F2C6CF}"/>
    <dgm:cxn modelId="{71286679-4A41-4A8B-9434-5D99E827AB65}" type="presOf" srcId="{9C0506AC-F301-45E9-BB82-D117DE6A7531}" destId="{C905C11C-EC9A-44A3-85EB-5271F56451DD}" srcOrd="0" destOrd="0" presId="urn:microsoft.com/office/officeart/2005/8/layout/radial4"/>
    <dgm:cxn modelId="{FCD80751-7E0B-41DF-A7FB-D76EAC8D69FB}" srcId="{DE3401A4-D803-4C6E-AB7F-9746004D8B83}" destId="{F1D3EE7F-90B0-42A9-B16B-C3313C1120B4}" srcOrd="2" destOrd="0" parTransId="{06B98C69-6444-46A4-9D9F-EE3EFD8AE503}" sibTransId="{796CF28B-4411-4E85-9D53-C9E34F9A858C}"/>
    <dgm:cxn modelId="{E1A89E6A-9F87-4718-B61E-F59473A0075D}" type="presOf" srcId="{DE3401A4-D803-4C6E-AB7F-9746004D8B83}" destId="{C1DFEA05-8F36-41E8-A462-F9BCEE58A49A}" srcOrd="0" destOrd="0" presId="urn:microsoft.com/office/officeart/2005/8/layout/radial4"/>
    <dgm:cxn modelId="{F1EF1744-C0C5-4C16-8A64-1FF75EC61600}" srcId="{9C0506AC-F301-45E9-BB82-D117DE6A7531}" destId="{DE3401A4-D803-4C6E-AB7F-9746004D8B83}" srcOrd="0" destOrd="0" parTransId="{B9A4779B-5A63-4658-8CC8-531DE853B5AB}" sibTransId="{121E16BA-083A-41BA-9DA6-FDBF9E6E89AF}"/>
    <dgm:cxn modelId="{5D5EFB88-9FE9-48BE-8868-FD26BEFF7DBF}" type="presOf" srcId="{0E5E49A0-3591-467C-BC48-AF6A514A84BF}" destId="{033873BE-A676-4EDD-A9C0-51FE3D792471}" srcOrd="0" destOrd="0" presId="urn:microsoft.com/office/officeart/2005/8/layout/radial4"/>
    <dgm:cxn modelId="{517CBE98-8558-44D0-8C5E-176AB2ADC511}" type="presParOf" srcId="{C905C11C-EC9A-44A3-85EB-5271F56451DD}" destId="{C1DFEA05-8F36-41E8-A462-F9BCEE58A49A}" srcOrd="0" destOrd="0" presId="urn:microsoft.com/office/officeart/2005/8/layout/radial4"/>
    <dgm:cxn modelId="{679619D9-26FE-44EF-9EE8-7A0CF5153878}" type="presParOf" srcId="{C905C11C-EC9A-44A3-85EB-5271F56451DD}" destId="{E5F76ED8-BA24-40B7-8A8D-8E34FC87FB61}" srcOrd="1" destOrd="0" presId="urn:microsoft.com/office/officeart/2005/8/layout/radial4"/>
    <dgm:cxn modelId="{A9F5925C-473E-4D72-92DC-57D949B9B9A8}" type="presParOf" srcId="{C905C11C-EC9A-44A3-85EB-5271F56451DD}" destId="{033873BE-A676-4EDD-A9C0-51FE3D792471}" srcOrd="2" destOrd="0" presId="urn:microsoft.com/office/officeart/2005/8/layout/radial4"/>
    <dgm:cxn modelId="{E2027844-1421-4D80-9CCC-9037EF7E0ECC}" type="presParOf" srcId="{C905C11C-EC9A-44A3-85EB-5271F56451DD}" destId="{B4051FAE-3F93-4B87-A2B7-81B07C10A182}" srcOrd="3" destOrd="0" presId="urn:microsoft.com/office/officeart/2005/8/layout/radial4"/>
    <dgm:cxn modelId="{E690C885-78B2-4C3C-A2EA-DEEA279AB5C4}" type="presParOf" srcId="{C905C11C-EC9A-44A3-85EB-5271F56451DD}" destId="{B9A308D8-641F-49D4-AAAC-FE7FE9AE587B}" srcOrd="4" destOrd="0" presId="urn:microsoft.com/office/officeart/2005/8/layout/radial4"/>
    <dgm:cxn modelId="{B31C727D-967D-44DE-9572-700A22E57DA4}" type="presParOf" srcId="{C905C11C-EC9A-44A3-85EB-5271F56451DD}" destId="{93D56A06-6575-464F-B4D3-7188528AAE71}" srcOrd="5" destOrd="0" presId="urn:microsoft.com/office/officeart/2005/8/layout/radial4"/>
    <dgm:cxn modelId="{D462436B-981B-4774-880E-FDF82E5E02F7}" type="presParOf" srcId="{C905C11C-EC9A-44A3-85EB-5271F56451DD}" destId="{D27FD893-A787-457D-B8C8-7B3681E5186D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FEA05-8F36-41E8-A462-F9BCEE58A49A}">
      <dsp:nvSpPr>
        <dsp:cNvPr id="0" name=""/>
        <dsp:cNvSpPr/>
      </dsp:nvSpPr>
      <dsp:spPr>
        <a:xfrm>
          <a:off x="3632201" y="2952350"/>
          <a:ext cx="3611854" cy="24759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Отсутствие общего нормативного документа по учету прогнозных ресурсов</a:t>
          </a:r>
          <a:endParaRPr lang="ru-RU" sz="2000" b="1" kern="1200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61145" y="3314951"/>
        <a:ext cx="2553966" cy="1750790"/>
      </dsp:txXfrm>
    </dsp:sp>
    <dsp:sp modelId="{E5F76ED8-BA24-40B7-8A8D-8E34FC87FB61}">
      <dsp:nvSpPr>
        <dsp:cNvPr id="0" name=""/>
        <dsp:cNvSpPr/>
      </dsp:nvSpPr>
      <dsp:spPr>
        <a:xfrm rot="12499652">
          <a:off x="1274253" y="2339043"/>
          <a:ext cx="2768215" cy="705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73BE-A676-4EDD-A9C0-51FE3D792471}">
      <dsp:nvSpPr>
        <dsp:cNvPr id="0" name=""/>
        <dsp:cNvSpPr/>
      </dsp:nvSpPr>
      <dsp:spPr>
        <a:xfrm>
          <a:off x="0" y="595094"/>
          <a:ext cx="2880001" cy="2880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Отраслевые институты: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ЦНИГРИ, ВИМС, ИМГРЭ, ВСЕГЕИ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Методические рекомендации по оценке прогнозных ресурсов</a:t>
          </a:r>
          <a:endParaRPr lang="ru-RU" sz="1900" b="1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352" y="679446"/>
        <a:ext cx="2711297" cy="2711302"/>
      </dsp:txXfrm>
    </dsp:sp>
    <dsp:sp modelId="{B4051FAE-3F93-4B87-A2B7-81B07C10A182}">
      <dsp:nvSpPr>
        <dsp:cNvPr id="0" name=""/>
        <dsp:cNvSpPr/>
      </dsp:nvSpPr>
      <dsp:spPr>
        <a:xfrm rot="16042406">
          <a:off x="4469936" y="1633153"/>
          <a:ext cx="1734136" cy="705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308D8-641F-49D4-AAAC-FE7FE9AE587B}">
      <dsp:nvSpPr>
        <dsp:cNvPr id="0" name=""/>
        <dsp:cNvSpPr/>
      </dsp:nvSpPr>
      <dsp:spPr>
        <a:xfrm>
          <a:off x="4121174" y="178947"/>
          <a:ext cx="2352192" cy="1881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Роснедра</a:t>
          </a:r>
          <a:endParaRPr lang="ru-RU" sz="2400" b="1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76289" y="234062"/>
        <a:ext cx="2241962" cy="1771524"/>
      </dsp:txXfrm>
    </dsp:sp>
    <dsp:sp modelId="{93D56A06-6575-464F-B4D3-7188528AAE71}">
      <dsp:nvSpPr>
        <dsp:cNvPr id="0" name=""/>
        <dsp:cNvSpPr/>
      </dsp:nvSpPr>
      <dsp:spPr>
        <a:xfrm rot="19785716">
          <a:off x="6770019" y="2340137"/>
          <a:ext cx="2473877" cy="70565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FD893-A787-457D-B8C8-7B3681E5186D}">
      <dsp:nvSpPr>
        <dsp:cNvPr id="0" name=""/>
        <dsp:cNvSpPr/>
      </dsp:nvSpPr>
      <dsp:spPr>
        <a:xfrm>
          <a:off x="7635598" y="630048"/>
          <a:ext cx="2880001" cy="28800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Росгеолфонд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Инструкция по заполнению паспорта ГКМ. Сборник прогнозных ресурсов.</a:t>
          </a:r>
          <a:endParaRPr lang="ru-RU" sz="1900" b="1" kern="1200" dirty="0">
            <a:solidFill>
              <a:schemeClr val="accent5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19950" y="714400"/>
        <a:ext cx="2711297" cy="2711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7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65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8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52" y="228600"/>
            <a:ext cx="10687049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12800" y="1600200"/>
            <a:ext cx="10566400" cy="4419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96F8-25A6-4007-93E5-9F550880D2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5493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60352" y="228600"/>
            <a:ext cx="11118849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7F78029-E2A5-40CC-A3F0-DDD143C742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4684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4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2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2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98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39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84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3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99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24ACB-C9DA-454F-B8A3-30FCAE224876}" type="datetimeFigureOut">
              <a:rPr lang="ru-RU" smtClean="0"/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DF443-C1A7-4786-A9F7-69AC83A5F0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3" y="3164432"/>
            <a:ext cx="10160000" cy="8886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ФОНДЫ ХРАНЕНИЯ ГЕОЛОГИЧЕСКОЙ ИНФОРМАЦИИ В ЭПОХУ ЦИФРОВОЙ РЕВОЛЮЦИИ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7931" y="5574211"/>
            <a:ext cx="7985760" cy="94996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Г.А. Яловик</a:t>
            </a:r>
          </a:p>
          <a:p>
            <a:pPr algn="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ФБУ «ТФГИ по Сибирскому федеральному округу»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0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0" y="57666"/>
            <a:ext cx="11526559" cy="6483177"/>
          </a:xfrm>
        </p:spPr>
      </p:pic>
    </p:spTree>
    <p:extLst>
      <p:ext uri="{BB962C8B-B14F-4D97-AF65-F5344CB8AC3E}">
        <p14:creationId xmlns:p14="http://schemas.microsoft.com/office/powerpoint/2010/main" val="195185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943225" y="307976"/>
            <a:ext cx="57927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Автоматизированная система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лицензирования недропользования (АСЛН)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27351" y="2420938"/>
            <a:ext cx="5832475" cy="187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tx1"/>
                </a:solidFill>
              </a:rPr>
              <a:t>Обложка – кадастр – карта – показ точкой</a:t>
            </a:r>
          </a:p>
        </p:txBody>
      </p:sp>
      <p:pic>
        <p:nvPicPr>
          <p:cNvPr id="1741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700213"/>
            <a:ext cx="73533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293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51213" y="323851"/>
            <a:ext cx="49514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Verdana" panose="020B0604030504040204" pitchFamily="34" charset="0"/>
              </a:rPr>
              <a:t>Удаленный оперативный сбор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Verdana" panose="020B0604030504040204" pitchFamily="34" charset="0"/>
              </a:rPr>
              <a:t>электронных копий протоколов</a:t>
            </a:r>
            <a:endParaRPr lang="ru-RU" altLang="ru-RU" sz="2000" b="1">
              <a:solidFill>
                <a:schemeClr val="bg1"/>
              </a:solidFill>
            </a:endParaRPr>
          </a:p>
        </p:txBody>
      </p:sp>
      <p:pic>
        <p:nvPicPr>
          <p:cNvPr id="1946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844675"/>
            <a:ext cx="74517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930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6" y="1074057"/>
            <a:ext cx="11625941" cy="5297714"/>
          </a:xfrm>
        </p:spPr>
        <p:txBody>
          <a:bodyPr>
            <a:noAutofit/>
          </a:bodyPr>
          <a:lstStyle/>
          <a:p>
            <a:pPr marL="0" lvl="0" indent="3429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</a:t>
            </a:r>
            <a:r>
              <a:rPr kumimoji="0" lang="ru-RU" altLang="ru-RU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КАДАСТР МЕСТОРОЖДЕНИЙ И ПРОЯВЛЕНИЙ</a:t>
            </a:r>
            <a:endParaRPr kumimoji="0" lang="en-US" alt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87563" y="541338"/>
            <a:ext cx="43910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241707"/>
            <a:ext cx="12192000" cy="48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5870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320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428" y="0"/>
            <a:ext cx="10842170" cy="1081088"/>
          </a:xfrm>
        </p:spPr>
        <p:txBody>
          <a:bodyPr>
            <a:normAutofit/>
          </a:bodyPr>
          <a:lstStyle/>
          <a:p>
            <a:pPr lvl="0" indent="34290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от 21.02.1992 N 2395-1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"О недрах"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6" y="1074057"/>
            <a:ext cx="11625941" cy="5297714"/>
          </a:xfrm>
        </p:spPr>
        <p:txBody>
          <a:bodyPr>
            <a:noAutofit/>
          </a:bodyPr>
          <a:lstStyle/>
          <a:p>
            <a:pPr marL="0" lvl="0" indent="3429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30. Государственный кадастр месторождений и проявлений полезных ископаемых</a:t>
            </a: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кадастр месторождений и проявлений полезных ископаемых ведется в целях обеспечения разработки федеральных и региональных программ геологического изучения недр, комплексного использования месторождений полезных ископаемых, рационального размещения предприятий по их добыче, а также в других народно-хозяйственных целях.</a:t>
            </a:r>
            <a:endParaRPr kumimoji="0" lang="en-US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3429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кадастр месторождений и проявлений полезных ископаемых должен включать в себя сведения по каждому месторождению, характеризующие количество и качество основных и совместно с ними залегающих полезных ископаемых, содержащиеся в них компоненты, горно-технические, гидрогеологические, экологические и другие условия разработки месторождения, содержать геолого-экономическую оценку каждому месторождению, а также включать в себя сведения по выявленным проявлениям полезных ископаемых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87563" y="541338"/>
            <a:ext cx="43910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-241707"/>
            <a:ext cx="12192000" cy="48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5870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39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87563" y="541338"/>
            <a:ext cx="43910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5"/>
          <a:stretch/>
        </p:blipFill>
        <p:spPr>
          <a:xfrm rot="10800000">
            <a:off x="0" y="766088"/>
            <a:ext cx="12192000" cy="54020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39259" y="2"/>
            <a:ext cx="12743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МПР от 7 декабря 2015г. №526 «Об утверждении порядка составления и ведения государственного кадастра месторождений и проявлений полезных ископаемых»</a:t>
            </a:r>
            <a:endParaRPr lang="ru-RU" sz="2800" b="1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48999" y="1460726"/>
            <a:ext cx="6222772" cy="4272417"/>
          </a:xfr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Государственный кадастр месторождений и проявлений полезных ископаемых состоит из следующих подразделений (массивов):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"А" - месторождения металлических полезных ископаемых;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"Б" - месторождения неметаллических полезных ископаемых;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"В" - россыпные месторождения;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"Г" - проявления твердых полезных ископаемых;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"Д" - месторождения нефти и газа;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"Е" - месторождения угля и горючих сланцев;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"Ж" - месторождения гидроминерального сырья;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"З" - месторождения подземных вод;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"И" - месторождения торфа и сапропеля;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 "К" - перспективные структуры и объекты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988356" y="2115911"/>
            <a:ext cx="6288314" cy="441551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Составление и ведение Государственного кадастра осуществляется на основании данных: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отчетности, представленной недропользователями, осуществляющими разведку и добычу полезных ископаемых;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заключений государственной экспертизы запасов полезных ископаемых;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территориальных балансов запасов общераспространенных полезных ископаемых и территориальных кадастров месторождений и проявлений общераспространенных полезных ископаемых, представляемых уполномоченными органами государственной власти субъектов Российской Федерации;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геологических отчетов о поисках, оценке и разведке месторождений.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903686" y="4445454"/>
            <a:ext cx="6288314" cy="241254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Федеральный фонд геологической информации и его территориальные фонды направляют в Роснедра данные, на основании которых ведется Государственный кадастр, в течение 25 дней с момента их поступления.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Уполномоченное должностное лицо Роснедр в срок не более 25 дней с момента поступления в Роснедра данных, на основании которых ведется Государственный кадастр, вносит соответствующие данные в Государственный кадастр.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8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344460" y="323850"/>
            <a:ext cx="69649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Информация в базе данных недропользования ИС «Недра» </a:t>
            </a:r>
          </a:p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Прогнозные ресурсы</a:t>
            </a:r>
          </a:p>
        </p:txBody>
      </p:sp>
      <p:pic>
        <p:nvPicPr>
          <p:cNvPr id="46106" name="Picture 26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773239"/>
            <a:ext cx="8135937" cy="388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2855914" y="1412876"/>
            <a:ext cx="6624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/>
              <a:t>Блок «Гос. кадастр месторождений», массив А</a:t>
            </a:r>
          </a:p>
        </p:txBody>
      </p:sp>
    </p:spTree>
    <p:extLst>
      <p:ext uri="{BB962C8B-B14F-4D97-AF65-F5344CB8AC3E}">
        <p14:creationId xmlns:p14="http://schemas.microsoft.com/office/powerpoint/2010/main" val="340458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344460" y="323850"/>
            <a:ext cx="69649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Информация в базе данных недропользования ИС «Недра» </a:t>
            </a:r>
          </a:p>
          <a:p>
            <a:pPr algn="ctr"/>
            <a:r>
              <a:rPr lang="ru-RU" altLang="ru-RU" sz="2000" b="1">
                <a:solidFill>
                  <a:schemeClr val="bg1"/>
                </a:solidFill>
              </a:rPr>
              <a:t>Прогнозные ресурсы</a:t>
            </a:r>
          </a:p>
        </p:txBody>
      </p:sp>
      <p:pic>
        <p:nvPicPr>
          <p:cNvPr id="74757" name="Picture 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844676"/>
            <a:ext cx="7848600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3792538" y="1340128"/>
            <a:ext cx="25012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b="1"/>
              <a:t>Паспорт ГКМ, массив А</a:t>
            </a:r>
          </a:p>
        </p:txBody>
      </p:sp>
    </p:spTree>
    <p:extLst>
      <p:ext uri="{BB962C8B-B14F-4D97-AF65-F5344CB8AC3E}">
        <p14:creationId xmlns:p14="http://schemas.microsoft.com/office/powerpoint/2010/main" val="180444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80735" y="189593"/>
            <a:ext cx="102305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актуализации координат объекта учета ГКМ</a:t>
            </a:r>
          </a:p>
        </p:txBody>
      </p:sp>
      <p:pic>
        <p:nvPicPr>
          <p:cNvPr id="5" name="Picture 4" descr="Кинтереп 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1124" r="4762" b="29663"/>
          <a:stretch>
            <a:fillRect/>
          </a:stretch>
        </p:blipFill>
        <p:spPr bwMode="auto">
          <a:xfrm>
            <a:off x="468313" y="1194480"/>
            <a:ext cx="5627687" cy="5435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381" descr="5345236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2" y="1468028"/>
            <a:ext cx="5594577" cy="538997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ИНТЕРАКТИВНАЯ ВИЗУАЛИЗАЦИЯ ДАННЫХ</a:t>
            </a:r>
          </a:p>
        </p:txBody>
      </p:sp>
    </p:spTree>
    <p:extLst>
      <p:ext uri="{BB962C8B-B14F-4D97-AF65-F5344CB8AC3E}">
        <p14:creationId xmlns:p14="http://schemas.microsoft.com/office/powerpoint/2010/main" val="363472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подлож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27" y="0"/>
            <a:ext cx="9086548" cy="689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1552727" y="1197429"/>
            <a:ext cx="3397250" cy="316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943" tIns="43472" rIns="86943" bIns="43472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2813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0013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5625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28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00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72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4425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429"/>
              <a:t>Находится в ведении Федерального агентства по недропользованию (Роснедра) в соответствии с распоряжением Правительства Российской Федерации от 15 июля 2009 года  № 817-р. </a:t>
            </a:r>
          </a:p>
          <a:p>
            <a:r>
              <a:rPr lang="ru-RU" altLang="ru-RU" sz="1429"/>
              <a:t>В соответствии с Уставом ФБУ "ТФГИ по Сибирскому федеральному округу" Учреждение осуществляет свою деятельность на территории Сибирского федерального округа.</a:t>
            </a:r>
          </a:p>
          <a:p>
            <a:r>
              <a:rPr lang="ru-RU" altLang="ru-RU" sz="1429"/>
              <a:t>           Местонахождение Учреждения:</a:t>
            </a:r>
          </a:p>
          <a:p>
            <a:r>
              <a:rPr lang="ru-RU" altLang="ru-RU" sz="1429"/>
              <a:t>г. Новосибирск, Новосибирск,</a:t>
            </a:r>
          </a:p>
          <a:p>
            <a:r>
              <a:rPr lang="ru-RU" altLang="ru-RU" sz="1429"/>
              <a:t> ул. Каменская, д.74</a:t>
            </a:r>
            <a:r>
              <a:rPr lang="ru-RU" altLang="ru-RU" sz="1238"/>
              <a:t>.</a:t>
            </a:r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1552727" y="4364870"/>
            <a:ext cx="3469822" cy="163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98" tIns="45550" rIns="91098" bIns="4555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7263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5100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2938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429" dirty="0"/>
              <a:t>Учреждение имеет следующие  филиалы: </a:t>
            </a:r>
          </a:p>
          <a:p>
            <a:r>
              <a:rPr lang="ru-RU" altLang="ru-RU" sz="1429" dirty="0"/>
              <a:t>Алтайский филиал, Бурятский филиал, Красноярский филиал, Иркутский филиал,  Кемеровский филиал, Омский филиал, Томский филиал, Забайкальский филиал, Горно-Алтайский филиал, </a:t>
            </a:r>
            <a:r>
              <a:rPr lang="ru-RU" altLang="ru-RU" sz="1429" dirty="0" err="1"/>
              <a:t>Тывинский</a:t>
            </a:r>
            <a:r>
              <a:rPr lang="ru-RU" altLang="ru-RU" sz="1429" dirty="0"/>
              <a:t> филиал, Хакасский филиал</a:t>
            </a:r>
            <a:r>
              <a:rPr lang="ru-RU" altLang="ru-RU" sz="1238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945822" y="0"/>
            <a:ext cx="8442476" cy="10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98" tIns="45550" rIns="91098" bIns="4555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7263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5100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2938" defTabSz="9128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619" b="1">
                <a:solidFill>
                  <a:schemeClr val="accent2"/>
                </a:solidFill>
                <a:latin typeface="Verdana" panose="020B0604030504040204" pitchFamily="34" charset="0"/>
              </a:rPr>
              <a:t>Федеральное бюджетное учреждение</a:t>
            </a:r>
          </a:p>
          <a:p>
            <a:pPr algn="ctr"/>
            <a:r>
              <a:rPr lang="ru-RU" altLang="ru-RU" sz="1619" b="1">
                <a:solidFill>
                  <a:schemeClr val="accent2"/>
                </a:solidFill>
                <a:latin typeface="Verdana" panose="020B0604030504040204" pitchFamily="34" charset="0"/>
              </a:rPr>
              <a:t>«Территориальный фонд геологической информации по Сибирскому федеральному округу» </a:t>
            </a:r>
          </a:p>
          <a:p>
            <a:pPr algn="ctr"/>
            <a:r>
              <a:rPr lang="ru-RU" altLang="ru-RU" sz="1619" b="1">
                <a:solidFill>
                  <a:schemeClr val="accent2"/>
                </a:solidFill>
                <a:latin typeface="Verdana" panose="020B0604030504040204" pitchFamily="34" charset="0"/>
              </a:rPr>
              <a:t> (ФБУ «ТФГИ по Сибирскому федеральному округу»)</a:t>
            </a: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5022548" y="884122"/>
            <a:ext cx="5616726" cy="603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110" tIns="45554" rIns="91110" bIns="45554" anchor="ctr">
            <a:spAutoFit/>
          </a:bodyPr>
          <a:lstStyle>
            <a:lvl1pPr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7263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5100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2938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429"/>
              <a:t>Учреждением и его филиалами на территории Сибирского федерального округа решаются следующие задачи:</a:t>
            </a:r>
          </a:p>
          <a:p>
            <a:r>
              <a:rPr lang="ru-RU" altLang="ru-RU" sz="1429"/>
              <a:t>- Сбор, систематизация и анализ, хранение информационных ресурсов в области недропользования.</a:t>
            </a:r>
          </a:p>
          <a:p>
            <a:r>
              <a:rPr lang="ru-RU" altLang="ru-RU" sz="1429"/>
              <a:t>- Ведение баз и банков данных цифровой геологической информации о недрах и недропользовании в Сибирском федеральном округе.</a:t>
            </a:r>
          </a:p>
          <a:p>
            <a:r>
              <a:rPr lang="ru-RU" altLang="ru-RU" sz="1429"/>
              <a:t>- Обеспечение Федерального агентства по недропользованию и его территориальных органов, других федеральных органов исполнительной власти, органов государственной власти субъектов Российской Федерации в Сибирском федеральном округе, органов местного самоуправления, организаций и граждан информацией в области геологического изучения недр и недропользования.</a:t>
            </a:r>
          </a:p>
          <a:p>
            <a:r>
              <a:rPr lang="ru-RU" altLang="ru-RU" sz="1429"/>
              <a:t>Основными мероприятиями при реализации данных задач являются: </a:t>
            </a:r>
          </a:p>
          <a:p>
            <a:r>
              <a:rPr lang="ru-RU" altLang="ru-RU" sz="1429"/>
              <a:t>- организация эффективной работы по сбору, систематизации и хранению информационных ресурсов по недропользованию, обработка и анализ поступившей информации;</a:t>
            </a:r>
          </a:p>
          <a:p>
            <a:r>
              <a:rPr lang="ru-RU" altLang="ru-RU" sz="1429"/>
              <a:t>- формирование, ведение и пополнение государственных территориальных фондов геологической информации, включающей данные о состоянии и изучении недр субъектов Российской Федерации в Сибирском федеральном округе, о состоянии, воспроизводстве и использовании минерально-сырьевых ресурсов субъектов Российской Федерации в Сибирском федеральном округе;</a:t>
            </a:r>
          </a:p>
          <a:p>
            <a:r>
              <a:rPr lang="ru-RU" altLang="ru-RU" sz="1429"/>
              <a:t>- обеспечение ведения и эксплуатации территориальных банков цифровой геологической информации субъектов Российской Федерации в Сибирском федеральном округе;</a:t>
            </a:r>
          </a:p>
          <a:p>
            <a:r>
              <a:rPr lang="ru-RU" altLang="ru-RU" sz="1429"/>
              <a:t>- осуществление учета информационных ресурсов в области геологического изучения недр и недропользования</a:t>
            </a:r>
            <a:r>
              <a:rPr lang="ru-RU" altLang="ru-RU" sz="1429">
                <a:solidFill>
                  <a:schemeClr val="accent2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5892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31" y="1825625"/>
            <a:ext cx="4776337" cy="4351338"/>
          </a:xfrm>
        </p:spPr>
      </p:pic>
    </p:spTree>
    <p:extLst>
      <p:ext uri="{BB962C8B-B14F-4D97-AF65-F5344CB8AC3E}">
        <p14:creationId xmlns:p14="http://schemas.microsoft.com/office/powerpoint/2010/main" val="3437940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ГЕОИНФОРМАЦИОННАЯ СИСТЕМА УЧЕТА МСБ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29" y="1825625"/>
            <a:ext cx="5391342" cy="4351338"/>
          </a:xfrm>
        </p:spPr>
      </p:pic>
    </p:spTree>
    <p:extLst>
      <p:ext uri="{BB962C8B-B14F-4D97-AF65-F5344CB8AC3E}">
        <p14:creationId xmlns:p14="http://schemas.microsoft.com/office/powerpoint/2010/main" val="1235922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5" y="517648"/>
            <a:ext cx="9185188" cy="6069165"/>
          </a:xfrm>
        </p:spPr>
      </p:pic>
    </p:spTree>
    <p:extLst>
      <p:ext uri="{BB962C8B-B14F-4D97-AF65-F5344CB8AC3E}">
        <p14:creationId xmlns:p14="http://schemas.microsoft.com/office/powerpoint/2010/main" val="250709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6646"/>
            <a:ext cx="10515600" cy="3449295"/>
          </a:xfr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87563" y="541338"/>
            <a:ext cx="43910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83"/>
            <a:ext cx="12192000" cy="64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1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Схематическая карта россыпной золотоносности фрагмента Забайкальского края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497" y="1825625"/>
            <a:ext cx="8577005" cy="4351338"/>
          </a:xfrm>
        </p:spPr>
      </p:pic>
    </p:spTree>
    <p:extLst>
      <p:ext uri="{BB962C8B-B14F-4D97-AF65-F5344CB8AC3E}">
        <p14:creationId xmlns:p14="http://schemas.microsoft.com/office/powerpoint/2010/main" val="1461031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69" y="1825625"/>
            <a:ext cx="6413662" cy="4351338"/>
          </a:xfrm>
        </p:spPr>
      </p:pic>
    </p:spTree>
    <p:extLst>
      <p:ext uri="{BB962C8B-B14F-4D97-AF65-F5344CB8AC3E}">
        <p14:creationId xmlns:p14="http://schemas.microsoft.com/office/powerpoint/2010/main" val="960638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>
          <a:xfrm>
            <a:off x="1919288" y="188913"/>
            <a:ext cx="7885112" cy="914400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геоморфологической карты золотоносного района</a:t>
            </a:r>
            <a:b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1:200 000 (с действующими лицензиями, прогнозными ресурсами, запасами, буровыми профилями)</a:t>
            </a:r>
          </a:p>
        </p:txBody>
      </p:sp>
      <p:pic>
        <p:nvPicPr>
          <p:cNvPr id="819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412875"/>
            <a:ext cx="56165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43694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>
          <a:xfrm>
            <a:off x="2154238" y="198438"/>
            <a:ext cx="7885112" cy="914400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Отображение учетных листков при обращении к объекту</a:t>
            </a:r>
            <a:b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гиперссылке </a:t>
            </a: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открыть фотографию учетного листка</a:t>
            </a:r>
            <a:endParaRPr lang="ru-RU" altLang="ru-RU" sz="1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3" r="3353" b="11491"/>
          <a:stretch/>
        </p:blipFill>
        <p:spPr>
          <a:xfrm>
            <a:off x="2154238" y="1413655"/>
            <a:ext cx="7614170" cy="454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7" t="1421" r="9486" b="22124"/>
          <a:stretch>
            <a:fillRect/>
          </a:stretch>
        </p:blipFill>
        <p:spPr bwMode="auto">
          <a:xfrm>
            <a:off x="6167439" y="1484313"/>
            <a:ext cx="345757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2495550" y="1628775"/>
            <a:ext cx="215900" cy="2873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8548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2154238" y="198438"/>
            <a:ext cx="7885112" cy="914400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Отображение паспортов ГКМ при обращении к объекту</a:t>
            </a:r>
            <a:b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гиперссылке</a:t>
            </a:r>
          </a:p>
        </p:txBody>
      </p:sp>
      <p:pic>
        <p:nvPicPr>
          <p:cNvPr id="1126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/>
          <a:stretch>
            <a:fillRect/>
          </a:stretch>
        </p:blipFill>
        <p:spPr bwMode="auto">
          <a:xfrm>
            <a:off x="2640013" y="1557339"/>
            <a:ext cx="62738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r="3539" b="12082"/>
          <a:stretch>
            <a:fillRect/>
          </a:stretch>
        </p:blipFill>
        <p:spPr bwMode="auto">
          <a:xfrm>
            <a:off x="6151564" y="1711326"/>
            <a:ext cx="38877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низ 5"/>
          <p:cNvSpPr/>
          <p:nvPr/>
        </p:nvSpPr>
        <p:spPr>
          <a:xfrm>
            <a:off x="3143250" y="4508501"/>
            <a:ext cx="215900" cy="2889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60830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4200" r="9057" b="18102"/>
          <a:stretch/>
        </p:blipFill>
        <p:spPr>
          <a:xfrm>
            <a:off x="2422947" y="1607577"/>
            <a:ext cx="2952328" cy="4600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943475" y="3784600"/>
            <a:ext cx="431800" cy="723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2154238" y="198438"/>
            <a:ext cx="7885112" cy="914400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плана расположения разведочных линий с результатами опробования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6" y="1698786"/>
            <a:ext cx="682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07" y="1607577"/>
            <a:ext cx="6579448" cy="435404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221039" y="4799014"/>
            <a:ext cx="1722437" cy="79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30371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279650" y="404813"/>
            <a:ext cx="64888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b="1">
                <a:solidFill>
                  <a:srgbClr val="FFFFCC"/>
                </a:solidFill>
              </a:rPr>
              <a:t>Федеральная государственная информационная систем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208214" y="1557339"/>
            <a:ext cx="77057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b="1" dirty="0"/>
              <a:t>В пункте 7 Положения о федеральной государственной информационной системе </a:t>
            </a:r>
            <a:r>
              <a:rPr lang="ru-RU" altLang="ru-RU" b="1" dirty="0">
                <a:solidFill>
                  <a:srgbClr val="FF0000"/>
                </a:solidFill>
              </a:rPr>
              <a:t>«Единый фонд геологической информации о недрах»</a:t>
            </a:r>
            <a:r>
              <a:rPr lang="ru-RU" altLang="ru-RU" b="1" dirty="0"/>
              <a:t>, утвержденного Постановлением Правительства РФ от 30.01.2016 № 48, в информационную систему включается следующая информация, представляемая ее обладателями:</a:t>
            </a:r>
          </a:p>
          <a:p>
            <a:endParaRPr lang="ru-RU" altLang="ru-RU" b="1" dirty="0"/>
          </a:p>
          <a:p>
            <a:r>
              <a:rPr lang="ru-RU" altLang="ru-RU" b="1" dirty="0"/>
              <a:t>а) сведения для внесения записей в реестр первичной геологической информации о недрах; </a:t>
            </a:r>
          </a:p>
          <a:p>
            <a:endParaRPr lang="ru-RU" altLang="ru-RU" b="1" dirty="0"/>
          </a:p>
          <a:p>
            <a:r>
              <a:rPr lang="ru-RU" altLang="ru-RU" b="1" dirty="0"/>
              <a:t>б) сведения для внесения записей в реестр</a:t>
            </a:r>
            <a:r>
              <a:rPr lang="ru-RU" altLang="ru-RU" dirty="0"/>
              <a:t> </a:t>
            </a:r>
            <a:r>
              <a:rPr lang="ru-RU" altLang="ru-RU" b="1" dirty="0"/>
              <a:t>интерпретированной геологической информации о недрах;</a:t>
            </a:r>
          </a:p>
          <a:p>
            <a:endParaRPr lang="ru-RU" altLang="ru-RU" b="1" dirty="0"/>
          </a:p>
          <a:p>
            <a:r>
              <a:rPr lang="ru-RU" altLang="ru-RU" b="1" dirty="0"/>
              <a:t>в) первичная и интерпретированная информация, размещенная на электронных носителях и имеющаяся в федеральном фонде геологической информации и его территориальных фондах.</a:t>
            </a:r>
          </a:p>
          <a:p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2965607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2154238" y="198438"/>
            <a:ext cx="7885112" cy="914400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геологического плана рудопроявления золота с результатами бороздового опробования и аномалиями по вторичным ореолам золота </a:t>
            </a:r>
            <a:b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1:5 000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698" r="7776" b="16783"/>
          <a:stretch/>
        </p:blipFill>
        <p:spPr>
          <a:xfrm>
            <a:off x="2567608" y="1484784"/>
            <a:ext cx="720080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1942284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287714" y="1700213"/>
            <a:ext cx="58324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</a:rPr>
              <a:t>Спасибо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chemeClr val="bg1"/>
                </a:solidFill>
              </a:rPr>
              <a:t>за</a:t>
            </a:r>
            <a:r>
              <a:rPr lang="ru-RU" altLang="ru-RU" sz="1800" b="1">
                <a:solidFill>
                  <a:schemeClr val="bg1"/>
                </a:solidFill>
              </a:rPr>
              <a:t>   </a:t>
            </a:r>
            <a:r>
              <a:rPr lang="ru-RU" altLang="ru-RU" sz="4000" b="1">
                <a:solidFill>
                  <a:schemeClr val="bg1"/>
                </a:solidFill>
              </a:rPr>
              <a:t>внимание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r="26375" b="33152"/>
          <a:stretch/>
        </p:blipFill>
        <p:spPr>
          <a:xfrm>
            <a:off x="3431704" y="1412776"/>
            <a:ext cx="4912022" cy="472677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4" name="Rectangle 5"/>
          <p:cNvSpPr txBox="1">
            <a:spLocks noChangeArrowheads="1"/>
          </p:cNvSpPr>
          <p:nvPr/>
        </p:nvSpPr>
        <p:spPr bwMode="auto">
          <a:xfrm>
            <a:off x="1984376" y="404814"/>
            <a:ext cx="71104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Геологический разрез по линии </a:t>
            </a:r>
            <a:r>
              <a:rPr lang="en-US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III-III</a:t>
            </a: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результатами кернового опробования и рудными интервалами</a:t>
            </a:r>
            <a:b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1:5 000</a:t>
            </a:r>
          </a:p>
        </p:txBody>
      </p:sp>
    </p:spTree>
    <p:extLst>
      <p:ext uri="{BB962C8B-B14F-4D97-AF65-F5344CB8AC3E}">
        <p14:creationId xmlns:p14="http://schemas.microsoft.com/office/powerpoint/2010/main" val="289632966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ПРОГНОЗНЫЕ РЕСУРСЫ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5849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420914" y="1225689"/>
            <a:ext cx="1140822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ФБУ ТФГИ по Сибирскому федеральному округу осуществляет наполнение геологической информацией, в том числе информацией по прогнозным ресурсам, федеральной базы данных (ИС «Недра»).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ИС Недра невозможно отделить ресурсы прошедшие, в установленном порядке апробацию, от «авторских» прогнозных ресурсов, отобразить движение и состояние прогнозных ресурсов.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Дополнительная информация о прогнозных ресурсах берется из отчетов о результатах геологоразведочных работ.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Может быть, достоверность количественной оценки и методика оценки прогнозных ресурсов в них не соответствует современным требованиям, но тем не менее они существуют и могут быть использованы для локализации участков недр.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Таким образом, наличие и доступность для использования первичных (авторских) материалов по оценке прогнозных ресурсов важно даже для апробированных прогнозных ресурсов</a:t>
            </a:r>
            <a:r>
              <a:rPr lang="ru-RU" altLang="ru-RU" sz="1800" dirty="0"/>
              <a:t>.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65613" y="130629"/>
            <a:ext cx="3733800" cy="9191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Прогнозные ресурсы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916" y="103869"/>
            <a:ext cx="11640456" cy="8250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прогнозных ресурсов и запасов различными организациями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117600"/>
          <a:ext cx="10515600" cy="5428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57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213" y="205468"/>
            <a:ext cx="9118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 «Недра». Ввод прогнозных запасов ПИ массив Г </a:t>
            </a:r>
            <a:br>
              <a:rPr lang="ru-RU" alt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«Государственный кадастр месторождений»</a:t>
            </a:r>
            <a:r>
              <a:rPr lang="ru-RU" altLang="ru-RU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ru-RU" altLang="ru-RU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ГКМ_прогноз_запас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1"/>
          <a:stretch/>
        </p:blipFill>
        <p:spPr bwMode="auto">
          <a:xfrm>
            <a:off x="766536" y="1104498"/>
            <a:ext cx="10482035" cy="55865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08" y="156314"/>
            <a:ext cx="4578483" cy="6473730"/>
          </a:xfrm>
        </p:spPr>
      </p:pic>
    </p:spTree>
    <p:extLst>
      <p:ext uri="{BB962C8B-B14F-4D97-AF65-F5344CB8AC3E}">
        <p14:creationId xmlns:p14="http://schemas.microsoft.com/office/powerpoint/2010/main" val="2593737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58" y="0"/>
            <a:ext cx="4850255" cy="6858000"/>
          </a:xfrm>
        </p:spPr>
      </p:pic>
    </p:spTree>
    <p:extLst>
      <p:ext uri="{BB962C8B-B14F-4D97-AF65-F5344CB8AC3E}">
        <p14:creationId xmlns:p14="http://schemas.microsoft.com/office/powerpoint/2010/main" val="358627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Врезка к карте ПИ_pril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7043" r="1596"/>
          <a:stretch>
            <a:fillRect/>
          </a:stretch>
        </p:blipFill>
        <p:spPr bwMode="auto">
          <a:xfrm>
            <a:off x="2208213" y="1412875"/>
            <a:ext cx="4432300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992313" y="333376"/>
            <a:ext cx="7345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2"/>
                </a:solidFill>
              </a:rPr>
              <a:t>Врезка к карте полезных ископаемых ГДП-200 и список прогнозируемых объектов полезных ископаемых</a:t>
            </a:r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5568" r="1912" b="31633"/>
          <a:stretch>
            <a:fillRect/>
          </a:stretch>
        </p:blipFill>
        <p:spPr bwMode="auto">
          <a:xfrm>
            <a:off x="5937251" y="2146301"/>
            <a:ext cx="4105275" cy="35274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387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2013" y="2490674"/>
            <a:ext cx="5461000" cy="28796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sz="7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16373"/>
              </p:ext>
            </p:extLst>
          </p:nvPr>
        </p:nvGraphicFramePr>
        <p:xfrm>
          <a:off x="568411" y="914394"/>
          <a:ext cx="11145796" cy="5717065"/>
        </p:xfrm>
        <a:graphic>
          <a:graphicData uri="http://schemas.openxmlformats.org/drawingml/2006/table">
            <a:tbl>
              <a:tblPr/>
              <a:tblGrid>
                <a:gridCol w="1758663">
                  <a:extLst>
                    <a:ext uri="{9D8B030D-6E8A-4147-A177-3AD203B41FA5}">
                      <a16:colId xmlns:a16="http://schemas.microsoft.com/office/drawing/2014/main" val="1851215230"/>
                    </a:ext>
                  </a:extLst>
                </a:gridCol>
                <a:gridCol w="782088">
                  <a:extLst>
                    <a:ext uri="{9D8B030D-6E8A-4147-A177-3AD203B41FA5}">
                      <a16:colId xmlns:a16="http://schemas.microsoft.com/office/drawing/2014/main" val="1281556061"/>
                    </a:ext>
                  </a:extLst>
                </a:gridCol>
                <a:gridCol w="782088">
                  <a:extLst>
                    <a:ext uri="{9D8B030D-6E8A-4147-A177-3AD203B41FA5}">
                      <a16:colId xmlns:a16="http://schemas.microsoft.com/office/drawing/2014/main" val="3102285782"/>
                    </a:ext>
                  </a:extLst>
                </a:gridCol>
                <a:gridCol w="786227">
                  <a:extLst>
                    <a:ext uri="{9D8B030D-6E8A-4147-A177-3AD203B41FA5}">
                      <a16:colId xmlns:a16="http://schemas.microsoft.com/office/drawing/2014/main" val="3199781408"/>
                    </a:ext>
                  </a:extLst>
                </a:gridCol>
                <a:gridCol w="724156">
                  <a:extLst>
                    <a:ext uri="{9D8B030D-6E8A-4147-A177-3AD203B41FA5}">
                      <a16:colId xmlns:a16="http://schemas.microsoft.com/office/drawing/2014/main" val="1851596934"/>
                    </a:ext>
                  </a:extLst>
                </a:gridCol>
                <a:gridCol w="886574">
                  <a:extLst>
                    <a:ext uri="{9D8B030D-6E8A-4147-A177-3AD203B41FA5}">
                      <a16:colId xmlns:a16="http://schemas.microsoft.com/office/drawing/2014/main" val="3107633272"/>
                    </a:ext>
                  </a:extLst>
                </a:gridCol>
                <a:gridCol w="774847">
                  <a:extLst>
                    <a:ext uri="{9D8B030D-6E8A-4147-A177-3AD203B41FA5}">
                      <a16:colId xmlns:a16="http://schemas.microsoft.com/office/drawing/2014/main" val="2366139920"/>
                    </a:ext>
                  </a:extLst>
                </a:gridCol>
                <a:gridCol w="733468">
                  <a:extLst>
                    <a:ext uri="{9D8B030D-6E8A-4147-A177-3AD203B41FA5}">
                      <a16:colId xmlns:a16="http://schemas.microsoft.com/office/drawing/2014/main" val="1369034577"/>
                    </a:ext>
                  </a:extLst>
                </a:gridCol>
                <a:gridCol w="733468">
                  <a:extLst>
                    <a:ext uri="{9D8B030D-6E8A-4147-A177-3AD203B41FA5}">
                      <a16:colId xmlns:a16="http://schemas.microsoft.com/office/drawing/2014/main" val="1575250117"/>
                    </a:ext>
                  </a:extLst>
                </a:gridCol>
                <a:gridCol w="691052">
                  <a:extLst>
                    <a:ext uri="{9D8B030D-6E8A-4147-A177-3AD203B41FA5}">
                      <a16:colId xmlns:a16="http://schemas.microsoft.com/office/drawing/2014/main" val="2316567537"/>
                    </a:ext>
                  </a:extLst>
                </a:gridCol>
                <a:gridCol w="802777">
                  <a:extLst>
                    <a:ext uri="{9D8B030D-6E8A-4147-A177-3AD203B41FA5}">
                      <a16:colId xmlns:a16="http://schemas.microsoft.com/office/drawing/2014/main" val="1710025105"/>
                    </a:ext>
                  </a:extLst>
                </a:gridCol>
                <a:gridCol w="796572">
                  <a:extLst>
                    <a:ext uri="{9D8B030D-6E8A-4147-A177-3AD203B41FA5}">
                      <a16:colId xmlns:a16="http://schemas.microsoft.com/office/drawing/2014/main" val="3021293145"/>
                    </a:ext>
                  </a:extLst>
                </a:gridCol>
                <a:gridCol w="893816">
                  <a:extLst>
                    <a:ext uri="{9D8B030D-6E8A-4147-A177-3AD203B41FA5}">
                      <a16:colId xmlns:a16="http://schemas.microsoft.com/office/drawing/2014/main" val="1435284372"/>
                    </a:ext>
                  </a:extLst>
                </a:gridCol>
              </a:tblGrid>
              <a:tr h="7712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Отчеты о результатах ГИН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Изданные балансы (госбалансы)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Сводные балансы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Паспорта ГКМ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Карточки изученности территорий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Первичные материалы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924758"/>
                  </a:ext>
                </a:extLst>
              </a:tr>
              <a:tr h="399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ед.хр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ед.хр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ед.хр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ед.хр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ед.хр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инв. 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ед.хр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085611"/>
                  </a:ext>
                </a:extLst>
              </a:tr>
              <a:tr h="899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ФБУ "ТФГИ по Сибирскому федеральному округу"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117 826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318 840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16 286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10 771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23 981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14 092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14 575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56 444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91 017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480 054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748 657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989569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959622"/>
                  </a:ext>
                </a:extLst>
              </a:tr>
              <a:tr h="243147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Департамент по недропользованию по Сибирскому федеральному округу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88470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Головной фонд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22 283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2 294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2 421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4 701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7 792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06429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Алтайский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5 354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11 865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861336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Горно-Алтайский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1 819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5 299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10 233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085514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Кемеровский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19 775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47 157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5 687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14 005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14 005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466 890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466 890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679135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Омский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4 345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2 637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347440"/>
                  </a:ext>
                </a:extLst>
              </a:tr>
              <a:tr h="243147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Департамент по недропользованию по Центрально-Сибирскому округу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609177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Бурятский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6 859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35 420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1 065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5 508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5 508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2 118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47 212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232943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11 497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27 191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1 374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9 204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9 230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136 564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490869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Иркутский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17 473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40 228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2 297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3 415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3 753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11 818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2 740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39 238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06643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Красноярский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32 691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94 702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4 055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5 328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8 508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2 369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22 980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30 401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3 478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27 073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056464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Томский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5 320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13 795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3 954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861506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Тывинский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3 295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8 689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1 307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972308"/>
                  </a:ext>
                </a:extLst>
              </a:tr>
              <a:tr h="2431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Хакасский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2 941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7 866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3 851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864840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76084" y="33933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Информационные ресурсы по основным видам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ФБУ "ТФГИ по Сибирскому федеральному округу" по состоянию на 01.04.2019 г.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2"/>
          <p:cNvSpPr>
            <a:spLocks noChangeShapeType="1"/>
          </p:cNvSpPr>
          <p:nvPr/>
        </p:nvSpPr>
        <p:spPr bwMode="auto">
          <a:xfrm>
            <a:off x="6118679" y="149829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714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026374" y="102462"/>
            <a:ext cx="6273808" cy="59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110" tIns="45554" rIns="91110" bIns="45554" anchor="ctr">
            <a:spAutoFit/>
          </a:bodyPr>
          <a:lstStyle>
            <a:lvl1pPr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7838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57263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35100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12938" defTabSz="9572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defTabSz="957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619" b="1" dirty="0">
                <a:solidFill>
                  <a:schemeClr val="accent2"/>
                </a:solidFill>
                <a:latin typeface="Verdana" panose="020B0604030504040204" pitchFamily="34" charset="0"/>
              </a:rPr>
              <a:t>ФБУ "ТФГИ по Сибирскому федеральному округу"</a:t>
            </a:r>
          </a:p>
          <a:p>
            <a:pPr algn="ctr"/>
            <a:r>
              <a:rPr lang="ru-RU" altLang="ru-RU" sz="1619" b="1" dirty="0" smtClean="0">
                <a:solidFill>
                  <a:schemeClr val="accent2"/>
                </a:solidFill>
                <a:latin typeface="Verdana" panose="020B0604030504040204" pitchFamily="34" charset="0"/>
              </a:rPr>
              <a:t>Основные показатели</a:t>
            </a:r>
            <a:endParaRPr lang="ru-RU" altLang="ru-RU" sz="1619" b="1" dirty="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63725" name="Object 2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264366"/>
              </p:ext>
            </p:extLst>
          </p:nvPr>
        </p:nvGraphicFramePr>
        <p:xfrm>
          <a:off x="2491392" y="1095375"/>
          <a:ext cx="7343775" cy="576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5922620" imgH="4664100" progId="Word.Document.8">
                  <p:embed/>
                </p:oleObj>
              </mc:Choice>
              <mc:Fallback>
                <p:oleObj name="Document" r:id="rId3" imgW="5922620" imgH="4664100" progId="Word.Document.8">
                  <p:embed/>
                  <p:pic>
                    <p:nvPicPr>
                      <p:cNvPr id="63725" name="Object 2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392" y="1095375"/>
                        <a:ext cx="7343775" cy="576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60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Прямая со стрелкой 50"/>
          <p:cNvCxnSpPr/>
          <p:nvPr/>
        </p:nvCxnSpPr>
        <p:spPr>
          <a:xfrm>
            <a:off x="7896225" y="1773238"/>
            <a:ext cx="0" cy="4013200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9480550" y="1773239"/>
            <a:ext cx="0" cy="3640137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5916613" y="1989139"/>
            <a:ext cx="0" cy="2884487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4151313" y="1773238"/>
            <a:ext cx="0" cy="4032250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2640013" y="1773239"/>
            <a:ext cx="0" cy="3424237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2296" name="Rectangle 3"/>
          <p:cNvSpPr>
            <a:spLocks noChangeArrowheads="1"/>
          </p:cNvSpPr>
          <p:nvPr/>
        </p:nvSpPr>
        <p:spPr bwMode="auto">
          <a:xfrm>
            <a:off x="2640013" y="238126"/>
            <a:ext cx="6551612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FFFFCC"/>
                </a:solidFill>
              </a:rPr>
              <a:t>Основные задачи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800" b="1">
              <a:solidFill>
                <a:srgbClr val="FFFFCC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2"/>
                </a:solidFill>
              </a:rPr>
              <a:t>ФБУ «ТФГИ по Сибирскому федеральному округу»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>
              <a:solidFill>
                <a:srgbClr val="FFFFCC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51089" y="1476375"/>
            <a:ext cx="7489825" cy="50323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  ДАННЫХ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92313" y="2087564"/>
            <a:ext cx="1295400" cy="720725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  «АСЛН» (ТПИ, УВС)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22651" y="2087564"/>
            <a:ext cx="1476375" cy="720725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 "Учет и баланс подземных вод"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41900" y="2087564"/>
            <a:ext cx="1944688" cy="720725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 «Система удаленного сбора электронных копий протоколов ГКЗ/ТКЗ и ЦКР/ТКР»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75500" y="2087564"/>
            <a:ext cx="1441450" cy="720725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 "Недра"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759826" y="2087564"/>
            <a:ext cx="1331913" cy="720725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 ведения изученности "ДИАФОНД"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92313" y="2924176"/>
            <a:ext cx="12954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  <a:r>
              <a:rPr lang="ru-RU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недропользователя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997075" y="3573464"/>
            <a:ext cx="1296988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</a:p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92313" y="4221163"/>
            <a:ext cx="1295400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лицензионного участка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93900" y="4941889"/>
            <a:ext cx="1296988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скан-образы лицензионных документов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422651" y="2916239"/>
            <a:ext cx="1476375" cy="587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лицензии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422651" y="3606801"/>
            <a:ext cx="1476375" cy="587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 подземных вод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21064" y="4295776"/>
            <a:ext cx="1476375" cy="588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лицензионного участка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421064" y="4984751"/>
            <a:ext cx="1476375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скан-образы документов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759826" y="2916238"/>
            <a:ext cx="1331913" cy="360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изученность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759826" y="3365501"/>
            <a:ext cx="1331913" cy="360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геофизическая изученность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759826" y="3798889"/>
            <a:ext cx="1331913" cy="35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геохимическая изученность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759826" y="4260851"/>
            <a:ext cx="1331913" cy="360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гидрогеологическая изученность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421064" y="5586414"/>
            <a:ext cx="1476375" cy="498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подземных вод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078414" y="2938463"/>
            <a:ext cx="1944687" cy="588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ГКЗ/ТКЗ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078414" y="3619501"/>
            <a:ext cx="1944687" cy="587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протоколы ЦКР/ТКР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078414" y="4352926"/>
            <a:ext cx="1944687" cy="588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скан-образы документов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175500" y="2890839"/>
            <a:ext cx="1441450" cy="288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недропользователи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177088" y="3284539"/>
            <a:ext cx="1439862" cy="288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170738" y="3644900"/>
            <a:ext cx="1441450" cy="287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и части недр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75501" y="4454526"/>
            <a:ext cx="1439863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кадастр месторождений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170738" y="5589588"/>
            <a:ext cx="1441450" cy="32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отчетов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170738" y="4005263"/>
            <a:ext cx="1441450" cy="360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ГИН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170738" y="5084763"/>
            <a:ext cx="1441450" cy="360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 буровых скважин на воду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759826" y="4730751"/>
            <a:ext cx="1331913" cy="46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инженерно-геологическая изученность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759826" y="5276851"/>
            <a:ext cx="1331913" cy="468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эколого-геологическая изученность</a:t>
            </a:r>
          </a:p>
        </p:txBody>
      </p:sp>
    </p:spTree>
    <p:extLst>
      <p:ext uri="{BB962C8B-B14F-4D97-AF65-F5344CB8AC3E}">
        <p14:creationId xmlns:p14="http://schemas.microsoft.com/office/powerpoint/2010/main" val="243124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 стрелкой 18"/>
          <p:cNvCxnSpPr/>
          <p:nvPr/>
        </p:nvCxnSpPr>
        <p:spPr>
          <a:xfrm>
            <a:off x="4079875" y="2219326"/>
            <a:ext cx="0" cy="1196975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3503613" y="404813"/>
            <a:ext cx="4392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565872" y="71677"/>
            <a:ext cx="6551612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rgbClr val="FFFFCC"/>
                </a:solidFill>
              </a:rPr>
              <a:t>Основные Геоинформационные системы используемые ФБУ ТФГИ по СФО </a:t>
            </a:r>
            <a:endParaRPr lang="ru-RU" altLang="ru-RU" sz="2000" b="1" dirty="0">
              <a:solidFill>
                <a:srgbClr val="FFFFCC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800" b="1" dirty="0">
              <a:solidFill>
                <a:srgbClr val="FFFFCC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1" dirty="0">
              <a:solidFill>
                <a:srgbClr val="FFFFCC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71814" y="1512889"/>
            <a:ext cx="5868987" cy="72072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ГЕОИНФОРМАЦИОННЫЕ   СИСТЕМЫ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00713" y="3495055"/>
            <a:ext cx="3240088" cy="1260475"/>
          </a:xfrm>
          <a:prstGeom prst="roundRect">
            <a:avLst/>
          </a:prstGeom>
          <a:effectLst>
            <a:outerShdw blurRad="50800" dist="63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РОСГЕОЛФОНД (приказ 138 – слои полигональных объектов ГБЗ)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56139" y="4833939"/>
            <a:ext cx="3240087" cy="1258887"/>
          </a:xfrm>
          <a:prstGeom prst="roundRect">
            <a:avLst/>
          </a:prstGeom>
          <a:solidFill>
            <a:schemeClr val="accent1"/>
          </a:solidFill>
          <a:effectLst>
            <a:outerShdw blurRad="50800" dist="63500" dir="2700000" algn="ctr" rotWithShape="0">
              <a:schemeClr val="tx2">
                <a:lumMod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полезных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ископаемых ВСЕГЕИ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08214" y="3429001"/>
            <a:ext cx="3240087" cy="1538415"/>
          </a:xfrm>
          <a:prstGeom prst="roundRect">
            <a:avLst/>
          </a:prstGeom>
          <a:effectLst>
            <a:outerShdw blurRad="50800" dist="63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распределенного и нераспределенного фонда недр (лицензии и участки недр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карты объектов ГКМ - проявления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08214" y="2457451"/>
            <a:ext cx="3240087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Автоматизированная система лицензирования (АСЛН)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7896225" y="2233614"/>
            <a:ext cx="0" cy="1195387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664930" y="2233614"/>
            <a:ext cx="0" cy="2600325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8436769" y="4833939"/>
            <a:ext cx="2470128" cy="1195345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изученности "ДИАФОНД"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940801" y="2219326"/>
            <a:ext cx="0" cy="2600325"/>
          </a:xfrm>
          <a:prstGeom prst="straightConnector1">
            <a:avLst/>
          </a:prstGeom>
          <a:ln w="31750" cmpd="sng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94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7" y="0"/>
            <a:ext cx="11823279" cy="6582032"/>
          </a:xfrm>
        </p:spPr>
      </p:pic>
    </p:spTree>
    <p:extLst>
      <p:ext uri="{BB962C8B-B14F-4D97-AF65-F5344CB8AC3E}">
        <p14:creationId xmlns:p14="http://schemas.microsoft.com/office/powerpoint/2010/main" val="105228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1" y="1288106"/>
            <a:ext cx="12070709" cy="3959397"/>
          </a:xfrm>
        </p:spPr>
      </p:pic>
    </p:spTree>
    <p:extLst>
      <p:ext uri="{BB962C8B-B14F-4D97-AF65-F5344CB8AC3E}">
        <p14:creationId xmlns:p14="http://schemas.microsoft.com/office/powerpoint/2010/main" val="738728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1573</Words>
  <Application>Microsoft Office PowerPoint</Application>
  <PresentationFormat>Широкоэкранный</PresentationFormat>
  <Paragraphs>354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Verdana</vt:lpstr>
      <vt:lpstr>Тема Office</vt:lpstr>
      <vt:lpstr>Документ Microsoft Word 97–2003</vt:lpstr>
      <vt:lpstr>ФОНДЫ ХРАНЕНИЯ ГЕОЛОГИЧЕСКОЙ ИНФОРМАЦИИ В ЭПОХУ ЦИФРОВОЙ РЕВОЛЮЦИИ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 РФ от 21.02.1992 N 2395-1  "О недрах"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ГЕОИНФОРМАЦИОННАЯ СИСТЕМА УЧЕТА МСБ</vt:lpstr>
      <vt:lpstr>Презентация PowerPoint</vt:lpstr>
      <vt:lpstr>Презентация PowerPoint</vt:lpstr>
      <vt:lpstr>Схематическая карта россыпной золотоносности фрагмента Забайкальского края </vt:lpstr>
      <vt:lpstr>Презентация PowerPoint</vt:lpstr>
      <vt:lpstr>Фрагмент геоморфологической карты золотоносного района масштаб 1:200 000 (с действующими лицензиями, прогнозными ресурсами, запасами, буровыми профилями)</vt:lpstr>
      <vt:lpstr>Отображение учетных листков при обращении к объекту  по гиперссылке позволяет открыть фотографию учетного листка</vt:lpstr>
      <vt:lpstr>Отображение паспортов ГКМ при обращении к объекту  по гиперссылке</vt:lpstr>
      <vt:lpstr>Фрагмент плана расположения разведочных линий с результатами опробования</vt:lpstr>
      <vt:lpstr>Фрагмент геологического плана рудопроявления золота с результатами бороздового опробования и аномалиями по вторичным ореолам золота  масштаб 1:5 000</vt:lpstr>
      <vt:lpstr>Презентация PowerPoint</vt:lpstr>
      <vt:lpstr>Презентация PowerPoint</vt:lpstr>
      <vt:lpstr>Прогнозные ресурсы</vt:lpstr>
      <vt:lpstr>Оценка прогнозных ресурсов и запасов различными организациями</vt:lpstr>
      <vt:lpstr>ИС «Недра». Ввод прогнозных запасов ПИ массив Г  блок «Государственный кадастр месторождений»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АКТУАЛИЗАЦИЯ  ПАСПОРТОВ  ГОСУДАРСТВЕННОГО КАДАСТРА МЕСТОРОЖДЕНИЙ  И ПРОЯВЛЕНИЙ</dc:title>
  <dc:creator>vopros74@outlook.com</dc:creator>
  <cp:lastModifiedBy>aleksei.studennikov@outlook.com</cp:lastModifiedBy>
  <cp:revision>55</cp:revision>
  <dcterms:created xsi:type="dcterms:W3CDTF">2019-02-22T05:49:36Z</dcterms:created>
  <dcterms:modified xsi:type="dcterms:W3CDTF">2019-05-22T08:27:21Z</dcterms:modified>
</cp:coreProperties>
</file>