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3" r:id="rId9"/>
    <p:sldId id="261" r:id="rId10"/>
    <p:sldId id="266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B33D6-4F7B-4CAD-A78B-A36BC57CB2E1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137B8-970D-4F0C-8BE2-2DD4798FF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0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137B8-970D-4F0C-8BE2-2DD4798FFC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FDAA-5B76-4931-8062-F981C94F2E51}" type="datetime1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0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0001-9A9F-4910-8B5E-17D444C52F8B}" type="datetime1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94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219B-9AE2-4A40-9C20-C52AACCAE544}" type="datetime1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3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076D-B2D6-4A15-8C24-9FFDF71FC8CB}" type="datetime1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4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4B0C-F97C-439B-8082-7ED767302AC3}" type="datetime1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34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2A78B-C77B-4DF6-8278-2034E8B827AA}" type="datetime1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3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5E3E-13CB-4724-B598-0D23F51F7C52}" type="datetime1">
              <a:rPr lang="ru-RU" smtClean="0"/>
              <a:t>23.05.2019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66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FEE9-78B9-4F0A-ABDA-4DEE9A7F38B3}" type="datetime1">
              <a:rPr lang="ru-RU" smtClean="0"/>
              <a:t>23.05.2019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9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60C-05E6-41B3-A1A0-FA6D3844CA6B}" type="datetime1">
              <a:rPr lang="ru-RU" smtClean="0"/>
              <a:t>23.05.2019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3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3A75-F3B4-44C0-8260-5F9EA738121B}" type="datetime1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0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4DC4-5D81-4227-882D-8C2EB68D8927}" type="datetime1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4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B56F7-7B8D-4837-8C48-E375E2261523}" type="datetime1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8E702-C9BC-46C9-B82E-2E6BDB51D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97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Геология </a:t>
            </a:r>
            <a:r>
              <a:rPr lang="ru-RU" sz="4000" b="1" dirty="0"/>
              <a:t>и генезис </a:t>
            </a:r>
            <a:r>
              <a:rPr lang="ru-RU" sz="4000" b="1" dirty="0" smtClean="0"/>
              <a:t>Олимпиадинского </a:t>
            </a:r>
            <a:r>
              <a:rPr lang="ru-RU" sz="4000" b="1" dirty="0"/>
              <a:t>золоторудного месторождения </a:t>
            </a:r>
            <a:r>
              <a:rPr lang="ru-RU" sz="4000" b="1" dirty="0" smtClean="0"/>
              <a:t>(Енисейский </a:t>
            </a:r>
            <a:r>
              <a:rPr lang="ru-RU" sz="4000" b="1" dirty="0"/>
              <a:t>кряж)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629808" cy="2463784"/>
          </a:xfrm>
        </p:spPr>
        <p:txBody>
          <a:bodyPr>
            <a:normAutofit/>
          </a:bodyPr>
          <a:lstStyle/>
          <a:p>
            <a:pPr algn="r"/>
            <a:r>
              <a:rPr lang="ru-RU" u="sng" dirty="0"/>
              <a:t>Сильянов С.А</a:t>
            </a:r>
            <a:r>
              <a:rPr lang="ru-RU" u="sng" dirty="0" smtClean="0"/>
              <a:t>.</a:t>
            </a:r>
            <a:r>
              <a:rPr lang="ru-RU" dirty="0" smtClean="0"/>
              <a:t>, Сазонов </a:t>
            </a:r>
            <a:r>
              <a:rPr lang="ru-RU" dirty="0"/>
              <a:t>А.М</a:t>
            </a:r>
            <a:r>
              <a:rPr lang="ru-RU" dirty="0" smtClean="0"/>
              <a:t>., </a:t>
            </a:r>
            <a:r>
              <a:rPr lang="ru-RU" dirty="0"/>
              <a:t>Звягина Е.А</a:t>
            </a:r>
            <a:r>
              <a:rPr lang="ru-RU" dirty="0" smtClean="0"/>
              <a:t>., Лобанов </a:t>
            </a:r>
            <a:r>
              <a:rPr lang="ru-RU" dirty="0"/>
              <a:t>К.В</a:t>
            </a:r>
            <a:r>
              <a:rPr lang="ru-RU" dirty="0" smtClean="0"/>
              <a:t>.,</a:t>
            </a:r>
          </a:p>
          <a:p>
            <a:pPr algn="r"/>
            <a:r>
              <a:rPr lang="ru-RU" dirty="0" smtClean="0"/>
              <a:t>Леонтьев </a:t>
            </a:r>
            <a:r>
              <a:rPr lang="ru-RU" dirty="0"/>
              <a:t>С.И</a:t>
            </a:r>
            <a:r>
              <a:rPr lang="ru-RU" dirty="0" smtClean="0"/>
              <a:t>., </a:t>
            </a:r>
            <a:r>
              <a:rPr lang="ru-RU" dirty="0"/>
              <a:t>Калинин Ю.А</a:t>
            </a:r>
            <a:r>
              <a:rPr lang="ru-RU" dirty="0" smtClean="0"/>
              <a:t>., Савичев А.А., </a:t>
            </a:r>
            <a:r>
              <a:rPr lang="ru-RU" dirty="0"/>
              <a:t>Тишин П.А</a:t>
            </a:r>
            <a:r>
              <a:rPr lang="ru-RU" dirty="0" smtClean="0"/>
              <a:t>.</a:t>
            </a:r>
          </a:p>
          <a:p>
            <a:pPr algn="r"/>
            <a:r>
              <a:rPr lang="ru-RU" sz="1800" i="1" dirty="0" smtClean="0"/>
              <a:t>Сибирский </a:t>
            </a:r>
            <a:r>
              <a:rPr lang="ru-RU" sz="1800" i="1" dirty="0"/>
              <a:t>федеральный </a:t>
            </a:r>
            <a:r>
              <a:rPr lang="ru-RU" sz="1800" i="1" dirty="0" smtClean="0"/>
              <a:t>университет</a:t>
            </a:r>
          </a:p>
          <a:p>
            <a:pPr algn="r"/>
            <a:r>
              <a:rPr lang="ru-RU" sz="1800" i="1" dirty="0" smtClean="0"/>
              <a:t>Институт </a:t>
            </a:r>
            <a:r>
              <a:rPr lang="ru-RU" sz="1800" i="1" dirty="0"/>
              <a:t>геологии и минералогии им. В.С. Соболева СО </a:t>
            </a:r>
            <a:r>
              <a:rPr lang="ru-RU" sz="1800" i="1" dirty="0" smtClean="0"/>
              <a:t>РАН</a:t>
            </a:r>
          </a:p>
          <a:p>
            <a:pPr algn="r"/>
            <a:r>
              <a:rPr lang="ru-RU" sz="1800" i="1" dirty="0" smtClean="0"/>
              <a:t>Санкт-Петербургский </a:t>
            </a:r>
            <a:r>
              <a:rPr lang="ru-RU" sz="1800" i="1" dirty="0"/>
              <a:t>горный </a:t>
            </a:r>
            <a:r>
              <a:rPr lang="ru-RU" sz="1800" i="1" dirty="0" smtClean="0"/>
              <a:t>университет</a:t>
            </a:r>
            <a:endParaRPr lang="ru-RU" sz="1800" i="1" dirty="0"/>
          </a:p>
          <a:p>
            <a:pPr algn="r"/>
            <a:r>
              <a:rPr lang="ru-RU" sz="1800" i="1" dirty="0" smtClean="0"/>
              <a:t>Томский </a:t>
            </a:r>
            <a:r>
              <a:rPr lang="ru-RU" sz="1800" i="1" dirty="0"/>
              <a:t>государственный </a:t>
            </a:r>
            <a:r>
              <a:rPr lang="ru-RU" sz="1800" i="1" dirty="0" smtClean="0"/>
              <a:t>университет</a:t>
            </a: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24972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11629"/>
            <a:ext cx="7886700" cy="60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Генезис месторождения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627237"/>
            <a:ext cx="7886700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Термодинамика рудообразования</a:t>
            </a:r>
            <a:endParaRPr lang="ru-RU" sz="2400" i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654657"/>
              </p:ext>
            </p:extLst>
          </p:nvPr>
        </p:nvGraphicFramePr>
        <p:xfrm>
          <a:off x="218316" y="1563265"/>
          <a:ext cx="8708400" cy="195072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353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4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Кварц </a:t>
                      </a:r>
                      <a:r>
                        <a:rPr lang="ru-RU" sz="1600" dirty="0" err="1">
                          <a:effectLst/>
                        </a:rPr>
                        <a:t>предрудных</a:t>
                      </a:r>
                      <a:r>
                        <a:rPr lang="ru-RU" sz="1600" dirty="0">
                          <a:effectLst/>
                        </a:rPr>
                        <a:t> метасоматитов (</a:t>
                      </a:r>
                      <a:r>
                        <a:rPr lang="ru-RU" sz="1600" dirty="0" err="1">
                          <a:effectLst/>
                        </a:rPr>
                        <a:t>незолотоносные</a:t>
                      </a:r>
                      <a:r>
                        <a:rPr lang="ru-RU" sz="1600" dirty="0">
                          <a:effectLst/>
                        </a:rPr>
                        <a:t> кварц-слюдисто-сульфидные ассоциации)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220-325°С; 10,0-16,0 мас.% (</a:t>
                      </a:r>
                      <a:r>
                        <a:rPr lang="ru-RU" sz="1600" dirty="0" err="1">
                          <a:effectLst/>
                        </a:rPr>
                        <a:t>NaCl-экв</a:t>
                      </a:r>
                      <a:r>
                        <a:rPr lang="ru-RU" sz="1600" dirty="0">
                          <a:effectLst/>
                        </a:rPr>
                        <a:t>.); 0,6-2,2 кбар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Кварц рудного </a:t>
                      </a:r>
                      <a:r>
                        <a:rPr lang="ru-RU" sz="1600" dirty="0" smtClean="0">
                          <a:effectLst/>
                        </a:rPr>
                        <a:t>этапа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en-US" sz="1600" dirty="0" err="1">
                          <a:effectLst/>
                        </a:rPr>
                        <a:t>Qz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en-US" sz="1600" dirty="0">
                          <a:effectLst/>
                        </a:rPr>
                        <a:t>Au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en-US" sz="1600" dirty="0">
                          <a:effectLst/>
                        </a:rPr>
                        <a:t>Ars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en-US" sz="1600" dirty="0">
                          <a:effectLst/>
                        </a:rPr>
                        <a:t>Py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en-US" sz="1600" dirty="0">
                          <a:effectLst/>
                        </a:rPr>
                        <a:t>Pyr</a:t>
                      </a:r>
                      <a:r>
                        <a:rPr lang="ru-RU" sz="1600" dirty="0">
                          <a:effectLst/>
                        </a:rPr>
                        <a:t> ассоциация)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260-470°С; 9,5-20,0 мас.% (</a:t>
                      </a:r>
                      <a:r>
                        <a:rPr lang="ru-RU" sz="1600" b="1" dirty="0" err="1">
                          <a:effectLst/>
                        </a:rPr>
                        <a:t>NaCl-экв</a:t>
                      </a:r>
                      <a:r>
                        <a:rPr lang="ru-RU" sz="1600" b="1" dirty="0">
                          <a:effectLst/>
                        </a:rPr>
                        <a:t>.); 1,1-2,5 кбар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Пирротин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420-500°С; </a:t>
                      </a:r>
                      <a:r>
                        <a:rPr lang="en-US" sz="1600" b="1" dirty="0">
                          <a:effectLst/>
                        </a:rPr>
                        <a:t>Log αS</a:t>
                      </a:r>
                      <a:r>
                        <a:rPr lang="ru-RU" sz="1600" b="1" baseline="-25000" dirty="0">
                          <a:effectLst/>
                        </a:rPr>
                        <a:t>2</a:t>
                      </a:r>
                      <a:r>
                        <a:rPr lang="ru-RU" sz="1600" b="1" dirty="0">
                          <a:effectLst/>
                        </a:rPr>
                        <a:t> -11,7…-2,8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Арсенопирит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300-460°С; </a:t>
                      </a:r>
                      <a:r>
                        <a:rPr lang="en-US" sz="1600" b="1" dirty="0">
                          <a:effectLst/>
                        </a:rPr>
                        <a:t>Log αS</a:t>
                      </a:r>
                      <a:r>
                        <a:rPr lang="ru-RU" sz="1600" b="1" baseline="-25000" dirty="0">
                          <a:effectLst/>
                        </a:rPr>
                        <a:t>2</a:t>
                      </a:r>
                      <a:r>
                        <a:rPr lang="ru-RU" sz="1600" b="1" dirty="0">
                          <a:effectLst/>
                        </a:rPr>
                        <a:t> -14,6…-5,9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Золотоносный арсенопирит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370-410°С; </a:t>
                      </a:r>
                      <a:r>
                        <a:rPr lang="en-US" sz="1600" b="1" dirty="0">
                          <a:effectLst/>
                        </a:rPr>
                        <a:t>Log αS</a:t>
                      </a:r>
                      <a:r>
                        <a:rPr lang="ru-RU" sz="1600" b="1" baseline="-25000" dirty="0">
                          <a:effectLst/>
                        </a:rPr>
                        <a:t>2</a:t>
                      </a:r>
                      <a:r>
                        <a:rPr lang="ru-RU" sz="1600" b="1" dirty="0">
                          <a:effectLst/>
                        </a:rPr>
                        <a:t> -7,9…-7,1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58640"/>
              </p:ext>
            </p:extLst>
          </p:nvPr>
        </p:nvGraphicFramePr>
        <p:xfrm>
          <a:off x="218316" y="4215476"/>
          <a:ext cx="8709433" cy="146304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35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5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Кварц рудного </a:t>
                      </a:r>
                      <a:r>
                        <a:rPr lang="ru-RU" sz="1600" dirty="0" smtClean="0">
                          <a:effectLst/>
                        </a:rPr>
                        <a:t>этапа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Qz</a:t>
                      </a:r>
                      <a:r>
                        <a:rPr lang="ru-RU" sz="1600" dirty="0" smtClean="0">
                          <a:effectLst/>
                        </a:rPr>
                        <a:t>-Au-Sb </a:t>
                      </a:r>
                      <a:r>
                        <a:rPr lang="ru-RU" sz="1600" dirty="0">
                          <a:effectLst/>
                        </a:rPr>
                        <a:t>ассоциация)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240-300°С; 5,5-8,0 мас.% (</a:t>
                      </a:r>
                      <a:r>
                        <a:rPr lang="ru-RU" sz="1600" dirty="0" err="1">
                          <a:effectLst/>
                        </a:rPr>
                        <a:t>NaCl-экв</a:t>
                      </a:r>
                      <a:r>
                        <a:rPr lang="ru-RU" sz="1600" dirty="0">
                          <a:effectLst/>
                        </a:rPr>
                        <a:t>.); 1,8-2,1 кбар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Пирротин (</a:t>
                      </a:r>
                      <a:r>
                        <a:rPr lang="ru-RU" sz="1600" dirty="0" err="1">
                          <a:effectLst/>
                        </a:rPr>
                        <a:t>рекристаллизованный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200-280°С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Арсенопирит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290-330°С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Пострудный </a:t>
                      </a:r>
                      <a:r>
                        <a:rPr lang="ru-RU" sz="1600" dirty="0" smtClean="0">
                          <a:effectLst/>
                        </a:rPr>
                        <a:t>кварц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(кварц-карбонатные </a:t>
                      </a:r>
                      <a:r>
                        <a:rPr lang="ru-RU" sz="1600" dirty="0">
                          <a:effectLst/>
                        </a:rPr>
                        <a:t>прожилки)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110-180°С; 0,5-3,0 мас.% (</a:t>
                      </a:r>
                      <a:r>
                        <a:rPr lang="ru-RU" sz="1600" b="1" dirty="0" err="1">
                          <a:effectLst/>
                        </a:rPr>
                        <a:t>NaCl-экв</a:t>
                      </a:r>
                      <a:r>
                        <a:rPr lang="ru-RU" sz="1600" b="1" dirty="0">
                          <a:effectLst/>
                        </a:rPr>
                        <a:t>.)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8316" y="3680064"/>
            <a:ext cx="1980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Sb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руды: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18316" y="1051575"/>
            <a:ext cx="16089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руды: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11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11629"/>
            <a:ext cx="7886700" cy="60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Генезис месторождения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627237"/>
            <a:ext cx="7886700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Распределение элементов-примесей</a:t>
            </a:r>
            <a:endParaRPr lang="ru-RU" sz="2400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39171"/>
            <a:ext cx="7638272" cy="51126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7298" y="1139171"/>
            <a:ext cx="8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Золото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09366" y="113917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Арсенопирит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87815" y="369549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Пирит, пирротин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65667" y="3701510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Стибнит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52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7662"/>
            <a:ext cx="7886700" cy="60359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Общие сведения о месторождении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 descr="Восточный04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445080"/>
            <a:ext cx="61912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84274" y="6197805"/>
            <a:ext cx="5775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Олимпиадинское месторождение. Карьер Восточный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175" y="859757"/>
            <a:ext cx="811376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Открыто в 1974 году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Добыто </a:t>
            </a:r>
            <a:r>
              <a:rPr lang="ru-RU" dirty="0"/>
              <a:t>золота из окисленных руд </a:t>
            </a:r>
            <a:r>
              <a:rPr lang="ru-RU" dirty="0" smtClean="0"/>
              <a:t>230 </a:t>
            </a:r>
            <a:r>
              <a:rPr lang="ru-RU" dirty="0"/>
              <a:t>кг (1986 г</a:t>
            </a:r>
            <a:r>
              <a:rPr lang="ru-RU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Современный уровень добычи из коренных руд 50 т (2017 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Глубина эксплуатационного карьера около 500 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Проектная глубина карьерной отработки -650 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Протяженность рудного тела на глубину 1,5 км, без признаков выклинивания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Добыто руды около 105 млн т; произведено металла ~ 580 т,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Общие запасы золота на 01.01.2018 – 1560 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8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3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105575"/>
            <a:ext cx="7886700" cy="60359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Геологическое положение месторождения</a:t>
            </a:r>
            <a:endParaRPr lang="ru-RU" sz="3200" dirty="0"/>
          </a:p>
        </p:txBody>
      </p:sp>
      <p:pic>
        <p:nvPicPr>
          <p:cNvPr id="2050" name="Picture 2" descr="Регион схема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3" y="847554"/>
            <a:ext cx="5068023" cy="587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2" b="50231"/>
          <a:stretch/>
        </p:blipFill>
        <p:spPr>
          <a:xfrm>
            <a:off x="5582028" y="847554"/>
            <a:ext cx="3118352" cy="5562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 t="264" r="40565" b="77558"/>
          <a:stretch/>
        </p:blipFill>
        <p:spPr>
          <a:xfrm>
            <a:off x="3731037" y="880119"/>
            <a:ext cx="1927853" cy="24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00" y="724278"/>
            <a:ext cx="6656000" cy="589822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4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28650" y="120683"/>
            <a:ext cx="7886700" cy="60359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Геологическое </a:t>
            </a:r>
            <a:r>
              <a:rPr lang="ru-RU" sz="3200" b="1" dirty="0" smtClean="0"/>
              <a:t>строение месторождения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795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5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47843"/>
            <a:ext cx="7886700" cy="60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Характеристика вмещающих пород и руд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633744"/>
            <a:ext cx="7886700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Вмещающие породы</a:t>
            </a:r>
            <a:endParaRPr lang="ru-RU" sz="24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3" y="947615"/>
            <a:ext cx="8813933" cy="55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47843"/>
            <a:ext cx="7886700" cy="60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Характеристика вмещающих пород и руд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633744"/>
            <a:ext cx="7886700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Первичные руды</a:t>
            </a:r>
            <a:endParaRPr lang="ru-RU" sz="24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97" y="1041150"/>
            <a:ext cx="4266606" cy="57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47843"/>
            <a:ext cx="7886700" cy="60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Характеристика вмещающих пород и руд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633744"/>
            <a:ext cx="7886700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Первичные руды</a:t>
            </a:r>
            <a:endParaRPr 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1" y="1527051"/>
            <a:ext cx="8426477" cy="421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47843"/>
            <a:ext cx="7886700" cy="60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Характеристика вмещающих пород и руд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633744"/>
            <a:ext cx="7886700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Первичные руды</a:t>
            </a:r>
            <a:endParaRPr 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5" y="1527051"/>
            <a:ext cx="8463649" cy="42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702-C9BC-46C9-B82E-2E6BDB51DF30}" type="slidenum">
              <a:rPr lang="ru-RU" smtClean="0"/>
              <a:t>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8650" y="111629"/>
            <a:ext cx="7886700" cy="60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Генезис месторождения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633744"/>
            <a:ext cx="7886700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Возраст</a:t>
            </a:r>
            <a:endParaRPr lang="ru-RU" sz="2400" i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412882"/>
              </p:ext>
            </p:extLst>
          </p:nvPr>
        </p:nvGraphicFramePr>
        <p:xfrm>
          <a:off x="454654" y="1973656"/>
          <a:ext cx="8234692" cy="332171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5836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3743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Возраст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метаморфогенно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-метасоматических образований (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K-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771-877 мл лет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743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Граниты:</a:t>
                      </a:r>
                    </a:p>
                    <a:p>
                      <a:pPr indent="180340" algn="l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Тырадинский массив (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Ar-Ar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180340" algn="l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Чиримбинский</a:t>
                      </a:r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753,2±5,5 млн лет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868,9±6,5 млн лет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743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1. Кварцевые жилы </a:t>
                      </a:r>
                      <a:r>
                        <a:rPr lang="ru-RU" sz="1800" kern="1200" dirty="0" smtClean="0">
                          <a:effectLst/>
                        </a:rPr>
                        <a:t>(</a:t>
                      </a:r>
                      <a:r>
                        <a:rPr lang="en-US" sz="1800" kern="1200" dirty="0" err="1" smtClean="0">
                          <a:effectLst/>
                        </a:rPr>
                        <a:t>Ar</a:t>
                      </a:r>
                      <a:r>
                        <a:rPr lang="ru-RU" sz="1800" kern="1200" dirty="0">
                          <a:effectLst/>
                        </a:rPr>
                        <a:t>-</a:t>
                      </a:r>
                      <a:r>
                        <a:rPr lang="en-US" sz="1800" kern="1200" dirty="0" err="1">
                          <a:effectLst/>
                        </a:rPr>
                        <a:t>Ar</a:t>
                      </a:r>
                      <a:r>
                        <a:rPr lang="ru-RU" sz="1800" kern="12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</a:rPr>
                        <a:t>808-817 млн </a:t>
                      </a:r>
                      <a:r>
                        <a:rPr lang="ru-RU" sz="1800" b="1" kern="1200" dirty="0" smtClean="0">
                          <a:effectLst/>
                        </a:rPr>
                        <a:t>лет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796">
                <a:tc>
                  <a:txBody>
                    <a:bodyPr/>
                    <a:lstStyle/>
                    <a:p>
                      <a:pPr marL="0" indent="180975" algn="l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2. </a:t>
                      </a:r>
                      <a:r>
                        <a:rPr lang="en-US" sz="1800" kern="1200" dirty="0">
                          <a:effectLst/>
                        </a:rPr>
                        <a:t>Au</a:t>
                      </a:r>
                      <a:r>
                        <a:rPr lang="ru-RU" sz="1800" kern="1200" dirty="0">
                          <a:effectLst/>
                        </a:rPr>
                        <a:t>-</a:t>
                      </a:r>
                      <a:r>
                        <a:rPr lang="en-US" sz="1800" kern="1200" dirty="0">
                          <a:effectLst/>
                        </a:rPr>
                        <a:t>Apy</a:t>
                      </a:r>
                      <a:r>
                        <a:rPr lang="ru-RU" sz="1800" kern="1200" dirty="0">
                          <a:effectLst/>
                        </a:rPr>
                        <a:t>-</a:t>
                      </a:r>
                      <a:r>
                        <a:rPr lang="en-US" sz="1800" kern="1200" dirty="0">
                          <a:effectLst/>
                        </a:rPr>
                        <a:t>Po</a:t>
                      </a:r>
                      <a:r>
                        <a:rPr lang="ru-RU" sz="1800" kern="1200" dirty="0">
                          <a:effectLst/>
                        </a:rPr>
                        <a:t> руды </a:t>
                      </a:r>
                      <a:r>
                        <a:rPr lang="ru-RU" sz="1800" kern="1200" dirty="0" smtClean="0">
                          <a:effectLst/>
                        </a:rPr>
                        <a:t>(</a:t>
                      </a:r>
                      <a:r>
                        <a:rPr lang="en-US" sz="1800" kern="1200" dirty="0" err="1" smtClean="0">
                          <a:effectLst/>
                        </a:rPr>
                        <a:t>Ar</a:t>
                      </a:r>
                      <a:r>
                        <a:rPr lang="ru-RU" sz="1800" kern="1200" dirty="0">
                          <a:effectLst/>
                        </a:rPr>
                        <a:t>-</a:t>
                      </a:r>
                      <a:r>
                        <a:rPr lang="en-US" sz="1800" kern="1200" dirty="0" err="1">
                          <a:effectLst/>
                        </a:rPr>
                        <a:t>Ar</a:t>
                      </a:r>
                      <a:r>
                        <a:rPr lang="ru-RU" sz="1800" kern="12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</a:rPr>
                        <a:t>758-803 млн </a:t>
                      </a:r>
                      <a:r>
                        <a:rPr lang="ru-RU" sz="1800" b="1" kern="1200" dirty="0" smtClean="0">
                          <a:effectLst/>
                        </a:rPr>
                        <a:t>лет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475">
                <a:tc>
                  <a:txBody>
                    <a:bodyPr/>
                    <a:lstStyle/>
                    <a:p>
                      <a:pPr marL="0" indent="180975" algn="l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3. </a:t>
                      </a:r>
                      <a:r>
                        <a:rPr lang="en-US" sz="1800" kern="1200" dirty="0">
                          <a:effectLst/>
                        </a:rPr>
                        <a:t>Au</a:t>
                      </a:r>
                      <a:r>
                        <a:rPr lang="ru-RU" sz="1800" kern="1200" dirty="0">
                          <a:effectLst/>
                        </a:rPr>
                        <a:t>-</a:t>
                      </a:r>
                      <a:r>
                        <a:rPr lang="en-US" sz="1800" kern="1200" dirty="0">
                          <a:effectLst/>
                        </a:rPr>
                        <a:t>Apy</a:t>
                      </a:r>
                      <a:r>
                        <a:rPr lang="ru-RU" sz="1800" kern="1200" dirty="0">
                          <a:effectLst/>
                        </a:rPr>
                        <a:t>-</a:t>
                      </a:r>
                      <a:r>
                        <a:rPr lang="en-US" sz="1800" kern="1200" dirty="0">
                          <a:effectLst/>
                        </a:rPr>
                        <a:t>Sb</a:t>
                      </a:r>
                      <a:r>
                        <a:rPr lang="ru-RU" sz="1800" kern="1200" dirty="0">
                          <a:effectLst/>
                        </a:rPr>
                        <a:t> руды </a:t>
                      </a:r>
                      <a:r>
                        <a:rPr lang="ru-RU" sz="1800" kern="1200" dirty="0" smtClean="0">
                          <a:effectLst/>
                        </a:rPr>
                        <a:t>(</a:t>
                      </a:r>
                      <a:r>
                        <a:rPr lang="en-US" sz="1800" kern="1200" dirty="0" err="1" smtClean="0">
                          <a:effectLst/>
                        </a:rPr>
                        <a:t>Ar</a:t>
                      </a:r>
                      <a:r>
                        <a:rPr lang="ru-RU" sz="1800" kern="1200" dirty="0">
                          <a:effectLst/>
                        </a:rPr>
                        <a:t>-</a:t>
                      </a:r>
                      <a:r>
                        <a:rPr lang="en-US" sz="1800" kern="1200" dirty="0" err="1">
                          <a:effectLst/>
                        </a:rPr>
                        <a:t>Ar</a:t>
                      </a:r>
                      <a:r>
                        <a:rPr lang="ru-RU" sz="1800" kern="12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</a:rPr>
                        <a:t>660-795 млн </a:t>
                      </a:r>
                      <a:r>
                        <a:rPr lang="ru-RU" sz="1800" b="1" kern="1200" dirty="0" smtClean="0">
                          <a:effectLst/>
                        </a:rPr>
                        <a:t>лет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8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388</Words>
  <Application>Microsoft Office PowerPoint</Application>
  <PresentationFormat>Экран (4:3)</PresentationFormat>
  <Paragraphs>86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Геология и генезис Олимпиадинского золоторудного месторождения (Енисейский кряж)</vt:lpstr>
      <vt:lpstr>Общие сведения о месторождении</vt:lpstr>
      <vt:lpstr>Геологическое положение месторождения</vt:lpstr>
      <vt:lpstr>Геологическое строение месторождения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Геология и генезис Олимпиадинского золоторудного месторождения (Енисейский кряж)</dc:title>
  <dc:creator>Серега</dc:creator>
  <cp:lastModifiedBy>admin101</cp:lastModifiedBy>
  <cp:revision>12</cp:revision>
  <dcterms:created xsi:type="dcterms:W3CDTF">2019-05-21T08:54:57Z</dcterms:created>
  <dcterms:modified xsi:type="dcterms:W3CDTF">2019-05-23T06:47:05Z</dcterms:modified>
</cp:coreProperties>
</file>