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303" r:id="rId3"/>
    <p:sldId id="304" r:id="rId4"/>
    <p:sldId id="299" r:id="rId5"/>
    <p:sldId id="305" r:id="rId6"/>
    <p:sldId id="297" r:id="rId7"/>
    <p:sldId id="301" r:id="rId8"/>
    <p:sldId id="302" r:id="rId9"/>
    <p:sldId id="295" r:id="rId10"/>
    <p:sldId id="307" r:id="rId11"/>
    <p:sldId id="296" r:id="rId12"/>
    <p:sldId id="284" r:id="rId13"/>
    <p:sldId id="308" r:id="rId14"/>
    <p:sldId id="310" r:id="rId15"/>
    <p:sldId id="309" r:id="rId16"/>
    <p:sldId id="311" r:id="rId17"/>
    <p:sldId id="312" r:id="rId18"/>
    <p:sldId id="265" r:id="rId19"/>
    <p:sldId id="313" r:id="rId20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21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140" autoAdjust="0"/>
  </p:normalViewPr>
  <p:slideViewPr>
    <p:cSldViewPr>
      <p:cViewPr varScale="1">
        <p:scale>
          <a:sx n="96" d="100"/>
          <a:sy n="96" d="100"/>
        </p:scale>
        <p:origin x="203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527231-38C3-4954-9AF2-0BC3B61B3A74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D241D9-D427-4E45-8943-29BBB014B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522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коллеги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В последние годы Арктической зоне России уделяется особое внимание на всех уровнях власти. </a:t>
            </a:r>
            <a:r>
              <a:rPr lang="ru-RU" sz="14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Арктика важна для нас в экономическом и геополитическом отношениях. Здесь сосредоточена треть общемировых ресурсов и запасов углеводородов, а Северный морской путь является удобной транспортной артерией для перевозки хозяйственных, стратегических и военных грузов. Для будущего развития она сравнима с транссибирской магистралью.</a:t>
            </a:r>
            <a:endParaRPr lang="ru-RU" alt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241D9-D427-4E45-8943-29BBB014B07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976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241D9-D427-4E45-8943-29BBB014B07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8772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Интерес к месторождениям углеводородного сырья высок во многих компаниях. В последние годы на двух перспективных структурах в пределах</a:t>
            </a:r>
            <a:r>
              <a:rPr lang="ru-RU" baseline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Хатангской</a:t>
            </a:r>
            <a:r>
              <a:rPr lang="ru-RU" baseline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нефтегазоносной области </a:t>
            </a:r>
            <a:r>
              <a:rPr lang="ru-RU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Хатангско-Лаптевоморской</a:t>
            </a:r>
            <a:r>
              <a:rPr lang="ru-RU" baseline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провинции Лукойлом и Роснефтью пробурено две скважины, одна на Журавлиной структуре, другая на </a:t>
            </a:r>
            <a:r>
              <a:rPr lang="ru-RU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Белогоро-Тигянской</a:t>
            </a:r>
            <a:r>
              <a:rPr lang="ru-RU" baseline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Хочется заметить со съемочных позиций тектонических, что обе скважины пробурены в пределах северо-западного окончания Верхояно-Колымской складчатой области, являющейся фундаментом для нефтегазоносных областей.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241D9-D427-4E45-8943-29BBB014B07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9191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пределах перспективной на поиски углеводородов структуры </a:t>
            </a:r>
            <a:r>
              <a:rPr lang="ru-RU" dirty="0" err="1" smtClean="0"/>
              <a:t>Косистая</a:t>
            </a:r>
            <a:r>
              <a:rPr lang="ru-RU" dirty="0" smtClean="0"/>
              <a:t>, располагающейся частично на п-</a:t>
            </a:r>
            <a:r>
              <a:rPr lang="ru-RU" dirty="0" err="1" smtClean="0"/>
              <a:t>ве</a:t>
            </a:r>
            <a:r>
              <a:rPr lang="ru-RU" dirty="0" smtClean="0"/>
              <a:t> </a:t>
            </a:r>
            <a:r>
              <a:rPr lang="ru-RU" dirty="0" err="1" smtClean="0"/>
              <a:t>Хара-Тумус</a:t>
            </a:r>
            <a:r>
              <a:rPr lang="ru-RU" dirty="0" smtClean="0"/>
              <a:t> и частично на шельфе, выделенной при создании </a:t>
            </a:r>
            <a:r>
              <a:rPr lang="ru-RU" dirty="0" err="1" smtClean="0"/>
              <a:t>Госгеолкарты</a:t>
            </a:r>
            <a:r>
              <a:rPr lang="ru-RU" dirty="0" smtClean="0"/>
              <a:t> 1000/3, Роснефтью установлено небольшое месторождение,</a:t>
            </a:r>
            <a:r>
              <a:rPr lang="ru-RU" baseline="0" dirty="0" smtClean="0"/>
              <a:t> получившее название Центрально-</a:t>
            </a:r>
            <a:r>
              <a:rPr lang="ru-RU" baseline="0" dirty="0" err="1" smtClean="0"/>
              <a:t>Ольгинское</a:t>
            </a:r>
            <a:r>
              <a:rPr lang="ru-RU" baseline="0" dirty="0" smtClean="0"/>
              <a:t>. Запасы нефти на месторождении составили 81 млн. т по категории С2+С1.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241D9-D427-4E45-8943-29BBB014B07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0210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Подводя итог по </a:t>
            </a:r>
            <a:r>
              <a:rPr lang="ru-RU" dirty="0" err="1" smtClean="0"/>
              <a:t>минерагеническому</a:t>
            </a:r>
            <a:r>
              <a:rPr lang="ru-RU" dirty="0" smtClean="0"/>
              <a:t> потенциалу </a:t>
            </a:r>
            <a:r>
              <a:rPr lang="ru-RU" dirty="0" err="1" smtClean="0"/>
              <a:t>Таймыро</a:t>
            </a:r>
            <a:r>
              <a:rPr lang="ru-RU" dirty="0" smtClean="0"/>
              <a:t>-Североземельского</a:t>
            </a:r>
            <a:r>
              <a:rPr lang="ru-RU" baseline="0" dirty="0" smtClean="0"/>
              <a:t> региона – центральной части Арктической зоны России и трассы Северного морского пути, можно отметить его высокий потенциал практически по всем видам минерального сырья, но ресурсная составляющая для большинства объектов относится к низким категориям и требуют дальнейшего изучения, т.е. увеличения объемов поисковых работ как за счет средств федерального бюджета, так и средств </a:t>
            </a:r>
            <a:r>
              <a:rPr lang="ru-RU" baseline="0" dirty="0" err="1" smtClean="0"/>
              <a:t>недрапользователей</a:t>
            </a:r>
            <a:r>
              <a:rPr lang="ru-RU" baseline="0" dirty="0" smtClean="0"/>
              <a:t>. На слайде отражена общая схема расположения объектов региональных ГС-200, причем для Таймыра эти площади относятся к съемке на «белых» пятнах, т.е. по сути съемке первого поколения. Кроме того по финансовому обеспечению они не могут быть усилены поисковой составляющей. </a:t>
            </a:r>
          </a:p>
          <a:p>
            <a:r>
              <a:rPr lang="ru-RU" baseline="0" dirty="0" smtClean="0"/>
              <a:t>В связи с 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развитием Северного морского пути,</a:t>
            </a:r>
            <a:r>
              <a:rPr lang="ru-RU" sz="1200" baseline="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новой Стратегией развития МСБ до 2035 г., ограниченностью 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запасов минерального сырья на территории суши для северных территорий Красноярского края необходимы новые подходы к региональным,</a:t>
            </a:r>
            <a:r>
              <a:rPr lang="ru-RU" sz="1200" baseline="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поисковым и разведочным работам, которые сводятся к решению следующих главных задач как на федеральном, так и региональном уровнях: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CA6ED-F1A8-456D-963A-92B9E3741B7B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1522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dirty="0" smtClean="0"/>
              <a:t>Конкретные предложения по решению части этих задач переданы в оргкомитет форума. Зачитывать я их сейчас не буду. Но могу и зачитать?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241D9-D427-4E45-8943-29BBB014B072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4288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241D9-D427-4E45-8943-29BBB014B072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0654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241D9-D427-4E45-8943-29BBB014B072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124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241D9-D427-4E45-8943-29BBB014B07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730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 освоением природных, и в первую очередь топливно-энергетических и минеральных, ресурсов Арктики </a:t>
            </a:r>
            <a:r>
              <a:rPr lang="ru-RU" sz="12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связывается дальнейшее развитие и укрепление Северного морского пути как главной транспортной магистрали Арктики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 Именно расширение производства меди и никеля на Норильском комбинате в 70—80-е годы привело к резкому увеличению объемов перевозок, что обусловило необходимость зимнего плавания в Арктике и переход морского флота на круглогодичную навигацию.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Вашему вниманию предлагается доклад о </a:t>
            </a:r>
            <a:r>
              <a:rPr lang="ru-RU" alt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минерагеническом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потенциале </a:t>
            </a:r>
            <a:r>
              <a:rPr lang="ru-RU" alt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Таймыро-Севроземельского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региона, являющегося частью </a:t>
            </a:r>
            <a:r>
              <a:rPr lang="ru-RU" alt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Таймыро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-Туруханского кластера Арктической зоны России в составе Красноярского края. Этот регион, не смотря на близость Норильского промышленного района, является наименее изученной</a:t>
            </a:r>
            <a:r>
              <a:rPr lang="ru-RU" altLang="ru-RU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территорией России, но занимает Центральное место в Арктике России, разделяя трассу </a:t>
            </a:r>
            <a:r>
              <a:rPr lang="ru-RU" altLang="ru-RU" sz="12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Севморпути</a:t>
            </a:r>
            <a:r>
              <a:rPr lang="ru-RU" altLang="ru-RU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проливом </a:t>
            </a:r>
            <a:r>
              <a:rPr lang="ru-RU" altLang="ru-RU" sz="12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Вилькицкого</a:t>
            </a:r>
            <a:r>
              <a:rPr lang="ru-RU" altLang="ru-RU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между п-</a:t>
            </a:r>
            <a:r>
              <a:rPr lang="ru-RU" altLang="ru-RU" sz="12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вом</a:t>
            </a:r>
            <a:r>
              <a:rPr lang="ru-RU" altLang="ru-RU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Челюскиным и о. Большевик – ровно по палам. </a:t>
            </a:r>
            <a:endParaRPr lang="ru-RU" sz="12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241D9-D427-4E45-8943-29BBB014B07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394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В целом изученность собственно п-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Таймыр по сравнению с другими регионами можно оценить как крайне низкую - на 40% территории отсутствует современная геологическая основа. Возможно Норильск сыграл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злую шутку, потому- что считается Таймыром, и изученность собственно Таймыра, считается многими людьми, такая же как и вокруг Норильска.  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241D9-D427-4E45-8943-29BBB014B07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011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Современное</a:t>
            </a:r>
            <a:r>
              <a:rPr lang="ru-RU" baseline="0" dirty="0" smtClean="0"/>
              <a:t> состояние по изученности </a:t>
            </a:r>
            <a:r>
              <a:rPr lang="ru-RU" baseline="0" dirty="0" err="1" smtClean="0"/>
              <a:t>миллионками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241D9-D427-4E45-8943-29BBB014B07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005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Двухсотками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241D9-D427-4E45-8943-29BBB014B07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5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свое время в 2008 г. </a:t>
            </a:r>
            <a:r>
              <a:rPr lang="ru-RU" dirty="0" err="1" smtClean="0"/>
              <a:t>Центрсибнедра</a:t>
            </a:r>
            <a:r>
              <a:rPr lang="ru-RU" dirty="0" smtClean="0"/>
              <a:t> бала поставлена тема по</a:t>
            </a:r>
            <a:r>
              <a:rPr lang="ru-RU" baseline="0" dirty="0" smtClean="0"/>
              <a:t> «Оценке ресурсного потенциала </a:t>
            </a:r>
            <a:r>
              <a:rPr lang="ru-RU" baseline="0" dirty="0" err="1" smtClean="0"/>
              <a:t>благороднометалльного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оруденения</a:t>
            </a:r>
            <a:r>
              <a:rPr lang="ru-RU" baseline="0" dirty="0" smtClean="0"/>
              <a:t> Таймыра». Сводная таблица приведена на данном слайде с уточнениями В.Ф. Проскурнина при написании диссертации с наметками геолого-экономического районирования, требующего дальнейшей разработки с учетом данных по всем остальным ПИ, особенно горючим.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241D9-D427-4E45-8943-29BBB014B07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2968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Здесь</a:t>
            </a:r>
            <a:r>
              <a:rPr lang="ru-RU" baseline="0" dirty="0" smtClean="0"/>
              <a:t> приведен суммарный </a:t>
            </a:r>
            <a:r>
              <a:rPr lang="ru-RU" baseline="0" dirty="0" err="1" smtClean="0"/>
              <a:t>минерагенический</a:t>
            </a:r>
            <a:r>
              <a:rPr lang="ru-RU" baseline="0" dirty="0" smtClean="0"/>
              <a:t> потенциал по твердым полезным ископаемым для п-</a:t>
            </a:r>
            <a:r>
              <a:rPr lang="ru-RU" baseline="0" dirty="0" err="1" smtClean="0"/>
              <a:t>ва</a:t>
            </a:r>
            <a:r>
              <a:rPr lang="ru-RU" baseline="0" dirty="0" smtClean="0"/>
              <a:t> Таймыр и Северной Земле по результатам составления Госгеолкарт-1000/3. Сумма складывалась из ресурсов выделенных потенциальных рудных узлов, районов, </a:t>
            </a:r>
            <a:r>
              <a:rPr lang="ru-RU" baseline="0" dirty="0" err="1" smtClean="0"/>
              <a:t>минерагенических</a:t>
            </a:r>
            <a:r>
              <a:rPr lang="ru-RU" baseline="0" dirty="0" smtClean="0"/>
              <a:t> зон, </a:t>
            </a:r>
            <a:r>
              <a:rPr lang="ru-RU" baseline="0" dirty="0" err="1" smtClean="0"/>
              <a:t>мегазон</a:t>
            </a:r>
            <a:r>
              <a:rPr lang="ru-RU" baseline="0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241D9-D427-4E45-8943-29BBB014B07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689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На данном слайде в качестве примера показан</a:t>
            </a:r>
            <a:r>
              <a:rPr lang="ru-RU" altLang="ru-RU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золотосодержащий медно-молибден-порфировый пояс Таймыра, который выделен по результатам региональных </a:t>
            </a:r>
            <a:r>
              <a:rPr lang="ru-RU" altLang="ru-RU" sz="12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геологосъемочных</a:t>
            </a:r>
            <a:r>
              <a:rPr lang="ru-RU" altLang="ru-RU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 проводимых начиная с 1972 </a:t>
            </a:r>
            <a:r>
              <a:rPr lang="ru-RU" altLang="ru-RU" sz="12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altLang="ru-RU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 последнее время поднята роль </a:t>
            </a:r>
            <a:r>
              <a:rPr lang="ru-RU" altLang="ru-RU" sz="12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крупнообъемных</a:t>
            </a:r>
            <a:r>
              <a:rPr lang="ru-RU" altLang="ru-RU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месторождений порфирового типа с низкими содержаниями, особенно после открытия месторождения </a:t>
            </a:r>
            <a:r>
              <a:rPr lang="ru-RU" altLang="ru-RU" sz="12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Малмыж</a:t>
            </a:r>
            <a:r>
              <a:rPr lang="ru-RU" altLang="ru-RU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Дальнем Востоке. Север Красноярского края тоже не обделен проявлениями рассматриваемого типа и требует серьезных вложений для дальнейшего их изучения. </a:t>
            </a:r>
          </a:p>
          <a:p>
            <a:r>
              <a:rPr lang="ru-RU" altLang="ru-RU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связи с развитием Северного морского пути, Арктические территории переходят в разряд благоприятных для добычи полезных ископаемых, а мы обязаны создать условия для эффективного освоения минерально-сырьевой базы Арктической зоны Российской Федерации.</a:t>
            </a:r>
          </a:p>
          <a:p>
            <a:pPr marL="228600" indent="-228600">
              <a:buAutoNum type="arabicPeriod"/>
            </a:pPr>
            <a:endParaRPr lang="ru-RU" alt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r>
              <a:rPr lang="ru-RU" altLang="ru-RU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241D9-D427-4E45-8943-29BBB014B07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847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C5534-E4B9-42D0-AB21-87F57CF34AB7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333B-44A8-4534-810E-2C4A93517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557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C5534-E4B9-42D0-AB21-87F57CF34AB7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333B-44A8-4534-810E-2C4A93517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463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C5534-E4B9-42D0-AB21-87F57CF34AB7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333B-44A8-4534-810E-2C4A93517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600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 userDrawn="1"/>
        </p:nvGrpSpPr>
        <p:grpSpPr>
          <a:xfrm>
            <a:off x="414137" y="6373288"/>
            <a:ext cx="3389574" cy="346248"/>
            <a:chOff x="244014" y="6373288"/>
            <a:chExt cx="3389574" cy="346248"/>
          </a:xfrm>
        </p:grpSpPr>
        <p:sp>
          <p:nvSpPr>
            <p:cNvPr id="4" name="TextBox 3"/>
            <p:cNvSpPr txBox="1"/>
            <p:nvPr/>
          </p:nvSpPr>
          <p:spPr>
            <a:xfrm>
              <a:off x="1153422" y="6488704"/>
              <a:ext cx="248016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00" b="1" dirty="0" smtClean="0">
                  <a:solidFill>
                    <a:srgbClr val="B0B1C6"/>
                  </a:solidFill>
                </a:rPr>
                <a:t>геологический институт им. А.П. Карпинского</a:t>
              </a:r>
              <a:endParaRPr lang="ru-RU" sz="900" b="1" dirty="0">
                <a:solidFill>
                  <a:srgbClr val="B0B1C6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160327" y="6373288"/>
              <a:ext cx="233429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00" b="1" dirty="0" smtClean="0">
                  <a:solidFill>
                    <a:srgbClr val="9A9CBB"/>
                  </a:solidFill>
                </a:rPr>
                <a:t>Всероссийский научно-исследовательский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4014" y="6395869"/>
              <a:ext cx="920990" cy="252000"/>
            </a:xfrm>
            <a:prstGeom prst="rect">
              <a:avLst/>
            </a:prstGeom>
          </p:spPr>
        </p:pic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7747" y="6327095"/>
            <a:ext cx="378000" cy="37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1572" y="6305769"/>
            <a:ext cx="405966" cy="41330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8267" y="6322178"/>
            <a:ext cx="378000" cy="37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2433" y="6323770"/>
            <a:ext cx="375092" cy="378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4349" y="6323770"/>
            <a:ext cx="373566" cy="37640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1384" y="6323770"/>
            <a:ext cx="371464" cy="37640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7478144" y="6322980"/>
            <a:ext cx="381208" cy="381600"/>
          </a:xfrm>
          <a:prstGeom prst="rect">
            <a:avLst/>
          </a:prstGeom>
          <a:solidFill>
            <a:schemeClr val="bg1">
              <a:lumMod val="8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030859" y="6323770"/>
            <a:ext cx="372513" cy="376408"/>
          </a:xfrm>
          <a:prstGeom prst="rect">
            <a:avLst/>
          </a:prstGeom>
          <a:solidFill>
            <a:schemeClr val="bg1">
              <a:lumMod val="8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589695" y="6323770"/>
            <a:ext cx="381600" cy="381600"/>
          </a:xfrm>
          <a:prstGeom prst="rect">
            <a:avLst/>
          </a:prstGeom>
          <a:solidFill>
            <a:schemeClr val="bg1">
              <a:lumMod val="8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122688" y="6320745"/>
            <a:ext cx="388039" cy="376408"/>
          </a:xfrm>
          <a:prstGeom prst="rect">
            <a:avLst/>
          </a:prstGeom>
          <a:solidFill>
            <a:schemeClr val="bg1">
              <a:lumMod val="8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931162" y="6323770"/>
            <a:ext cx="376753" cy="376408"/>
          </a:xfrm>
          <a:prstGeom prst="rect">
            <a:avLst/>
          </a:prstGeom>
          <a:solidFill>
            <a:schemeClr val="bg1">
              <a:lumMod val="8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8386883" y="6327095"/>
            <a:ext cx="378000" cy="376408"/>
          </a:xfrm>
          <a:prstGeom prst="rect">
            <a:avLst/>
          </a:prstGeom>
          <a:solidFill>
            <a:schemeClr val="bg1">
              <a:lumMod val="8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674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C5534-E4B9-42D0-AB21-87F57CF34AB7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333B-44A8-4534-810E-2C4A93517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393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C5534-E4B9-42D0-AB21-87F57CF34AB7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333B-44A8-4534-810E-2C4A93517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773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C5534-E4B9-42D0-AB21-87F57CF34AB7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333B-44A8-4534-810E-2C4A93517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090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C5534-E4B9-42D0-AB21-87F57CF34AB7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333B-44A8-4534-810E-2C4A93517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634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C5534-E4B9-42D0-AB21-87F57CF34AB7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333B-44A8-4534-810E-2C4A93517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090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C5534-E4B9-42D0-AB21-87F57CF34AB7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333B-44A8-4534-810E-2C4A93517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413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C5534-E4B9-42D0-AB21-87F57CF34AB7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333B-44A8-4534-810E-2C4A93517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971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C5534-E4B9-42D0-AB21-87F57CF34AB7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333B-44A8-4534-810E-2C4A93517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233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C5534-E4B9-42D0-AB21-87F57CF34AB7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1333B-44A8-4534-810E-2C4A93517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788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G_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0500" y="1819587"/>
            <a:ext cx="8953500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endParaRPr lang="ru-RU" altLang="ru-RU" sz="2000" dirty="0">
              <a:ea typeface="Calibri" pitchFamily="34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b="1" dirty="0">
                <a:latin typeface="Arial" charset="0"/>
              </a:rPr>
              <a:t> </a:t>
            </a:r>
            <a:endParaRPr lang="ru-RU" altLang="ru-RU" dirty="0">
              <a:latin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4307156"/>
            <a:ext cx="83058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2000" b="1" dirty="0">
                <a:solidFill>
                  <a:schemeClr val="bg1"/>
                </a:solidFill>
                <a:latin typeface="Arial" charset="0"/>
              </a:rPr>
              <a:t>Проскурнин В.Ф., Петров О.В. (ВСЕГЕИ), </a:t>
            </a:r>
            <a:r>
              <a:rPr lang="ru-RU" altLang="ru-RU" sz="2000" b="1" dirty="0" smtClean="0">
                <a:solidFill>
                  <a:schemeClr val="bg1"/>
                </a:solidFill>
                <a:latin typeface="Arial" charset="0"/>
              </a:rPr>
              <a:t>Курбатов </a:t>
            </a:r>
            <a:r>
              <a:rPr lang="ru-RU" altLang="ru-RU" sz="2000" b="1" dirty="0">
                <a:solidFill>
                  <a:schemeClr val="bg1"/>
                </a:solidFill>
                <a:latin typeface="Arial" charset="0"/>
              </a:rPr>
              <a:t>И.И. (</a:t>
            </a:r>
            <a:r>
              <a:rPr lang="ru-RU" altLang="ru-RU" sz="2000" b="1" dirty="0" err="1">
                <a:solidFill>
                  <a:schemeClr val="bg1"/>
                </a:solidFill>
                <a:latin typeface="Arial" charset="0"/>
              </a:rPr>
              <a:t>Центрсибнедра</a:t>
            </a:r>
            <a:r>
              <a:rPr lang="ru-RU" altLang="ru-RU" sz="2000" b="1" dirty="0">
                <a:solidFill>
                  <a:schemeClr val="bg1"/>
                </a:solidFill>
                <a:latin typeface="Arial" charset="0"/>
              </a:rPr>
              <a:t>), Романов А.П. (</a:t>
            </a:r>
            <a:r>
              <a:rPr lang="ru-RU" altLang="ru-RU" sz="2000" b="1" dirty="0" err="1">
                <a:solidFill>
                  <a:schemeClr val="bg1"/>
                </a:solidFill>
                <a:latin typeface="Arial" charset="0"/>
              </a:rPr>
              <a:t>КНИИГиМС</a:t>
            </a:r>
            <a:r>
              <a:rPr lang="ru-RU" altLang="ru-RU" sz="2000" b="1" dirty="0">
                <a:solidFill>
                  <a:schemeClr val="bg1"/>
                </a:solidFill>
                <a:latin typeface="Arial" charset="0"/>
              </a:rPr>
              <a:t>), Гавриш А.В</a:t>
            </a:r>
            <a:r>
              <a:rPr lang="ru-RU" altLang="ru-RU" sz="2000" b="1" dirty="0" smtClean="0">
                <a:solidFill>
                  <a:schemeClr val="bg1"/>
                </a:solidFill>
                <a:latin typeface="Arial" charset="0"/>
              </a:rPr>
              <a:t>., Багаева А.А., Петрушков Б.С., Шнейдер А.Г. </a:t>
            </a:r>
            <a:r>
              <a:rPr lang="ru-RU" altLang="ru-RU" sz="2000" b="1" dirty="0">
                <a:solidFill>
                  <a:schemeClr val="bg1"/>
                </a:solidFill>
                <a:latin typeface="Arial" charset="0"/>
              </a:rPr>
              <a:t>(ВСЕГЕИ)</a:t>
            </a:r>
          </a:p>
          <a:p>
            <a:pPr algn="ctr" eaLnBrk="1" hangingPunct="1"/>
            <a:endParaRPr lang="ru-RU" altLang="ru-RU" sz="2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0500" y="-176213"/>
            <a:ext cx="8953500" cy="9239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Arial" charset="0"/>
              </a:rPr>
              <a:t>Федеральное государственное бюджетное учреждение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Arial" charset="0"/>
              </a:rPr>
              <a:t>«Всероссийский научно-исследовательский геологический институт имени А.П. Карпинского»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17988" y="5905500"/>
            <a:ext cx="83820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201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9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1196752"/>
            <a:ext cx="9144000" cy="1258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Минерагенический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потенциал </a:t>
            </a: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Таймыро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-Североземельской провинции Красноярского края – ключ к развитию </a:t>
            </a: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Севморпути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Арктических территорий России.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704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458754"/>
              </p:ext>
            </p:extLst>
          </p:nvPr>
        </p:nvGraphicFramePr>
        <p:xfrm>
          <a:off x="0" y="1376756"/>
          <a:ext cx="9143999" cy="5819065"/>
        </p:xfrm>
        <a:graphic>
          <a:graphicData uri="http://schemas.openxmlformats.org/drawingml/2006/table">
            <a:tbl>
              <a:tblPr firstRow="1" firstCol="1" bandRow="1"/>
              <a:tblGrid>
                <a:gridCol w="2857791">
                  <a:extLst>
                    <a:ext uri="{9D8B030D-6E8A-4147-A177-3AD203B41FA5}">
                      <a16:colId xmlns:a16="http://schemas.microsoft.com/office/drawing/2014/main" val="3725605588"/>
                    </a:ext>
                  </a:extLst>
                </a:gridCol>
                <a:gridCol w="2423617">
                  <a:extLst>
                    <a:ext uri="{9D8B030D-6E8A-4147-A177-3AD203B41FA5}">
                      <a16:colId xmlns:a16="http://schemas.microsoft.com/office/drawing/2014/main" val="1807568414"/>
                    </a:ext>
                  </a:extLst>
                </a:gridCol>
                <a:gridCol w="1981691">
                  <a:extLst>
                    <a:ext uri="{9D8B030D-6E8A-4147-A177-3AD203B41FA5}">
                      <a16:colId xmlns:a16="http://schemas.microsoft.com/office/drawing/2014/main" val="4100729673"/>
                    </a:ext>
                  </a:extLst>
                </a:gridCol>
                <a:gridCol w="1880900">
                  <a:extLst>
                    <a:ext uri="{9D8B030D-6E8A-4147-A177-3AD203B41FA5}">
                      <a16:colId xmlns:a16="http://schemas.microsoft.com/office/drawing/2014/main" val="777256644"/>
                    </a:ext>
                  </a:extLst>
                </a:gridCol>
              </a:tblGrid>
              <a:tr h="245581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Полезное ископаемое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Ресурсы по категориям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3455008"/>
                  </a:ext>
                </a:extLst>
              </a:tr>
              <a:tr h="245581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ru-RU" sz="1600" b="1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ru-RU" sz="1600" b="1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6998721"/>
                  </a:ext>
                </a:extLst>
              </a:tr>
              <a:tr h="2455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золото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т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137,8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2238,3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6990639"/>
                  </a:ext>
                </a:extLst>
              </a:tr>
              <a:tr h="2455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серебро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,т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8015378"/>
                  </a:ext>
                </a:extLst>
              </a:tr>
              <a:tr h="4911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металлы платиновой группы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МПГ, т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7481921"/>
                  </a:ext>
                </a:extLst>
              </a:tr>
              <a:tr h="2455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медь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</a:t>
                      </a: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тыс.т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2825.3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5365901"/>
                  </a:ext>
                </a:extLst>
              </a:tr>
              <a:tr h="2455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никель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</a:t>
                      </a: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тыс.т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1530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5884848"/>
                  </a:ext>
                </a:extLst>
              </a:tr>
              <a:tr h="2455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свинец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Pb</a:t>
                      </a: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тыс.т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запасы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3779000"/>
                  </a:ext>
                </a:extLst>
              </a:tr>
              <a:tr h="2455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цинк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Zn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тыс.т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4530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0777928"/>
                  </a:ext>
                </a:extLst>
              </a:tr>
              <a:tr h="2455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молибден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</a:t>
                      </a: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тыс.т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397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3195511"/>
                  </a:ext>
                </a:extLst>
              </a:tr>
              <a:tr h="2455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кадмий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Cd</a:t>
                      </a: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тыс.т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8229850"/>
                  </a:ext>
                </a:extLst>
              </a:tr>
              <a:tr h="2455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сурьма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Sb</a:t>
                      </a: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тыс.т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1,9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048787"/>
                  </a:ext>
                </a:extLst>
              </a:tr>
              <a:tr h="24558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барит, тыс.т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7343755"/>
                  </a:ext>
                </a:extLst>
              </a:tr>
              <a:tr h="2455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редкие земли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</a:t>
                      </a:r>
                      <a:r>
                        <a:rPr lang="en-US" sz="1600" b="1" baseline="-25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1600" b="1" baseline="-25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тыс.т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9675125"/>
                  </a:ext>
                </a:extLst>
              </a:tr>
              <a:tr h="2455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уран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тыс.т.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9112802"/>
                  </a:ext>
                </a:extLst>
              </a:tr>
              <a:tr h="24558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уголь бурый, млн.т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6860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2109419"/>
                  </a:ext>
                </a:extLst>
              </a:tr>
              <a:tr h="24558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уголь каменный, млн.т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5545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29051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6834929"/>
                  </a:ext>
                </a:extLst>
              </a:tr>
              <a:tr h="24558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флюорит оптический, т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запасы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12,6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842015"/>
                  </a:ext>
                </a:extLst>
              </a:tr>
              <a:tr h="24558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соли натриевые, млн. т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запасы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6782156"/>
                  </a:ext>
                </a:extLst>
              </a:tr>
              <a:tr h="24558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алмазы, млн. кар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936195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-99391"/>
            <a:ext cx="9144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Минерагенический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потенциал Центрального сектора Арктики России (по результатам </a:t>
            </a: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Госгеолкарты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1000/3)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Таймыро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-Североземельский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регион и шельф Северо-Карского и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Лаптевского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бассейнов, листы – Т-45-49,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-44-49).</a:t>
            </a: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81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796" y="980728"/>
            <a:ext cx="8770528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Схема расположения перспективных площадей, рекомендуемых</a:t>
            </a:r>
          </a:p>
          <a:p>
            <a:pPr>
              <a:lnSpc>
                <a:spcPct val="100000"/>
              </a:lnSpc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для постановки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геологосъемочных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и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поисковых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работ на 2015-2025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г.г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ru-RU" sz="1600" dirty="0" smtClean="0">
              <a:solidFill>
                <a:schemeClr val="tx2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8675688" y="6369050"/>
            <a:ext cx="4154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/>
              <a:t>48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489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7504" y="31328"/>
            <a:ext cx="8882339" cy="661368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Золотосодержащий медно-молибден порфировый пояс по результатам обобщения листов ГК-1000/3 для Центрального сектора Арктики России 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T:\Папки сотрудников\Шнейдер А.Г\Mo-Cu\Mo-Cu ЦСА.jpg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92723" y="692696"/>
            <a:ext cx="7097120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843" y="1266992"/>
            <a:ext cx="2317750" cy="492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841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412776"/>
            <a:ext cx="834149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На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территории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Таймырского (Долгано-Ненецкого) района в обрамлении </a:t>
            </a:r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Таймыро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-Североземельской складчатой области (фундамента) находятся крупнейшие нефтегазоносные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области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Западно-Сибирской, </a:t>
            </a:r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Северокарской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Хатангско-Лаптевоморской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Хатангско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-Вилюйской и </a:t>
            </a:r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Лено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-Тунгусской  нефтегазоносных провинций с общим ресурсным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потенциалом не менее 6 млрд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 УТ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(в пределах листов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Т-45-49,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-44-49)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6737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рис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4779963" cy="618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1" y="90488"/>
            <a:ext cx="91439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dirty="0"/>
              <a:t>Схема нефтегазогеологического районирования </a:t>
            </a:r>
            <a:r>
              <a:rPr lang="ru-RU" altLang="ru-RU" sz="1400" dirty="0" err="1"/>
              <a:t>Хатангско-Лаптевоморского</a:t>
            </a:r>
            <a:r>
              <a:rPr lang="ru-RU" altLang="ru-RU" sz="1400" dirty="0"/>
              <a:t> </a:t>
            </a:r>
            <a:r>
              <a:rPr lang="ru-RU" altLang="ru-RU" sz="1400" dirty="0" smtClean="0"/>
              <a:t>региона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400" dirty="0" smtClean="0"/>
              <a:t>на тектонической основе</a:t>
            </a:r>
            <a:endParaRPr lang="ru-RU" altLang="ru-RU" sz="1400" dirty="0"/>
          </a:p>
        </p:txBody>
      </p:sp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5562600" y="838200"/>
            <a:ext cx="3352800" cy="522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800" i="1" dirty="0"/>
              <a:t>Структурно-тектоническая основа.</a:t>
            </a:r>
            <a:r>
              <a:rPr lang="ru-RU" altLang="ru-RU" sz="800" dirty="0"/>
              <a:t> 1, 2, 3 - Сибирская платформа: 1 – северный склон </a:t>
            </a:r>
            <a:r>
              <a:rPr lang="ru-RU" altLang="ru-RU" sz="800" dirty="0" err="1"/>
              <a:t>Анабарской</a:t>
            </a:r>
            <a:r>
              <a:rPr lang="ru-RU" altLang="ru-RU" sz="800" dirty="0"/>
              <a:t> </a:t>
            </a:r>
            <a:r>
              <a:rPr lang="ru-RU" altLang="ru-RU" sz="800" dirty="0" err="1"/>
              <a:t>антеклизы</a:t>
            </a:r>
            <a:r>
              <a:rPr lang="ru-RU" altLang="ru-RU" sz="800" dirty="0"/>
              <a:t> и </a:t>
            </a:r>
            <a:r>
              <a:rPr lang="ru-RU" altLang="ru-RU" sz="800" dirty="0" err="1"/>
              <a:t>Тустахской</a:t>
            </a:r>
            <a:r>
              <a:rPr lang="ru-RU" altLang="ru-RU" sz="800" dirty="0"/>
              <a:t> </a:t>
            </a:r>
            <a:r>
              <a:rPr lang="ru-RU" altLang="ru-RU" sz="800" dirty="0" err="1"/>
              <a:t>моноклизы</a:t>
            </a:r>
            <a:r>
              <a:rPr lang="ru-RU" altLang="ru-RU" sz="800" dirty="0"/>
              <a:t> (АТ), 2 – </a:t>
            </a:r>
            <a:r>
              <a:rPr lang="ru-RU" altLang="ru-RU" sz="800" dirty="0" err="1"/>
              <a:t>Хатангско</a:t>
            </a:r>
            <a:r>
              <a:rPr lang="ru-RU" altLang="ru-RU" sz="800" dirty="0"/>
              <a:t>-Ленский  </a:t>
            </a:r>
            <a:r>
              <a:rPr lang="ru-RU" altLang="ru-RU" sz="800" dirty="0" err="1"/>
              <a:t>перикратонный</a:t>
            </a:r>
            <a:r>
              <a:rPr lang="ru-RU" altLang="ru-RU" sz="800" dirty="0"/>
              <a:t> прогиб юрско-кайнозойский (ХЛ), 3 – </a:t>
            </a:r>
            <a:r>
              <a:rPr lang="ru-RU" altLang="ru-RU" sz="800" dirty="0" err="1"/>
              <a:t>Попигайская</a:t>
            </a:r>
            <a:r>
              <a:rPr lang="ru-RU" altLang="ru-RU" sz="800" dirty="0"/>
              <a:t> </a:t>
            </a:r>
            <a:r>
              <a:rPr lang="ru-RU" altLang="ru-RU" sz="800" dirty="0" err="1"/>
              <a:t>астромблема</a:t>
            </a:r>
            <a:r>
              <a:rPr lang="ru-RU" altLang="ru-RU" sz="800" dirty="0"/>
              <a:t>; 4, 5 -</a:t>
            </a:r>
            <a:r>
              <a:rPr lang="ru-RU" altLang="ru-RU" sz="800" dirty="0" err="1"/>
              <a:t>Хатангско-Лаптевоморская</a:t>
            </a:r>
            <a:r>
              <a:rPr lang="ru-RU" altLang="ru-RU" sz="800" dirty="0"/>
              <a:t> </a:t>
            </a:r>
            <a:r>
              <a:rPr lang="ru-RU" altLang="ru-RU" sz="800" dirty="0" err="1"/>
              <a:t>эпипозднекиммерийская</a:t>
            </a:r>
            <a:r>
              <a:rPr lang="ru-RU" altLang="ru-RU" sz="800" dirty="0"/>
              <a:t> молодая платформа: 4 – выступы фундамента – </a:t>
            </a:r>
            <a:r>
              <a:rPr lang="ru-RU" altLang="ru-RU" sz="800" dirty="0" err="1"/>
              <a:t>Восточнотаймырско-Оленекская</a:t>
            </a:r>
            <a:r>
              <a:rPr lang="ru-RU" altLang="ru-RU" sz="800" dirty="0"/>
              <a:t> позднекиммерийская полого-складчатая система Верхояно-Колымской области (ЦН), 5 – позднемеловой-кайнозойский </a:t>
            </a:r>
            <a:r>
              <a:rPr lang="ru-RU" altLang="ru-RU" sz="800" dirty="0" err="1"/>
              <a:t>хатакратонный</a:t>
            </a:r>
            <a:r>
              <a:rPr lang="ru-RU" altLang="ru-RU" sz="800" dirty="0"/>
              <a:t> </a:t>
            </a:r>
            <a:r>
              <a:rPr lang="ru-RU" altLang="ru-RU" sz="800" dirty="0" err="1"/>
              <a:t>Хатангский</a:t>
            </a:r>
            <a:r>
              <a:rPr lang="ru-RU" altLang="ru-RU" sz="800" dirty="0"/>
              <a:t> чехол (ХХ); 6, 7 - Таймырская складчато-надвиговая система раннекиммерийская: 6 – Карское сводово-плутоническое поднятие (К), Южно-</a:t>
            </a:r>
            <a:r>
              <a:rPr lang="ru-RU" altLang="ru-RU" sz="800" dirty="0" err="1"/>
              <a:t>Быррангская</a:t>
            </a:r>
            <a:r>
              <a:rPr lang="ru-RU" altLang="ru-RU" sz="800" dirty="0"/>
              <a:t> складчатая зона (ЮБ), </a:t>
            </a:r>
            <a:r>
              <a:rPr lang="ru-RU" altLang="ru-RU" sz="800" dirty="0" err="1"/>
              <a:t>транзитальная</a:t>
            </a:r>
            <a:r>
              <a:rPr lang="ru-RU" altLang="ru-RU" sz="800" dirty="0"/>
              <a:t> зона кайнозойского обрушения (ТЗ), 7 – Турку-</a:t>
            </a:r>
            <a:r>
              <a:rPr lang="ru-RU" altLang="ru-RU" sz="800" dirty="0" err="1"/>
              <a:t>Логатинский</a:t>
            </a:r>
            <a:r>
              <a:rPr lang="ru-RU" altLang="ru-RU" sz="800" dirty="0"/>
              <a:t> предгорный прогиб (ТЛ). 8 – Центрально-Таймырский шов; 9 – границы тектонических подразделений; 10 – соляные купола; 11 – главные разломы: а) достоверные, б) предполагаемые по геофизическим данным; Н – </a:t>
            </a:r>
            <a:r>
              <a:rPr lang="ru-RU" altLang="ru-RU" sz="800" dirty="0" err="1"/>
              <a:t>Нордвикский</a:t>
            </a:r>
            <a:r>
              <a:rPr lang="ru-RU" altLang="ru-RU" sz="800" dirty="0"/>
              <a:t>, Ч – </a:t>
            </a:r>
            <a:r>
              <a:rPr lang="ru-RU" altLang="ru-RU" sz="800" dirty="0" err="1"/>
              <a:t>Чернохребетнинский</a:t>
            </a:r>
            <a:r>
              <a:rPr lang="ru-RU" altLang="ru-RU" sz="800" dirty="0"/>
              <a:t>, ЖС – </a:t>
            </a:r>
            <a:r>
              <a:rPr lang="ru-RU" altLang="ru-RU" sz="800" dirty="0" err="1"/>
              <a:t>Жданихинско-Суолемский</a:t>
            </a:r>
            <a:r>
              <a:rPr lang="ru-RU" altLang="ru-RU" sz="800" dirty="0"/>
              <a:t>.</a:t>
            </a:r>
            <a:endParaRPr lang="ru-RU" altLang="ru-RU" sz="800" i="1" dirty="0"/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800" i="1" dirty="0"/>
              <a:t>Нефтегазогеологическое районирование.</a:t>
            </a:r>
            <a:r>
              <a:rPr lang="ru-RU" altLang="ru-RU" sz="800" dirty="0"/>
              <a:t> Нефтегазоносные (НГО) и потенциально нефтегазоносные (ПНГО) области: </a:t>
            </a:r>
            <a:r>
              <a:rPr lang="en-US" altLang="ru-RU" sz="800" dirty="0"/>
              <a:t>I</a:t>
            </a:r>
            <a:r>
              <a:rPr lang="ru-RU" altLang="ru-RU" sz="800" dirty="0"/>
              <a:t>-</a:t>
            </a:r>
            <a:r>
              <a:rPr lang="en-US" altLang="ru-RU" sz="800" dirty="0"/>
              <a:t>A</a:t>
            </a:r>
            <a:r>
              <a:rPr lang="ru-RU" altLang="ru-RU" sz="800" dirty="0"/>
              <a:t> – Енисей-</a:t>
            </a:r>
            <a:r>
              <a:rPr lang="ru-RU" altLang="ru-RU" sz="800" dirty="0" err="1"/>
              <a:t>Хатангская</a:t>
            </a:r>
            <a:r>
              <a:rPr lang="ru-RU" altLang="ru-RU" sz="800" dirty="0"/>
              <a:t> ГНО, II-A – </a:t>
            </a:r>
            <a:r>
              <a:rPr lang="ru-RU" altLang="ru-RU" sz="800" dirty="0" err="1"/>
              <a:t>Хатангско-Анабарская</a:t>
            </a:r>
            <a:r>
              <a:rPr lang="ru-RU" altLang="ru-RU" sz="800" dirty="0"/>
              <a:t> ПНГО, III-A – </a:t>
            </a:r>
            <a:r>
              <a:rPr lang="ru-RU" altLang="ru-RU" sz="800" dirty="0" err="1"/>
              <a:t>Хатангская</a:t>
            </a:r>
            <a:r>
              <a:rPr lang="ru-RU" altLang="ru-RU" sz="800" dirty="0"/>
              <a:t> ГНО, III-Б – Западно-</a:t>
            </a:r>
            <a:r>
              <a:rPr lang="ru-RU" altLang="ru-RU" sz="800" dirty="0" err="1"/>
              <a:t>Лаптевская</a:t>
            </a:r>
            <a:r>
              <a:rPr lang="ru-RU" altLang="ru-RU" sz="800" dirty="0"/>
              <a:t> ПГНО, IV-A – </a:t>
            </a:r>
            <a:r>
              <a:rPr lang="ru-RU" altLang="ru-RU" sz="800" dirty="0" err="1"/>
              <a:t>Анабарская</a:t>
            </a:r>
            <a:r>
              <a:rPr lang="ru-RU" altLang="ru-RU" sz="800" dirty="0"/>
              <a:t> ПНГО. 12 – границы НГО и ПНГО. Нефтегазоносные (НГР)  и потенциально и возможно нефтегазоносные (ПНГР, ВНГР) районы: I-A1 – </a:t>
            </a:r>
            <a:r>
              <a:rPr lang="ru-RU" altLang="ru-RU" sz="800" dirty="0" err="1"/>
              <a:t>Балахнинский</a:t>
            </a:r>
            <a:r>
              <a:rPr lang="ru-RU" altLang="ru-RU" sz="800" dirty="0"/>
              <a:t> ГНР, </a:t>
            </a:r>
            <a:r>
              <a:rPr lang="en-US" altLang="ru-RU" sz="800" dirty="0"/>
              <a:t>I</a:t>
            </a:r>
            <a:r>
              <a:rPr lang="ru-RU" altLang="ru-RU" sz="800" dirty="0"/>
              <a:t>-А2 – Турку-</a:t>
            </a:r>
            <a:r>
              <a:rPr lang="ru-RU" altLang="ru-RU" sz="800" dirty="0" err="1"/>
              <a:t>Прибыррангский</a:t>
            </a:r>
            <a:r>
              <a:rPr lang="ru-RU" altLang="ru-RU" sz="800" dirty="0"/>
              <a:t> ВНГР, II-A1 – </a:t>
            </a:r>
            <a:r>
              <a:rPr lang="ru-RU" altLang="ru-RU" sz="800" dirty="0" err="1"/>
              <a:t>Жданихинский</a:t>
            </a:r>
            <a:r>
              <a:rPr lang="ru-RU" altLang="ru-RU" sz="800" dirty="0"/>
              <a:t> ПНГР, II-A2 – </a:t>
            </a:r>
            <a:r>
              <a:rPr lang="ru-RU" altLang="ru-RU" sz="800" dirty="0" err="1"/>
              <a:t>Улаханско-Суолемский</a:t>
            </a:r>
            <a:r>
              <a:rPr lang="ru-RU" altLang="ru-RU" sz="800" dirty="0"/>
              <a:t> ПНГР, II-A3 – </a:t>
            </a:r>
            <a:r>
              <a:rPr lang="ru-RU" altLang="ru-RU" sz="800" dirty="0" err="1"/>
              <a:t>Попигайско-Анабарский</a:t>
            </a:r>
            <a:r>
              <a:rPr lang="ru-RU" altLang="ru-RU" sz="800" dirty="0"/>
              <a:t> ПНГР, III-A1 – </a:t>
            </a:r>
            <a:r>
              <a:rPr lang="ru-RU" altLang="ru-RU" sz="800" dirty="0" err="1"/>
              <a:t>Киряка-Тасский</a:t>
            </a:r>
            <a:r>
              <a:rPr lang="ru-RU" altLang="ru-RU" sz="800" dirty="0"/>
              <a:t> ПНГР, III-A2 – </a:t>
            </a:r>
            <a:r>
              <a:rPr lang="ru-RU" altLang="ru-RU" sz="800" dirty="0" err="1"/>
              <a:t>Белогоро-Тигянский</a:t>
            </a:r>
            <a:r>
              <a:rPr lang="ru-RU" altLang="ru-RU" sz="800" dirty="0"/>
              <a:t> ГНР. 13 – границы районов.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800" dirty="0"/>
              <a:t>Прогнозная оценка нефтегазоносных и потенциально-нефтегазоносных территорий и акватории: 14 – наиболее перспективные, 15 – перспективные, 16 – малоперспективные, 17 – </a:t>
            </a:r>
            <a:r>
              <a:rPr lang="ru-RU" altLang="ru-RU" sz="800" dirty="0" err="1"/>
              <a:t>возмозможно</a:t>
            </a:r>
            <a:r>
              <a:rPr lang="ru-RU" altLang="ru-RU" sz="800" dirty="0"/>
              <a:t> перспективные. 18 – </a:t>
            </a:r>
            <a:r>
              <a:rPr lang="ru-RU" altLang="ru-RU" sz="800" dirty="0" err="1"/>
              <a:t>нефтепроявления</a:t>
            </a:r>
            <a:r>
              <a:rPr lang="ru-RU" altLang="ru-RU" sz="800" dirty="0"/>
              <a:t>: 1 - </a:t>
            </a:r>
            <a:r>
              <a:rPr lang="ru-RU" altLang="ru-RU" sz="800" dirty="0" err="1"/>
              <a:t>Нордвикское</a:t>
            </a:r>
            <a:r>
              <a:rPr lang="ru-RU" altLang="ru-RU" sz="800" dirty="0"/>
              <a:t>, 2 - </a:t>
            </a:r>
            <a:r>
              <a:rPr lang="ru-RU" altLang="ru-RU" sz="800" dirty="0" err="1"/>
              <a:t>Ильинское</a:t>
            </a:r>
            <a:r>
              <a:rPr lang="ru-RU" altLang="ru-RU" sz="800" dirty="0"/>
              <a:t>, 3 - Южно-</a:t>
            </a:r>
            <a:r>
              <a:rPr lang="ru-RU" altLang="ru-RU" sz="800" dirty="0" err="1"/>
              <a:t>Тигянское</a:t>
            </a:r>
            <a:r>
              <a:rPr lang="ru-RU" altLang="ru-RU" sz="800" dirty="0"/>
              <a:t>. 19 - скважины: 1 - Южно-Тигянская-10; 2 - Гуримисская-1,2; 3 - Восточная-1; 4 - Улаханская-1; 5 - Улаханская-2; 6 - </a:t>
            </a:r>
            <a:r>
              <a:rPr lang="ru-RU" altLang="ru-RU" sz="800" dirty="0" err="1"/>
              <a:t>Северосуолемская</a:t>
            </a:r>
            <a:r>
              <a:rPr lang="ru-RU" altLang="ru-RU" sz="800" dirty="0"/>
              <a:t> - 1, 2, 4; 7 - Южносуолемская-10; 8 - Хорудалахская-1; 9 - Рыбинская-1; 10 - Костроминская-1</a:t>
            </a:r>
          </a:p>
        </p:txBody>
      </p:sp>
      <p:sp>
        <p:nvSpPr>
          <p:cNvPr id="2" name="Овал 1"/>
          <p:cNvSpPr/>
          <p:nvPr/>
        </p:nvSpPr>
        <p:spPr>
          <a:xfrm>
            <a:off x="3635896" y="2013992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635896" y="1966764"/>
            <a:ext cx="11889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1П «Лукойл»</a:t>
            </a: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275856" y="3068960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275856" y="2915071"/>
            <a:ext cx="16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Цолг1 «Роснефть»</a:t>
            </a: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14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13" y="620688"/>
            <a:ext cx="2808312" cy="62373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491" y="0"/>
            <a:ext cx="6441996" cy="64807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16829" y="620688"/>
            <a:ext cx="2516798" cy="6018100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>
            <a:off x="1253141" y="2564904"/>
            <a:ext cx="144016" cy="1440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893101" y="3861048"/>
            <a:ext cx="144016" cy="1440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283621" y="2336775"/>
            <a:ext cx="11889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1П «Лукойл»</a:t>
            </a: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65109" y="3631763"/>
            <a:ext cx="16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Цолг1 «Роснефть»</a:t>
            </a: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33626" y="281618"/>
            <a:ext cx="3502869" cy="350286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9862" y="3815319"/>
            <a:ext cx="2311285" cy="274535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1115" y="3861048"/>
            <a:ext cx="1351876" cy="291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27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5497" y="8438"/>
            <a:ext cx="9144000" cy="42862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algn="ctr"/>
            <a:r>
              <a:rPr lang="ru-RU" sz="14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Общая схема расположения объектов  региональных геолого-съемочных работ м-ба 1:200000 </a:t>
            </a:r>
            <a:endParaRPr lang="ru-RU" sz="1400" b="1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</a:t>
            </a:r>
            <a:r>
              <a:rPr lang="ru-RU" sz="14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территории суши Российской Федерации в 2019 г.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013" y="437066"/>
            <a:ext cx="8712968" cy="54058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5328552"/>
            <a:ext cx="2367538" cy="142304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63688" y="5851348"/>
            <a:ext cx="3080696" cy="900246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ru-RU" sz="105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2019 году в соответствии с </a:t>
            </a:r>
            <a:r>
              <a:rPr lang="ru-RU" sz="105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Госзаданием</a:t>
            </a:r>
            <a:r>
              <a:rPr lang="ru-RU" sz="105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5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ФГБУ «ВСЕГЕИ» </a:t>
            </a:r>
            <a:r>
              <a:rPr lang="ru-RU" sz="105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проектируются работы</a:t>
            </a:r>
            <a:endParaRPr lang="ru-RU" sz="105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105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работы на </a:t>
            </a:r>
            <a:r>
              <a:rPr lang="ru-RU" sz="105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104 площадях </a:t>
            </a:r>
          </a:p>
          <a:p>
            <a:r>
              <a:rPr lang="ru-RU" sz="105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из которых 28 собственными силами </a:t>
            </a:r>
          </a:p>
          <a:p>
            <a:r>
              <a:rPr lang="ru-RU" sz="105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76 подрядными организациями  </a:t>
            </a:r>
            <a:endParaRPr lang="ru-RU" sz="105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16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62500" lnSpcReduction="20000"/>
          </a:bodyPr>
          <a:lstStyle/>
          <a:p>
            <a:pPr marL="0" lvl="0" indent="0" algn="ctr">
              <a:lnSpc>
                <a:spcPct val="107000"/>
              </a:lnSpc>
              <a:buNone/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Главные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задачи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 развитию минерально-сырьевой базы </a:t>
            </a:r>
          </a:p>
          <a:p>
            <a:pPr marL="0" lvl="0" indent="0" algn="ctr">
              <a:lnSpc>
                <a:spcPct val="107000"/>
              </a:lnSpc>
              <a:buNone/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севера Красноярского края</a:t>
            </a:r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геологической изученности территории Таймырского (Долгано-Ненецкого) и Туруханского районов Красноярского края на основе проведения региональных и прогнозно-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минерагенических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исследований в объемах, необходимых для формирования и наращивания «поискового задела».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высоколиквидной минерально-сырьевой базы для действующих (например Норильский горно-промышленный район) и формируемых минерально-сырьевых центров (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Диксонский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Большевитский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Челюскинский,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Попигайский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Маймеча-Котуйский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т.п.) в пределах территорий опережающего развития и приоритетных территорий РФ, включающих Арктическую зону РФ.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инвестиционной привлекательности геологической отрасли и обеспечение устойчивого притока внебюджетных инвестиций в геолого-разведочные работы, выработка и внедрение принципов государственно-частного партнерства, развитие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юниорного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бизнеса. 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кадровой обеспеченности отрасли за счет объединения усилий образовательных организаций высшего образования, отраслевых государственных бюджетных учреждений и компаний –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недропользователей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области подготовки специалистов-геологов.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5050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Фото Поле 2013 _ 1\Зублюк3\P10504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8" y="0"/>
            <a:ext cx="9186863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990600" y="4419600"/>
            <a:ext cx="76581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4800">
                <a:solidFill>
                  <a:schemeClr val="bg1"/>
                </a:solidFill>
                <a:latin typeface="Arial" panose="020B0604020202020204" pitchFamily="34" charset="0"/>
              </a:rPr>
              <a:t>Благодарю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25056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08504" cy="6858000"/>
          </a:xfrm>
        </p:spPr>
        <p:txBody>
          <a:bodyPr>
            <a:noAutofit/>
          </a:bodyPr>
          <a:lstStyle/>
          <a:p>
            <a:pPr algn="ctr"/>
            <a:r>
              <a:rPr lang="ru-RU" sz="1300" b="1" dirty="0" smtClean="0"/>
              <a:t>Предварительные предложения Форума сводятся к следующему:</a:t>
            </a:r>
          </a:p>
          <a:p>
            <a:pPr lvl="0"/>
            <a:r>
              <a:rPr lang="ru-RU" sz="1300" dirty="0" smtClean="0"/>
              <a:t> Установить обязательное финансирование за счет средств федерального бюджета на выполнение региональных и поисковых работ в объеме не менее 20-30% от ежегодно выделяемых средств в связи со слабой изученностью Арктических районов Сибири.</a:t>
            </a:r>
          </a:p>
          <a:p>
            <a:pPr lvl="0"/>
            <a:r>
              <a:rPr lang="ru-RU" sz="1300" dirty="0" smtClean="0"/>
              <a:t>Правительству </a:t>
            </a:r>
            <a:r>
              <a:rPr lang="ru-RU" sz="1300" dirty="0"/>
              <a:t>Красноярского края для развития новых промышленных территорий предусмотреть поддержку геолого-разведочных работ ранних стадий за счёт средств субъекта федерации и создания особого налогового режима для привлечения частных инвестиций, а также возможности субсидирования или координации цен авиа-и речной транспортировки грузов и персонала при проведении ГРР в Арктических регионах за счет средств федерального бюджета.</a:t>
            </a:r>
          </a:p>
          <a:p>
            <a:pPr lvl="0"/>
            <a:r>
              <a:rPr lang="ru-RU" sz="1300" dirty="0"/>
              <a:t>Организовать целенаправленное изучение (региональные работы, в </a:t>
            </a:r>
            <a:r>
              <a:rPr lang="ru-RU" sz="1300" dirty="0" err="1"/>
              <a:t>т.ч</a:t>
            </a:r>
            <a:r>
              <a:rPr lang="ru-RU" sz="1300" dirty="0"/>
              <a:t>. создание геохимических, геофизических основ и проведение </a:t>
            </a:r>
            <a:r>
              <a:rPr lang="ru-RU" sz="1300" dirty="0" err="1"/>
              <a:t>геологосъемочных</a:t>
            </a:r>
            <a:r>
              <a:rPr lang="ru-RU" sz="1300" dirty="0"/>
              <a:t> работ масштаба 1:200 000) на территории Горного Таймыра и закрыть последние «белые пятна» в пределах складчатых областей России.</a:t>
            </a:r>
          </a:p>
          <a:p>
            <a:pPr lvl="0"/>
            <a:r>
              <a:rPr lang="ru-RU" sz="1300" dirty="0"/>
              <a:t>В рамках разработки федерального закона о геологическом изучении недр, предусмотреть возможность проведения региональных геолого-разведочных работ, </a:t>
            </a:r>
            <a:r>
              <a:rPr lang="ru-RU" sz="1300" dirty="0" err="1"/>
              <a:t>вклюячающих</a:t>
            </a:r>
            <a:r>
              <a:rPr lang="ru-RU" sz="1300" dirty="0"/>
              <a:t> «комплекс геологических, гидрогеологических, инженерно-геологических, геокриологических, геохимических, геофизических исследований, направленных на изучение состояния окружающей среды» в пределах особо охраняемых природных территорий (ООПТ) в Арктическом секторе РФ, с целью изучения «природных комплексов и долговременное слежение за динамикой природных процессов с целью оценки, прогноза экологической обстановки…, воспроизводства и рационального использования природных ресурсов», а также осуществления эколого-геологического, эколого-геохимического мониторинга, охраны памятников природы, развития эколого-геологического туризма.</a:t>
            </a:r>
          </a:p>
          <a:p>
            <a:pPr lvl="0"/>
            <a:r>
              <a:rPr lang="ru-RU" sz="1300" dirty="0"/>
              <a:t>Организовать целенаправленное изучение (поисковые работы) наиболее востребованных видов полезных ископаемых:</a:t>
            </a:r>
          </a:p>
          <a:p>
            <a:r>
              <a:rPr lang="ru-RU" sz="1300" dirty="0"/>
              <a:t>- по выявлению новых объектов благородных и цветных металлов на территории Таймырского (Долгано-Ненецкого) и Туруханского районов Красноярского края;</a:t>
            </a:r>
          </a:p>
          <a:p>
            <a:r>
              <a:rPr lang="ru-RU" sz="1300" dirty="0"/>
              <a:t>- по выявлению новых потенциальных алмазоносных районов путем проведения комплекса </a:t>
            </a:r>
            <a:r>
              <a:rPr lang="ru-RU" sz="1300" dirty="0" err="1"/>
              <a:t>шлихо</a:t>
            </a:r>
            <a:r>
              <a:rPr lang="ru-RU" sz="1300" dirty="0"/>
              <a:t>-минералогических, геолого-геофизических работ, в </a:t>
            </a:r>
            <a:r>
              <a:rPr lang="ru-RU" sz="1300" dirty="0" err="1"/>
              <a:t>т.ч</a:t>
            </a:r>
            <a:r>
              <a:rPr lang="ru-RU" sz="1300" dirty="0"/>
              <a:t>. в прибрежно-морской части </a:t>
            </a:r>
            <a:r>
              <a:rPr lang="ru-RU" sz="1300" dirty="0" err="1"/>
              <a:t>Хатангского</a:t>
            </a:r>
            <a:r>
              <a:rPr lang="ru-RU" sz="1300" dirty="0"/>
              <a:t> залива;</a:t>
            </a:r>
          </a:p>
          <a:p>
            <a:pPr lvl="0"/>
            <a:r>
              <a:rPr lang="ru-RU" sz="1300" dirty="0"/>
              <a:t>Увеличить время проведения поисковых работ за счет средств федерального бюджета до 5 лет, учитывая короткий полевой период в Арктической зоне и сложную схему организации ГРР, в связи со слабым развитием инфраструктуры, с поздней (в конце летнего периода) речной и морской навигацией (необходим 1 год – подготовительно-организационный, а также 1 год для камеральной обработки заключительного главного полевого сезона и обоснования постановки дальнейших работ).</a:t>
            </a:r>
          </a:p>
          <a:p>
            <a:pPr lvl="0"/>
            <a:r>
              <a:rPr lang="ru-RU" sz="1300" dirty="0"/>
              <a:t>Распространить действие «заявительного принципа» согласно приказу №583 на участки недр в пределах Арктической части Сибирского ФО на условиях предпринимательского риска с прогнозными ресурсами квалифицированными по категории Р</a:t>
            </a:r>
            <a:r>
              <a:rPr lang="ru-RU" sz="1300" baseline="-25000" dirty="0"/>
              <a:t>2</a:t>
            </a:r>
            <a:r>
              <a:rPr lang="ru-RU" sz="1300" dirty="0"/>
              <a:t>.</a:t>
            </a:r>
          </a:p>
          <a:p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1564110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62500" lnSpcReduction="20000"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«Стратегия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развития Арктической зоны Российской Федерации и обеспечения национальной безопасности на период до 2020 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года»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утверждена Президентом Российской Федерации от 20 февраля 2013. 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приоритетным направлениям развития Арктической зоны относятся: комплексное социально-экономическое развитие региона, 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науки и технологий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создание современной информационно-телекоммуникационной инфраструктуры, обеспечение экологической безопасности, международное сотрудничество в Арктике, обеспечение военной безопасности, защиты и охраны государственной границы Российской Федерации в Арктике.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Сухопутные границы Арктической зоны РФ утверждены Указом Президента Российской Федерации от 2 мая 2014 г. № 296 «О сухопутных территориях Арктической зоны Российской Федерации», которые дополнены Указом 13.05.2019 №220 территориями 8 улусов Республики Саха (Якутия). </a:t>
            </a:r>
            <a:endParaRPr lang="ru-RU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Этими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указами для Красноярского края определены два северных 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района -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Таймырский (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Долгано-Ненецкий)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Туруханский, которые отнесены к Арктической зоне РФ приоритетного развития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Распоряжением от 22 декабря 2018 года №2914-р.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тверждена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Стратегия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развития минерально-сырьевой базы Российской Федерации до 2035 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года».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8691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8640" y="0"/>
            <a:ext cx="8899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srgbClr val="232C82"/>
                </a:solidFill>
              </a:rPr>
              <a:t>Потенциально перспективные на открытие</a:t>
            </a:r>
          </a:p>
          <a:p>
            <a:pPr algn="ctr"/>
            <a:r>
              <a:rPr lang="ru-RU" dirty="0">
                <a:solidFill>
                  <a:srgbClr val="232C82"/>
                </a:solidFill>
              </a:rPr>
              <a:t> крупных месторождений стратегических металлов площади Арктической Зоны России*</a:t>
            </a:r>
          </a:p>
        </p:txBody>
      </p:sp>
      <p:pic>
        <p:nvPicPr>
          <p:cNvPr id="1026" name="Picture 2" descr="D:\Publik\Мингео Красноярск 2018\Арктика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089" y="778235"/>
            <a:ext cx="8494859" cy="373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1088" y="5529024"/>
            <a:ext cx="523893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/>
              <a:t>*ПЕРСПЕКТИВЫ </a:t>
            </a:r>
            <a:r>
              <a:rPr lang="ru-RU" sz="800" dirty="0"/>
              <a:t>ВЫЯВЛЕНИЯ </a:t>
            </a:r>
            <a:r>
              <a:rPr lang="ru-RU" sz="800" dirty="0" smtClean="0"/>
              <a:t>МЕСТОРОЖДЕНИЙ СТРАТЕГИЧЕСКИХ </a:t>
            </a:r>
            <a:r>
              <a:rPr lang="ru-RU" sz="800" dirty="0"/>
              <a:t>МЕТАЛЛОВ В АРКТИЧЕСКОЙ </a:t>
            </a:r>
            <a:r>
              <a:rPr lang="ru-RU" sz="800" dirty="0" smtClean="0"/>
              <a:t>ЗОНЕ РОССИИ </a:t>
            </a:r>
          </a:p>
          <a:p>
            <a:r>
              <a:rPr lang="ru-RU" sz="1050" b="1" dirty="0"/>
              <a:t>А. Л. </a:t>
            </a:r>
            <a:r>
              <a:rPr lang="ru-RU" sz="1050" b="1" dirty="0" err="1"/>
              <a:t>Галямов</a:t>
            </a:r>
            <a:r>
              <a:rPr lang="ru-RU" sz="1050" b="1" dirty="0"/>
              <a:t>, А. В. Волков, К. В. Лобанов, К. Ю. Мурашов</a:t>
            </a:r>
          </a:p>
          <a:p>
            <a:r>
              <a:rPr lang="ru-RU" sz="1050" dirty="0"/>
              <a:t>Институт геологии рудных месторождений, петрографии, минералогии и геохимии РАН</a:t>
            </a:r>
          </a:p>
          <a:p>
            <a:r>
              <a:rPr lang="ru-RU" sz="1050" dirty="0"/>
              <a:t>(Москва, Российская Федерация</a:t>
            </a:r>
            <a:r>
              <a:rPr lang="ru-RU" sz="1050" dirty="0" smtClean="0"/>
              <a:t>), </a:t>
            </a:r>
          </a:p>
          <a:p>
            <a:r>
              <a:rPr lang="ru-RU" sz="1050" b="1" dirty="0" smtClean="0"/>
              <a:t>Арктика</a:t>
            </a:r>
            <a:r>
              <a:rPr lang="ru-RU" sz="1050" b="1" dirty="0"/>
              <a:t>: экология и экономика № 1 (25), </a:t>
            </a:r>
            <a:r>
              <a:rPr lang="ru-RU" sz="1050" dirty="0"/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247601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66936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Природные богатства </a:t>
            </a:r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Таймыро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-Североземельского региона уникальны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имеют мировое значение. На его территории сосредоточены крупнейшие в мире месторождения медно-никелевых руд (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Талнахское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 Октябрьское), имеются уникальные по своим масштабам месторождения технических (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импактных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алмазов (Ударное, Скалистое), самостоятельные месторождения благородных металлов, апатит-магнетитовых руд с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танталониобатами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свинцово-цинковые месторождения, сосредоточены колоссальнейшие запасы твердого топлива</a:t>
            </a:r>
            <a:endParaRPr lang="ru-RU" sz="2400" dirty="0" smtClean="0"/>
          </a:p>
          <a:p>
            <a:pPr algn="just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Таймыро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Североземельский регион - новая золотоносная провинция в Центральном секторе Арктики России. Прогнозируемые месторождения золота на Северном Таймыре и Северной Земле с крупными и уникальными запасами, с легкой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обогатимостью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высокими содержаниями могут явиться «локомотивом» к комплексному освоению минерально-сырьевых ресурсов севера Центральной Сибири.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промышленным освоением золота провинции, а также  топливно-энергетических ресурсов Енисей-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Хатангского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прогиба, шельфа Карского моря и моря Лаптевых, связаны  проблемы развития региона, Северного морского пути, решение вопросов национальной безопасности арктических границ страны.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7495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675688" y="6369050"/>
            <a:ext cx="4154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prstClr val="black"/>
                </a:solidFill>
              </a:rPr>
              <a:t>2</a:t>
            </a:r>
            <a:r>
              <a:rPr lang="ru-RU" dirty="0" smtClean="0">
                <a:solidFill>
                  <a:prstClr val="black"/>
                </a:solidFill>
              </a:rPr>
              <a:t>7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4" name="Рисунок 3" descr="рис"/>
          <p:cNvPicPr/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2093" y="6467977"/>
            <a:ext cx="8424168" cy="270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904874"/>
            <a:ext cx="8348717" cy="5524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9688" y="107340"/>
            <a:ext cx="8743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Положение </a:t>
            </a:r>
            <a:r>
              <a:rPr lang="ru-RU" dirty="0" err="1" smtClean="0"/>
              <a:t>Таймыро</a:t>
            </a:r>
            <a:r>
              <a:rPr lang="ru-RU" dirty="0" smtClean="0"/>
              <a:t>-Североземельского региона на схеме </a:t>
            </a:r>
            <a:r>
              <a:rPr lang="ru-RU" dirty="0" err="1" smtClean="0"/>
              <a:t>минерагенического</a:t>
            </a:r>
            <a:endParaRPr lang="ru-RU" dirty="0" smtClean="0"/>
          </a:p>
          <a:p>
            <a:pPr algn="ctr"/>
            <a:r>
              <a:rPr lang="ru-RU" smtClean="0"/>
              <a:t>районирования </a:t>
            </a:r>
            <a:r>
              <a:rPr lang="ru-RU" dirty="0" smtClean="0"/>
              <a:t>РФ и ее </a:t>
            </a:r>
            <a:r>
              <a:rPr lang="ru-RU" smtClean="0"/>
              <a:t>континентального шельфа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4057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История геологического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и минерально-сырьевого потенциала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Таймыро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-Североземельского региона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	В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геологическом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и прогнозно-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минерагеническом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изучении Таймыра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и Северной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Земли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намечаются пять крупных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этапов. </a:t>
            </a:r>
          </a:p>
          <a:p>
            <a:pPr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Первый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(1600-1917 г. г.)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характеризуется Великими Географическими открытиями и получением первых геологических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сведений;</a:t>
            </a:r>
          </a:p>
          <a:p>
            <a:pPr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второй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(1917-1945)–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началом проведения планомерных рекогносцировочных работ и созданием Н.Н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. Урванцевым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первой геолого-тектонической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основы;</a:t>
            </a:r>
          </a:p>
          <a:p>
            <a:pPr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третий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(1945-1972)–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проведением мелкомасштабных геолого-съемочных и поисковых работ, определивших перспективы территории на уголь, нефть, газ, радиоактивные и редкоземельные элементы, медно-никелевые руды; 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четвертый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(1972 – 2002)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– открытием новой золотоносной провинции России и двух рудно-россыпных районов (о. Большевик и п-в Челюскин). К 2002 г. завершены и изданы листы Госгеолкарты-1000 (новая серия), в которых подведен итог геологического и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минерагенического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изучения разных масштабов советского времени. 	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Пятый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этап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(с 2002) последних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лет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после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спада в интенсивности изучения территории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характеризуется постановкой мелкомасштабных геолого-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минерагенических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исследований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и 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составлением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Госгеолкарт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– 1000 третьего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поколения, постановкой ГС-200 (второго поколения), редкими поисковыми работами на золото и углеводородное сырье.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506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4103"/>
            <a:ext cx="9144000" cy="612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535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8840"/>
            <a:ext cx="9144000" cy="590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41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539552" y="692696"/>
          <a:ext cx="8136901" cy="532859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663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9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31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74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74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90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89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89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84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94710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Геолого-экономические районы (ГЭР), промышленно-сырьевые узлы (ПСУ) и  потенциальные ПСУ (ППСУ)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Россыпное золото, т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Рудное золото, т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Всего, т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7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</a:t>
                      </a:r>
                      <a:r>
                        <a:rPr lang="ru-RU" sz="1000" baseline="-25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+</a:t>
                      </a:r>
                      <a:r>
                        <a:rPr lang="en-US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</a:t>
                      </a:r>
                      <a:r>
                        <a:rPr lang="ru-RU" sz="1000" baseline="-25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</a:t>
                      </a:r>
                      <a:r>
                        <a:rPr lang="ru-RU" sz="1000" baseline="-25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</a:t>
                      </a:r>
                      <a:r>
                        <a:rPr lang="ru-RU" sz="1000" baseline="-25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</a:t>
                      </a:r>
                      <a:r>
                        <a:rPr lang="ru-RU" sz="1000" baseline="-25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Итого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Р</a:t>
                      </a:r>
                      <a:r>
                        <a:rPr lang="ru-RU" sz="1000" baseline="-25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+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</a:t>
                      </a:r>
                      <a:r>
                        <a:rPr lang="ru-RU" sz="1000" baseline="-25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3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</a:t>
                      </a:r>
                      <a:r>
                        <a:rPr lang="ru-RU" sz="1000" b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. Карский ГЭР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2551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73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</a:t>
                      </a:r>
                      <a:r>
                        <a:rPr lang="en-US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</a:t>
                      </a: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.1.  Октябрьский ППСУ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0,95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0,95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73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</a:t>
                      </a:r>
                      <a:r>
                        <a:rPr lang="en-US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</a:t>
                      </a: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.2. Большевистский ПСУ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34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185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210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429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73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</a:t>
                      </a:r>
                      <a:r>
                        <a:rPr lang="en-US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</a:t>
                      </a: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.3.  Челюскинский ППСУ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93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885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982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47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</a:t>
                      </a:r>
                      <a:r>
                        <a:rPr lang="en-US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</a:t>
                      </a: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.4.  Гольцовско-Ленинградский ППСУ , в т.ч. 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0,4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0,14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0,45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198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199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73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         Песцовский ПРУ* 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30*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30*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73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</a:t>
                      </a:r>
                      <a:r>
                        <a:rPr lang="en-US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</a:t>
                      </a: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.5.  Нижнетаймырский ППСУ *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6,61*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7*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15*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335*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357*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47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</a:t>
                      </a:r>
                      <a:r>
                        <a:rPr lang="en-US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</a:t>
                      </a: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.6. </a:t>
                      </a: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Верхнешренк-Мамонтовский</a:t>
                      </a: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ППСУ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3,6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highlight>
                            <a:srgbClr val="FFFF00"/>
                          </a:highlight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279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282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47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</a:t>
                      </a:r>
                      <a:r>
                        <a:rPr lang="en-US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</a:t>
                      </a: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.7.  Мининско-Ленивенский ППСУ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0,9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highlight>
                            <a:srgbClr val="FFFF00"/>
                          </a:highlight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300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301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73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II</a:t>
                      </a:r>
                      <a:r>
                        <a:rPr lang="ru-RU" sz="1000" b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. Быррангский ГЭР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410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73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</a:t>
                      </a:r>
                      <a:r>
                        <a:rPr lang="en-US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II</a:t>
                      </a: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.1. </a:t>
                      </a: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Диксонский </a:t>
                      </a: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ППСУ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73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</a:t>
                      </a:r>
                      <a:r>
                        <a:rPr lang="en-US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II</a:t>
                      </a: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.2. </a:t>
                      </a: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Тарейский </a:t>
                      </a: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ППСУ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287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300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947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</a:t>
                      </a:r>
                      <a:r>
                        <a:rPr lang="en-US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II</a:t>
                      </a: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.3.  Восточно-Таймырская</a:t>
                      </a: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ППСУ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90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90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73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В целом по ТСЗ провинции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16,54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26,51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51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2910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2961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947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За вычетом ресурсов площади Б. Арктического заповедника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16,54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19,9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44,4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2530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2574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73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ПНБН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1,4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9,4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73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МСПБН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16,54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24,5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291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315,5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73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МСПН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16,54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19,9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44,4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291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2239</a:t>
                      </a:r>
                      <a:endParaRPr lang="ru-RU" sz="12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2574</a:t>
                      </a:r>
                      <a:endParaRPr lang="ru-RU" sz="12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11560" y="602128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Примечание: * -   прогнозные ресурсы площадей, расположенных в пределах Большого Арктического заповедника; ПНБН-потенциальное национальное богатство недр; МСПБН – минерально-сырьевой потенциал богатств недр; МСПН – минерально-сырьевой потенциал недр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0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Минерально-сырьевой потенциал золота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Таймыро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-Североземельской золотоносной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провинции на 2013 г.</a:t>
            </a:r>
            <a:endParaRPr lang="ru-RU" sz="16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8675688" y="6369050"/>
            <a:ext cx="4154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/>
              <a:t>47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953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3392</TotalTime>
  <Words>2449</Words>
  <Application>Microsoft Office PowerPoint</Application>
  <PresentationFormat>Экран (4:3)</PresentationFormat>
  <Paragraphs>332</Paragraphs>
  <Slides>19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Palatino Linotype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Золотосодержащий медно-молибден порфировый пояс по результатам обобщения листов ГК-1000/3 для Центрального сектора Арктики России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Шнейдер Алексей Геннадьевич</dc:creator>
  <cp:lastModifiedBy>Проскурнин Василий Федорович</cp:lastModifiedBy>
  <cp:revision>144</cp:revision>
  <cp:lastPrinted>2019-04-23T13:13:18Z</cp:lastPrinted>
  <dcterms:created xsi:type="dcterms:W3CDTF">2019-04-16T09:42:36Z</dcterms:created>
  <dcterms:modified xsi:type="dcterms:W3CDTF">2019-05-21T15:30:02Z</dcterms:modified>
</cp:coreProperties>
</file>