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Lst>
  <p:notesMasterIdLst>
    <p:notesMasterId r:id="rId27"/>
  </p:notesMasterIdLst>
  <p:handoutMasterIdLst>
    <p:handoutMasterId r:id="rId28"/>
  </p:handoutMasterIdLst>
  <p:sldIdLst>
    <p:sldId id="257" r:id="rId5"/>
    <p:sldId id="496" r:id="rId6"/>
    <p:sldId id="497" r:id="rId7"/>
    <p:sldId id="495" r:id="rId8"/>
    <p:sldId id="498" r:id="rId9"/>
    <p:sldId id="499" r:id="rId10"/>
    <p:sldId id="494" r:id="rId11"/>
    <p:sldId id="500" r:id="rId12"/>
    <p:sldId id="501" r:id="rId13"/>
    <p:sldId id="481" r:id="rId14"/>
    <p:sldId id="478" r:id="rId15"/>
    <p:sldId id="484" r:id="rId16"/>
    <p:sldId id="511" r:id="rId17"/>
    <p:sldId id="489" r:id="rId18"/>
    <p:sldId id="510" r:id="rId19"/>
    <p:sldId id="504" r:id="rId20"/>
    <p:sldId id="505" r:id="rId21"/>
    <p:sldId id="512" r:id="rId22"/>
    <p:sldId id="508" r:id="rId23"/>
    <p:sldId id="509" r:id="rId24"/>
    <p:sldId id="491" r:id="rId25"/>
    <p:sldId id="303" r:id="rId26"/>
  </p:sldIdLst>
  <p:sldSz cx="9144000" cy="5143500" type="screen16x9"/>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65E9E04-628D-4CA3-815A-38423E8BEA55}">
          <p14:sldIdLst>
            <p14:sldId id="257"/>
            <p14:sldId id="496"/>
            <p14:sldId id="497"/>
            <p14:sldId id="495"/>
            <p14:sldId id="498"/>
            <p14:sldId id="499"/>
            <p14:sldId id="494"/>
            <p14:sldId id="500"/>
            <p14:sldId id="501"/>
            <p14:sldId id="481"/>
            <p14:sldId id="478"/>
            <p14:sldId id="484"/>
            <p14:sldId id="511"/>
            <p14:sldId id="489"/>
            <p14:sldId id="510"/>
            <p14:sldId id="504"/>
            <p14:sldId id="505"/>
            <p14:sldId id="512"/>
            <p14:sldId id="508"/>
            <p14:sldId id="509"/>
            <p14:sldId id="491"/>
            <p14:sldId id="303"/>
          </p14:sldIdLst>
        </p14:section>
      </p14:sectionLst>
    </p:ext>
    <p:ext uri="{EFAFB233-063F-42B5-8137-9DF3F51BA10A}">
      <p15:sldGuideLst xmlns:p15="http://schemas.microsoft.com/office/powerpoint/2012/main">
        <p15:guide id="1" orient="horz" pos="2845" userDrawn="1">
          <p15:clr>
            <a:srgbClr val="A4A3A4"/>
          </p15:clr>
        </p15:guide>
        <p15:guide id="2" pos="1247" userDrawn="1">
          <p15:clr>
            <a:srgbClr val="A4A3A4"/>
          </p15:clr>
        </p15:guide>
        <p15:guide id="3" orient="horz" pos="622" userDrawn="1">
          <p15:clr>
            <a:srgbClr val="A4A3A4"/>
          </p15:clr>
        </p15:guide>
        <p15:guide id="4" pos="4513" userDrawn="1">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383"/>
    <a:srgbClr val="0081C6"/>
    <a:srgbClr val="0D5CAB"/>
    <a:srgbClr val="0000FF"/>
    <a:srgbClr val="D9D9D9"/>
    <a:srgbClr val="97C0E6"/>
    <a:srgbClr val="1F5E1C"/>
    <a:srgbClr val="3F930A"/>
    <a:srgbClr val="44E43C"/>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3819" autoAdjust="0"/>
  </p:normalViewPr>
  <p:slideViewPr>
    <p:cSldViewPr>
      <p:cViewPr varScale="1">
        <p:scale>
          <a:sx n="76" d="100"/>
          <a:sy n="76" d="100"/>
        </p:scale>
        <p:origin x="2532" y="78"/>
      </p:cViewPr>
      <p:guideLst>
        <p:guide orient="horz" pos="2845"/>
        <p:guide pos="1247"/>
        <p:guide orient="horz" pos="622"/>
        <p:guide pos="4513"/>
      </p:guideLst>
    </p:cSldViewPr>
  </p:slideViewPr>
  <p:outlineViewPr>
    <p:cViewPr>
      <p:scale>
        <a:sx n="33" d="100"/>
        <a:sy n="33" d="100"/>
      </p:scale>
      <p:origin x="0" y="-216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4002" y="114"/>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B1C5335A-03A0-455E-9594-4AD4E51A6D83}" type="datetimeFigureOut">
              <a:rPr lang="en-AU" smtClean="0"/>
              <a:t>23/05/2019</a:t>
            </a:fld>
            <a:endParaRPr lang="en-AU"/>
          </a:p>
        </p:txBody>
      </p:sp>
      <p:sp>
        <p:nvSpPr>
          <p:cNvPr id="4" name="Footer Placeholder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715EB756-1551-42E7-A733-099EA238DF2B}" type="slidenum">
              <a:rPr lang="en-AU" smtClean="0"/>
              <a:t>‹#›</a:t>
            </a:fld>
            <a:endParaRPr lang="en-AU"/>
          </a:p>
        </p:txBody>
      </p:sp>
    </p:spTree>
    <p:extLst>
      <p:ext uri="{BB962C8B-B14F-4D97-AF65-F5344CB8AC3E}">
        <p14:creationId xmlns:p14="http://schemas.microsoft.com/office/powerpoint/2010/main" val="240322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7DA458C9-BACB-4E0E-B098-A5E53FB2221B}" type="datetimeFigureOut">
              <a:rPr lang="en-US" smtClean="0"/>
              <a:pPr/>
              <a:t>5/23/2019</a:t>
            </a:fld>
            <a:endParaRPr lang="en-US" dirty="0"/>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89972550-9504-4E63-A4C7-12250121B2F6}" type="slidenum">
              <a:rPr lang="en-US" smtClean="0"/>
              <a:pPr/>
              <a:t>‹#›</a:t>
            </a:fld>
            <a:endParaRPr lang="en-US" dirty="0"/>
          </a:p>
        </p:txBody>
      </p:sp>
    </p:spTree>
    <p:extLst>
      <p:ext uri="{BB962C8B-B14F-4D97-AF65-F5344CB8AC3E}">
        <p14:creationId xmlns:p14="http://schemas.microsoft.com/office/powerpoint/2010/main" val="308198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Почему именно </a:t>
            </a:r>
            <a:r>
              <a:rPr lang="ru-RU" dirty="0" err="1"/>
              <a:t>меднопорфировые</a:t>
            </a:r>
            <a:r>
              <a:rPr lang="ru-RU" dirty="0"/>
              <a:t> месторождения?</a:t>
            </a:r>
          </a:p>
          <a:p>
            <a:endParaRPr lang="ru-RU" dirty="0"/>
          </a:p>
          <a:p>
            <a:r>
              <a:rPr lang="ru-RU" dirty="0"/>
              <a:t>Они имеют очень интересное геологическое строение, о котором мы вкратце поговорим, и которое требует особого подхода при оценке ресурсов с помощью блочного моделирования.</a:t>
            </a:r>
          </a:p>
          <a:p>
            <a:br>
              <a:rPr lang="ru-RU" dirty="0"/>
            </a:br>
            <a:r>
              <a:rPr lang="ru-RU" dirty="0"/>
              <a:t>Этот особый подход несложно реализуется в новой 20й версии </a:t>
            </a:r>
            <a:r>
              <a:rPr lang="ru-RU" dirty="0" err="1"/>
              <a:t>Майкромайн</a:t>
            </a:r>
            <a:r>
              <a:rPr lang="ru-RU" dirty="0"/>
              <a:t>, релиз которой намечен на конец этого года.</a:t>
            </a:r>
          </a:p>
          <a:p>
            <a:endParaRPr lang="ru-RU" dirty="0"/>
          </a:p>
        </p:txBody>
      </p:sp>
      <p:sp>
        <p:nvSpPr>
          <p:cNvPr id="4" name="Номер слайда 3"/>
          <p:cNvSpPr>
            <a:spLocks noGrp="1"/>
          </p:cNvSpPr>
          <p:nvPr>
            <p:ph type="sldNum" sz="quarter" idx="10"/>
          </p:nvPr>
        </p:nvSpPr>
        <p:spPr/>
        <p:txBody>
          <a:bodyPr/>
          <a:lstStyle/>
          <a:p>
            <a:fld id="{89972550-9504-4E63-A4C7-12250121B2F6}" type="slidenum">
              <a:rPr lang="en-US" smtClean="0"/>
              <a:pPr/>
              <a:t>1</a:t>
            </a:fld>
            <a:endParaRPr lang="en-US" dirty="0"/>
          </a:p>
        </p:txBody>
      </p:sp>
    </p:spTree>
    <p:extLst>
      <p:ext uri="{BB962C8B-B14F-4D97-AF65-F5344CB8AC3E}">
        <p14:creationId xmlns:p14="http://schemas.microsoft.com/office/powerpoint/2010/main" val="2672845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Мы рассмотрим только северную часть месторождения</a:t>
            </a:r>
          </a:p>
        </p:txBody>
      </p:sp>
      <p:sp>
        <p:nvSpPr>
          <p:cNvPr id="4" name="Номер слайда 3"/>
          <p:cNvSpPr>
            <a:spLocks noGrp="1"/>
          </p:cNvSpPr>
          <p:nvPr>
            <p:ph type="sldNum" sz="quarter" idx="5"/>
          </p:nvPr>
        </p:nvSpPr>
        <p:spPr/>
        <p:txBody>
          <a:bodyPr/>
          <a:lstStyle/>
          <a:p>
            <a:fld id="{89972550-9504-4E63-A4C7-12250121B2F6}" type="slidenum">
              <a:rPr lang="en-US" smtClean="0"/>
              <a:pPr/>
              <a:t>13</a:t>
            </a:fld>
            <a:endParaRPr lang="en-US" dirty="0"/>
          </a:p>
        </p:txBody>
      </p:sp>
    </p:spTree>
    <p:extLst>
      <p:ext uri="{BB962C8B-B14F-4D97-AF65-F5344CB8AC3E}">
        <p14:creationId xmlns:p14="http://schemas.microsoft.com/office/powerpoint/2010/main" val="3360965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9972550-9504-4E63-A4C7-12250121B2F6}" type="slidenum">
              <a:rPr lang="en-US" smtClean="0"/>
              <a:pPr/>
              <a:t>14</a:t>
            </a:fld>
            <a:endParaRPr lang="en-US" dirty="0"/>
          </a:p>
        </p:txBody>
      </p:sp>
    </p:spTree>
    <p:extLst>
      <p:ext uri="{BB962C8B-B14F-4D97-AF65-F5344CB8AC3E}">
        <p14:creationId xmlns:p14="http://schemas.microsoft.com/office/powerpoint/2010/main" val="637666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9972550-9504-4E63-A4C7-12250121B2F6}" type="slidenum">
              <a:rPr lang="en-US" smtClean="0"/>
              <a:pPr/>
              <a:t>15</a:t>
            </a:fld>
            <a:endParaRPr lang="en-US" dirty="0"/>
          </a:p>
        </p:txBody>
      </p:sp>
    </p:spTree>
    <p:extLst>
      <p:ext uri="{BB962C8B-B14F-4D97-AF65-F5344CB8AC3E}">
        <p14:creationId xmlns:p14="http://schemas.microsoft.com/office/powerpoint/2010/main" val="1258110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Proposed estimation groupings were identified using box plots and further refined using contact plots and a matrix of summary statistics.</a:t>
            </a:r>
          </a:p>
          <a:p>
            <a:endParaRPr lang="ru-RU" dirty="0"/>
          </a:p>
        </p:txBody>
      </p:sp>
      <p:sp>
        <p:nvSpPr>
          <p:cNvPr id="4" name="Номер слайда 3"/>
          <p:cNvSpPr>
            <a:spLocks noGrp="1"/>
          </p:cNvSpPr>
          <p:nvPr>
            <p:ph type="sldNum" sz="quarter" idx="5"/>
          </p:nvPr>
        </p:nvSpPr>
        <p:spPr/>
        <p:txBody>
          <a:bodyPr/>
          <a:lstStyle/>
          <a:p>
            <a:fld id="{89972550-9504-4E63-A4C7-12250121B2F6}" type="slidenum">
              <a:rPr lang="en-US" smtClean="0"/>
              <a:pPr/>
              <a:t>16</a:t>
            </a:fld>
            <a:endParaRPr lang="en-US" dirty="0"/>
          </a:p>
        </p:txBody>
      </p:sp>
    </p:spTree>
    <p:extLst>
      <p:ext uri="{BB962C8B-B14F-4D97-AF65-F5344CB8AC3E}">
        <p14:creationId xmlns:p14="http://schemas.microsoft.com/office/powerpoint/2010/main" val="1574742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Ящики с усами </a:t>
            </a:r>
            <a:r>
              <a:rPr lang="en-US" dirty="0"/>
              <a:t>– </a:t>
            </a:r>
            <a:r>
              <a:rPr lang="ru-RU" dirty="0"/>
              <a:t>очень полезны для сравнения распределений содержаний между разными доменами, они широко использовались для определения финальных доменов. </a:t>
            </a:r>
            <a:endParaRPr lang="en-US" dirty="0"/>
          </a:p>
          <a:p>
            <a:r>
              <a:rPr lang="ru-RU" dirty="0"/>
              <a:t>Позволяет провести визуальное сравнение одного распределения данных с другим</a:t>
            </a:r>
          </a:p>
          <a:p>
            <a:r>
              <a:rPr lang="ru-RU" dirty="0"/>
              <a:t>Расстояния между различными частями ящика показывает степень разброса (дисперсии) и асимметрии данных</a:t>
            </a:r>
          </a:p>
          <a:p>
            <a:endParaRPr lang="ru-RU" dirty="0"/>
          </a:p>
        </p:txBody>
      </p:sp>
      <p:sp>
        <p:nvSpPr>
          <p:cNvPr id="4" name="Номер слайда 3"/>
          <p:cNvSpPr>
            <a:spLocks noGrp="1"/>
          </p:cNvSpPr>
          <p:nvPr>
            <p:ph type="sldNum" sz="quarter" idx="5"/>
          </p:nvPr>
        </p:nvSpPr>
        <p:spPr/>
        <p:txBody>
          <a:bodyPr/>
          <a:lstStyle/>
          <a:p>
            <a:fld id="{89972550-9504-4E63-A4C7-12250121B2F6}" type="slidenum">
              <a:rPr lang="en-US" smtClean="0"/>
              <a:pPr/>
              <a:t>17</a:t>
            </a:fld>
            <a:endParaRPr lang="en-US" dirty="0"/>
          </a:p>
        </p:txBody>
      </p:sp>
    </p:spTree>
    <p:extLst>
      <p:ext uri="{BB962C8B-B14F-4D97-AF65-F5344CB8AC3E}">
        <p14:creationId xmlns:p14="http://schemas.microsoft.com/office/powerpoint/2010/main" val="3741409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Proposed estimation groupings were identified using box plots and further refined using contact plots and a matrix of summary statistics</a:t>
            </a:r>
            <a:endParaRPr lang="ru-RU" dirty="0"/>
          </a:p>
        </p:txBody>
      </p:sp>
      <p:sp>
        <p:nvSpPr>
          <p:cNvPr id="4" name="Номер слайда 3"/>
          <p:cNvSpPr>
            <a:spLocks noGrp="1"/>
          </p:cNvSpPr>
          <p:nvPr>
            <p:ph type="sldNum" sz="quarter" idx="5"/>
          </p:nvPr>
        </p:nvSpPr>
        <p:spPr/>
        <p:txBody>
          <a:bodyPr/>
          <a:lstStyle/>
          <a:p>
            <a:fld id="{89972550-9504-4E63-A4C7-12250121B2F6}" type="slidenum">
              <a:rPr lang="en-US" smtClean="0"/>
              <a:pPr/>
              <a:t>18</a:t>
            </a:fld>
            <a:endParaRPr lang="en-US" dirty="0"/>
          </a:p>
        </p:txBody>
      </p:sp>
    </p:spTree>
    <p:extLst>
      <p:ext uri="{BB962C8B-B14F-4D97-AF65-F5344CB8AC3E}">
        <p14:creationId xmlns:p14="http://schemas.microsoft.com/office/powerpoint/2010/main" val="605728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Близкие средние содержания пересечений каркасов литологии и рудной минерализации </a:t>
            </a:r>
            <a:endParaRPr lang="en-US" dirty="0"/>
          </a:p>
          <a:p>
            <a:r>
              <a:rPr lang="ru-RU" dirty="0"/>
              <a:t>Анализ границ доменов, определяемых как литологией, так и рудной минерализацией</a:t>
            </a:r>
          </a:p>
          <a:p>
            <a:r>
              <a:rPr lang="ru-RU" dirty="0"/>
              <a:t>Визуальная проверка и геологические предпосылки</a:t>
            </a:r>
          </a:p>
        </p:txBody>
      </p:sp>
      <p:sp>
        <p:nvSpPr>
          <p:cNvPr id="4" name="Номер слайда 3"/>
          <p:cNvSpPr>
            <a:spLocks noGrp="1"/>
          </p:cNvSpPr>
          <p:nvPr>
            <p:ph type="sldNum" sz="quarter" idx="5"/>
          </p:nvPr>
        </p:nvSpPr>
        <p:spPr/>
        <p:txBody>
          <a:bodyPr/>
          <a:lstStyle/>
          <a:p>
            <a:fld id="{89972550-9504-4E63-A4C7-12250121B2F6}" type="slidenum">
              <a:rPr lang="en-US" smtClean="0"/>
              <a:pPr/>
              <a:t>19</a:t>
            </a:fld>
            <a:endParaRPr lang="en-US" dirty="0"/>
          </a:p>
        </p:txBody>
      </p:sp>
    </p:spTree>
    <p:extLst>
      <p:ext uri="{BB962C8B-B14F-4D97-AF65-F5344CB8AC3E}">
        <p14:creationId xmlns:p14="http://schemas.microsoft.com/office/powerpoint/2010/main" val="4277023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1" i="1" u="none" strike="noStrike" kern="1200" baseline="0" dirty="0">
                <a:solidFill>
                  <a:schemeClr val="tx1"/>
                </a:solidFill>
                <a:latin typeface="+mn-lt"/>
                <a:ea typeface="+mn-ea"/>
                <a:cs typeface="+mn-cs"/>
              </a:rPr>
              <a:t>Copper Domains (CUGRPs)</a:t>
            </a:r>
          </a:p>
          <a:p>
            <a:r>
              <a:rPr lang="en-US" sz="1200" b="0" i="0" u="none" strike="noStrike" kern="1200" baseline="0" dirty="0">
                <a:solidFill>
                  <a:schemeClr val="tx1"/>
                </a:solidFill>
                <a:latin typeface="+mn-lt"/>
                <a:ea typeface="+mn-ea"/>
                <a:cs typeface="+mn-cs"/>
              </a:rPr>
              <a:t>Estimation groups for copper (CUGRPs) inside the </a:t>
            </a:r>
            <a:r>
              <a:rPr lang="en-US" sz="1200" b="0" i="0" u="none" strike="noStrike" kern="1200" baseline="0" dirty="0" err="1">
                <a:solidFill>
                  <a:schemeClr val="tx1"/>
                </a:solidFill>
                <a:latin typeface="+mn-lt"/>
                <a:ea typeface="+mn-ea"/>
                <a:cs typeface="+mn-cs"/>
              </a:rPr>
              <a:t>CuEq</a:t>
            </a:r>
            <a:r>
              <a:rPr lang="en-US" sz="1200" b="0" i="0" u="none" strike="noStrike" kern="1200" baseline="0" dirty="0">
                <a:solidFill>
                  <a:schemeClr val="tx1"/>
                </a:solidFill>
                <a:latin typeface="+mn-lt"/>
                <a:ea typeface="+mn-ea"/>
                <a:cs typeface="+mn-cs"/>
              </a:rPr>
              <a:t> Shell were determined after</a:t>
            </a:r>
          </a:p>
          <a:p>
            <a:r>
              <a:rPr lang="en-US" sz="1200" b="0" i="0" u="none" strike="noStrike" kern="1200" baseline="0" dirty="0">
                <a:solidFill>
                  <a:schemeClr val="tx1"/>
                </a:solidFill>
                <a:latin typeface="+mn-lt"/>
                <a:ea typeface="+mn-ea"/>
                <a:cs typeface="+mn-cs"/>
              </a:rPr>
              <a:t>a number of considerations:</a:t>
            </a:r>
          </a:p>
          <a:p>
            <a:r>
              <a:rPr lang="en-US" sz="1200" b="0" i="0" u="none" strike="noStrike" kern="1200" baseline="0" dirty="0">
                <a:solidFill>
                  <a:schemeClr val="tx1"/>
                </a:solidFill>
                <a:latin typeface="+mn-lt"/>
                <a:ea typeface="+mn-ea"/>
                <a:cs typeface="+mn-cs"/>
              </a:rPr>
              <a:t> Mean grades from mineral and rock domain combinations (Table 9-1) are within</a:t>
            </a:r>
          </a:p>
          <a:p>
            <a:r>
              <a:rPr lang="en-US" sz="1200" b="0" i="0" u="none" strike="noStrike" kern="1200" baseline="0" dirty="0">
                <a:solidFill>
                  <a:schemeClr val="tx1"/>
                </a:solidFill>
                <a:latin typeface="+mn-lt"/>
                <a:ea typeface="+mn-ea"/>
                <a:cs typeface="+mn-cs"/>
              </a:rPr>
              <a:t>20% and the CV’s (coefficient of variation) are similar</a:t>
            </a:r>
          </a:p>
          <a:p>
            <a:r>
              <a:rPr lang="en-US" sz="1200" b="0" i="0" u="none" strike="noStrike" kern="1200" baseline="0" dirty="0">
                <a:solidFill>
                  <a:schemeClr val="tx1"/>
                </a:solidFill>
                <a:latin typeface="+mn-lt"/>
                <a:ea typeface="+mn-ea"/>
                <a:cs typeface="+mn-cs"/>
              </a:rPr>
              <a:t> Contact plots between proposed groupings have similar grade profiles</a:t>
            </a:r>
          </a:p>
          <a:p>
            <a:r>
              <a:rPr lang="en-US" sz="1200" b="0" i="0" u="none" strike="noStrike" kern="1200" baseline="0" dirty="0">
                <a:solidFill>
                  <a:schemeClr val="tx1"/>
                </a:solidFill>
                <a:latin typeface="+mn-lt"/>
                <a:ea typeface="+mn-ea"/>
                <a:cs typeface="+mn-cs"/>
              </a:rPr>
              <a:t> Visual inspection of each group in section and plan to ensure the geological</a:t>
            </a:r>
          </a:p>
          <a:p>
            <a:r>
              <a:rPr lang="en-US" sz="1200" b="0" i="0" u="none" strike="noStrike" kern="1200" baseline="0" dirty="0">
                <a:solidFill>
                  <a:schemeClr val="tx1"/>
                </a:solidFill>
                <a:latin typeface="+mn-lt"/>
                <a:ea typeface="+mn-ea"/>
                <a:cs typeface="+mn-cs"/>
              </a:rPr>
              <a:t>reasonableness of domain grouping.</a:t>
            </a:r>
            <a:endParaRPr lang="ru-RU" dirty="0"/>
          </a:p>
        </p:txBody>
      </p:sp>
      <p:sp>
        <p:nvSpPr>
          <p:cNvPr id="4" name="Номер слайда 3"/>
          <p:cNvSpPr>
            <a:spLocks noGrp="1"/>
          </p:cNvSpPr>
          <p:nvPr>
            <p:ph type="sldNum" sz="quarter" idx="5"/>
          </p:nvPr>
        </p:nvSpPr>
        <p:spPr/>
        <p:txBody>
          <a:bodyPr/>
          <a:lstStyle/>
          <a:p>
            <a:fld id="{89972550-9504-4E63-A4C7-12250121B2F6}" type="slidenum">
              <a:rPr lang="en-US" smtClean="0"/>
              <a:pPr/>
              <a:t>20</a:t>
            </a:fld>
            <a:endParaRPr lang="en-US" dirty="0"/>
          </a:p>
        </p:txBody>
      </p:sp>
    </p:spTree>
    <p:extLst>
      <p:ext uri="{BB962C8B-B14F-4D97-AF65-F5344CB8AC3E}">
        <p14:creationId xmlns:p14="http://schemas.microsoft.com/office/powerpoint/2010/main" val="1438033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89972550-9504-4E63-A4C7-12250121B2F6}" type="slidenum">
              <a:rPr lang="en-US" smtClean="0"/>
              <a:pPr/>
              <a:t>21</a:t>
            </a:fld>
            <a:endParaRPr lang="en-US" dirty="0"/>
          </a:p>
        </p:txBody>
      </p:sp>
    </p:spTree>
    <p:extLst>
      <p:ext uri="{BB962C8B-B14F-4D97-AF65-F5344CB8AC3E}">
        <p14:creationId xmlns:p14="http://schemas.microsoft.com/office/powerpoint/2010/main" val="2707408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Вкратце о </a:t>
            </a:r>
            <a:r>
              <a:rPr lang="ru-RU" sz="1200" dirty="0" err="1"/>
              <a:t>меднопорфировых</a:t>
            </a:r>
            <a:r>
              <a:rPr lang="ru-RU" sz="1200" dirty="0"/>
              <a:t> месторождениях</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Обеспечивают</a:t>
            </a:r>
            <a:r>
              <a:rPr lang="en-US" sz="1200" dirty="0"/>
              <a:t> 50-60% </a:t>
            </a:r>
            <a:r>
              <a:rPr lang="en-US" sz="1200" dirty="0" err="1"/>
              <a:t>мирового</a:t>
            </a:r>
            <a:r>
              <a:rPr lang="en-US" sz="1200" dirty="0"/>
              <a:t> </a:t>
            </a:r>
            <a:r>
              <a:rPr lang="en-US" sz="1200" dirty="0" err="1"/>
              <a:t>производства</a:t>
            </a:r>
            <a:r>
              <a:rPr lang="en-US" sz="1200" dirty="0"/>
              <a:t>  Cu</a:t>
            </a:r>
            <a:r>
              <a:rPr lang="ru-RU" sz="1200" dirty="0"/>
              <a:t> </a:t>
            </a:r>
            <a:endParaRPr lang="en-US" sz="1200" dirty="0"/>
          </a:p>
          <a:p>
            <a:endParaRPr lang="ru-RU" dirty="0"/>
          </a:p>
          <a:p>
            <a:r>
              <a:rPr lang="ru-RU" dirty="0"/>
              <a:t>Обладают большими запасами, что способствует добыче руды в большом масштабе и по низкой себестоимости, а также возможности отработки месторождений открытым способом.</a:t>
            </a:r>
          </a:p>
          <a:p>
            <a:endParaRPr lang="en-US" dirty="0"/>
          </a:p>
          <a:p>
            <a:r>
              <a:rPr lang="ru-RU" dirty="0"/>
              <a:t>Встречаются порфировые месторождения различной крупности, но обычно они содержат сотни млн. т. руды</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На рис изображен </a:t>
            </a:r>
            <a:r>
              <a:rPr lang="ru-RU" dirty="0" err="1"/>
              <a:t>карьерГразберг</a:t>
            </a:r>
            <a:r>
              <a:rPr lang="ru-RU" dirty="0"/>
              <a:t> Доказанные</a:t>
            </a:r>
            <a:r>
              <a:rPr lang="en-US" dirty="0"/>
              <a:t> </a:t>
            </a:r>
            <a:r>
              <a:rPr lang="ru-RU" dirty="0"/>
              <a:t>и Вероятные Запасы составляют</a:t>
            </a:r>
            <a:r>
              <a:rPr lang="en-US" dirty="0"/>
              <a:t> </a:t>
            </a:r>
            <a:r>
              <a:rPr lang="en-US" sz="1200" b="0" i="0" kern="1200" dirty="0">
                <a:solidFill>
                  <a:schemeClr val="tx1"/>
                </a:solidFill>
                <a:effectLst/>
                <a:latin typeface="+mn-lt"/>
                <a:ea typeface="+mn-ea"/>
                <a:cs typeface="+mn-cs"/>
              </a:rPr>
              <a:t>2.8 </a:t>
            </a:r>
            <a:r>
              <a:rPr lang="ru-RU" sz="1200" b="0" i="0" kern="1200" dirty="0">
                <a:solidFill>
                  <a:schemeClr val="tx1"/>
                </a:solidFill>
                <a:effectLst/>
                <a:latin typeface="+mn-lt"/>
                <a:ea typeface="+mn-ea"/>
                <a:cs typeface="+mn-cs"/>
              </a:rPr>
              <a:t>миллиардов тонн руды</a:t>
            </a:r>
            <a:r>
              <a:rPr lang="en-US" sz="1200" b="0" i="0" kern="120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при содержании около </a:t>
            </a:r>
            <a:r>
              <a:rPr lang="en-US" sz="1200" b="0" i="0" kern="1200" dirty="0">
                <a:solidFill>
                  <a:schemeClr val="tx1"/>
                </a:solidFill>
                <a:effectLst/>
                <a:latin typeface="+mn-lt"/>
                <a:ea typeface="+mn-ea"/>
                <a:cs typeface="+mn-cs"/>
              </a:rPr>
              <a:t>1.%</a:t>
            </a:r>
            <a:r>
              <a:rPr lang="ru-RU" sz="1200" b="0" i="0" kern="1200" dirty="0">
                <a:solidFill>
                  <a:schemeClr val="tx1"/>
                </a:solidFill>
                <a:effectLst/>
                <a:latin typeface="+mn-lt"/>
                <a:ea typeface="+mn-ea"/>
                <a:cs typeface="+mn-cs"/>
              </a:rPr>
              <a:t> меди и 1 г</a:t>
            </a:r>
            <a:r>
              <a:rPr lang="en-US" sz="1200" b="0" i="0" kern="1200" dirty="0">
                <a:solidFill>
                  <a:schemeClr val="tx1"/>
                </a:solidFill>
                <a:effectLst/>
                <a:latin typeface="+mn-lt"/>
                <a:ea typeface="+mn-ea"/>
                <a:cs typeface="+mn-cs"/>
              </a:rPr>
              <a:t>/</a:t>
            </a:r>
            <a:r>
              <a:rPr lang="ru-RU" sz="1200" b="0" i="0" kern="1200" dirty="0">
                <a:solidFill>
                  <a:schemeClr val="tx1"/>
                </a:solidFill>
                <a:effectLst/>
                <a:latin typeface="+mn-lt"/>
                <a:ea typeface="+mn-ea"/>
                <a:cs typeface="+mn-cs"/>
              </a:rPr>
              <a:t>т золота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Для месторождений характерны ш</a:t>
            </a:r>
            <a:r>
              <a:rPr lang="en-US" sz="1200" dirty="0" err="1"/>
              <a:t>токверковая</a:t>
            </a:r>
            <a:r>
              <a:rPr lang="en-US" sz="1200" dirty="0"/>
              <a:t> </a:t>
            </a:r>
            <a:r>
              <a:rPr lang="en-US" sz="1200" dirty="0" err="1"/>
              <a:t>форма</a:t>
            </a:r>
            <a:r>
              <a:rPr lang="en-US" sz="1200" dirty="0"/>
              <a:t> </a:t>
            </a:r>
            <a:r>
              <a:rPr lang="en-US" sz="1200" dirty="0" err="1"/>
              <a:t>рудных</a:t>
            </a:r>
            <a:r>
              <a:rPr lang="en-US" sz="1200" dirty="0"/>
              <a:t> </a:t>
            </a:r>
            <a:r>
              <a:rPr lang="en-US" sz="1200" dirty="0" err="1"/>
              <a:t>тел</a:t>
            </a:r>
            <a:r>
              <a:rPr lang="en-US" sz="1200" dirty="0"/>
              <a:t>, </a:t>
            </a:r>
            <a:r>
              <a:rPr lang="en-US" sz="1200" dirty="0" err="1"/>
              <a:t>зоны</a:t>
            </a:r>
            <a:r>
              <a:rPr lang="en-US" sz="1200" dirty="0"/>
              <a:t> </a:t>
            </a:r>
            <a:r>
              <a:rPr lang="en-US" sz="1200" dirty="0" err="1"/>
              <a:t>дробления</a:t>
            </a:r>
            <a:r>
              <a:rPr lang="en-US" sz="1200" dirty="0"/>
              <a:t>, </a:t>
            </a:r>
            <a:r>
              <a:rPr lang="en-US" sz="1200" dirty="0" err="1"/>
              <a:t>брекчирования</a:t>
            </a:r>
            <a:r>
              <a:rPr lang="en-US" sz="1200" dirty="0"/>
              <a:t> и </a:t>
            </a:r>
            <a:r>
              <a:rPr lang="en-US" sz="1200" dirty="0" err="1"/>
              <a:t>мелкой</a:t>
            </a:r>
            <a:r>
              <a:rPr lang="en-US" sz="1200" dirty="0"/>
              <a:t> </a:t>
            </a:r>
            <a:r>
              <a:rPr lang="en-US" sz="1200" dirty="0" err="1"/>
              <a:t>трещиноватости</a:t>
            </a:r>
            <a:endParaRPr lang="ru-R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ru-RU" dirty="0" err="1"/>
              <a:t>Фомируются</a:t>
            </a:r>
            <a:r>
              <a:rPr lang="ru-RU" dirty="0"/>
              <a:t> из гидротермальных </a:t>
            </a:r>
            <a:r>
              <a:rPr lang="ru-RU" dirty="0" err="1"/>
              <a:t>растровов</a:t>
            </a:r>
            <a:r>
              <a:rPr lang="ru-RU" dirty="0"/>
              <a:t>, </a:t>
            </a:r>
            <a:r>
              <a:rPr lang="ru-RU" dirty="0" err="1"/>
              <a:t>пространственно</a:t>
            </a:r>
            <a:r>
              <a:rPr lang="ru-RU" dirty="0"/>
              <a:t> и генетически связанных с кислыми или средними </a:t>
            </a:r>
            <a:r>
              <a:rPr lang="ru-RU" dirty="0" err="1"/>
              <a:t>интрузиями</a:t>
            </a:r>
            <a:r>
              <a:rPr lang="ru-RU" dirty="0"/>
              <a:t> порфиров.</a:t>
            </a:r>
          </a:p>
          <a:p>
            <a:endParaRPr lang="ru-RU" dirty="0"/>
          </a:p>
          <a:p>
            <a:r>
              <a:rPr lang="ru-RU" dirty="0"/>
              <a:t>Развитие </a:t>
            </a:r>
            <a:r>
              <a:rPr lang="ru-RU" dirty="0" err="1"/>
              <a:t>оруденения</a:t>
            </a:r>
            <a:r>
              <a:rPr lang="ru-RU" dirty="0"/>
              <a:t> происходит в зонах широко проявленных гидротермальных изменений</a:t>
            </a:r>
          </a:p>
          <a:p>
            <a:endParaRPr lang="ru-RU" dirty="0"/>
          </a:p>
          <a:p>
            <a:r>
              <a:rPr lang="ru-RU" dirty="0"/>
              <a:t>Для них характерно наличие зон вторичного сульфидного обогащения, в которых содержание меди увеличивается в от 1.5 до 3 раз по сравнению с первичными рудами </a:t>
            </a:r>
            <a:endParaRPr lang="en-US" dirty="0"/>
          </a:p>
        </p:txBody>
      </p:sp>
      <p:sp>
        <p:nvSpPr>
          <p:cNvPr id="4" name="Номер слайда 3"/>
          <p:cNvSpPr>
            <a:spLocks noGrp="1"/>
          </p:cNvSpPr>
          <p:nvPr>
            <p:ph type="sldNum" sz="quarter" idx="5"/>
          </p:nvPr>
        </p:nvSpPr>
        <p:spPr/>
        <p:txBody>
          <a:bodyPr/>
          <a:lstStyle/>
          <a:p>
            <a:fld id="{89972550-9504-4E63-A4C7-12250121B2F6}" type="slidenum">
              <a:rPr lang="en-US" smtClean="0"/>
              <a:pPr/>
              <a:t>2</a:t>
            </a:fld>
            <a:endParaRPr lang="en-US" dirty="0"/>
          </a:p>
        </p:txBody>
      </p:sp>
    </p:spTree>
    <p:extLst>
      <p:ext uri="{BB962C8B-B14F-4D97-AF65-F5344CB8AC3E}">
        <p14:creationId xmlns:p14="http://schemas.microsoft.com/office/powerpoint/2010/main" val="427557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 моем кратком докладе мы проследуем по интереснейшему пути от масштабных геотектонических процессов и структур к совершенно конкретной проблеме правильного моделирования месторождений, ими порожденных – так, чтобы геологическое строение и характеристики месторождения были должным образом отражены в нашей модели.</a:t>
            </a:r>
          </a:p>
          <a:p>
            <a:endParaRPr lang="ru-RU" dirty="0"/>
          </a:p>
          <a:p>
            <a:r>
              <a:rPr lang="ru-RU" dirty="0"/>
              <a:t>Порфировые месторождения образуются в вулканических дугах, связанных с субдукцией. </a:t>
            </a:r>
          </a:p>
          <a:p>
            <a:endParaRPr lang="ru-RU" dirty="0"/>
          </a:p>
          <a:p>
            <a:r>
              <a:rPr lang="ru-RU" dirty="0"/>
              <a:t>Многие петрологические исследования показывают сложный круговорот</a:t>
            </a:r>
          </a:p>
          <a:p>
            <a:r>
              <a:rPr lang="ru-RU" dirty="0"/>
              <a:t>вещества, включая флюид и металлы из </a:t>
            </a:r>
            <a:r>
              <a:rPr lang="ru-RU" dirty="0" err="1"/>
              <a:t>субдуцируемой</a:t>
            </a:r>
            <a:r>
              <a:rPr lang="ru-RU" dirty="0"/>
              <a:t> океанической </a:t>
            </a:r>
            <a:r>
              <a:rPr lang="ru-RU" dirty="0" err="1"/>
              <a:t>коры</a:t>
            </a:r>
            <a:r>
              <a:rPr lang="ru-RU" dirty="0"/>
              <a:t> к земной поверхности в ассоциации с </a:t>
            </a:r>
            <a:r>
              <a:rPr lang="ru-RU" dirty="0" err="1"/>
              <a:t>островодужными</a:t>
            </a:r>
            <a:r>
              <a:rPr lang="ru-RU" dirty="0"/>
              <a:t> магмами.</a:t>
            </a:r>
          </a:p>
          <a:p>
            <a:endParaRPr lang="ru-RU" dirty="0"/>
          </a:p>
        </p:txBody>
      </p:sp>
      <p:sp>
        <p:nvSpPr>
          <p:cNvPr id="4" name="Номер слайда 3"/>
          <p:cNvSpPr>
            <a:spLocks noGrp="1"/>
          </p:cNvSpPr>
          <p:nvPr>
            <p:ph type="sldNum" sz="quarter" idx="5"/>
          </p:nvPr>
        </p:nvSpPr>
        <p:spPr/>
        <p:txBody>
          <a:bodyPr/>
          <a:lstStyle/>
          <a:p>
            <a:fld id="{89972550-9504-4E63-A4C7-12250121B2F6}" type="slidenum">
              <a:rPr lang="en-US" smtClean="0"/>
              <a:pPr/>
              <a:t>3</a:t>
            </a:fld>
            <a:endParaRPr lang="en-US" dirty="0"/>
          </a:p>
        </p:txBody>
      </p:sp>
    </p:spTree>
    <p:extLst>
      <p:ext uri="{BB962C8B-B14F-4D97-AF65-F5344CB8AC3E}">
        <p14:creationId xmlns:p14="http://schemas.microsoft.com/office/powerpoint/2010/main" val="2271611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a:p>
            <a:r>
              <a:rPr lang="en-US" dirty="0"/>
              <a:t>Modification of the above </a:t>
            </a:r>
            <a:r>
              <a:rPr lang="en-US" dirty="0" err="1"/>
              <a:t>orthomagmatic</a:t>
            </a:r>
            <a:r>
              <a:rPr lang="en-US" dirty="0"/>
              <a:t> model is required for at least some, if not most, porphyry deposits, in view of studies. These studies indicate that the small porphyritic stocks associated with porphyry deposits were largely liquid until ore formation was essentially complete and were conduits for enormous volumes of ore-forming fluids produced by degassing of large subjacent magma bodies. In the context of porphyry Mo deposits, Shinohara et al. (1995) examined various mechanisms of fluid transport, including gravitational ascent of bubbles in a static magma, and concluded that convection of the magma itself provided the most </a:t>
            </a:r>
            <a:r>
              <a:rPr lang="en-US" dirty="0" err="1"/>
              <a:t>favourable</a:t>
            </a:r>
            <a:r>
              <a:rPr lang="en-US" dirty="0"/>
              <a:t> model for the transport of fluids to the site of deposit formation</a:t>
            </a:r>
            <a:endParaRPr lang="ru-RU" dirty="0"/>
          </a:p>
          <a:p>
            <a:r>
              <a:rPr lang="en-US" dirty="0"/>
              <a:t>According to this model, fluid-charged, </a:t>
            </a:r>
            <a:r>
              <a:rPr lang="en-US" dirty="0" err="1"/>
              <a:t>nondegassed</a:t>
            </a:r>
            <a:r>
              <a:rPr lang="en-US" dirty="0"/>
              <a:t> magma rises by convection from a deep magma reservoir in a column that is about 300 m in diameter at the top. Fluid separation from the magma occurs at a shallow,</a:t>
            </a:r>
          </a:p>
          <a:p>
            <a:r>
              <a:rPr lang="en-US" dirty="0"/>
              <a:t>subvolcanic depth, focusing volatiles near the top of the magma column and producing degassed magma that descends through the </a:t>
            </a:r>
            <a:r>
              <a:rPr lang="en-US" dirty="0" err="1"/>
              <a:t>nondegassed</a:t>
            </a:r>
            <a:r>
              <a:rPr lang="en-US" dirty="0"/>
              <a:t> magma because of its lower volatile content and consequently greater density.</a:t>
            </a:r>
          </a:p>
          <a:p>
            <a:r>
              <a:rPr lang="en-US" dirty="0"/>
              <a:t>Areas where ore-forming fluids accumulated in cupolas of intrusions associated with porphyry Mo and W-Mo deposits are characterized by abundant comb-quartz layers. The occurrence of </a:t>
            </a:r>
            <a:r>
              <a:rPr lang="en-US" dirty="0" err="1"/>
              <a:t>combquartz</a:t>
            </a:r>
            <a:r>
              <a:rPr lang="en-US" dirty="0"/>
              <a:t> layers in intrusions associated with some porphyry Cu, Cu-Au, and Au deposits, as well as porphyry Mo deposits , suggests that the Shinohara et al. (1995) model may be applicable to porphyry deposits in general.</a:t>
            </a:r>
            <a:endParaRPr lang="ru-RU" dirty="0"/>
          </a:p>
        </p:txBody>
      </p:sp>
      <p:sp>
        <p:nvSpPr>
          <p:cNvPr id="4" name="Номер слайда 3"/>
          <p:cNvSpPr>
            <a:spLocks noGrp="1"/>
          </p:cNvSpPr>
          <p:nvPr>
            <p:ph type="sldNum" sz="quarter" idx="5"/>
          </p:nvPr>
        </p:nvSpPr>
        <p:spPr/>
        <p:txBody>
          <a:bodyPr/>
          <a:lstStyle/>
          <a:p>
            <a:fld id="{89972550-9504-4E63-A4C7-12250121B2F6}" type="slidenum">
              <a:rPr lang="en-US" smtClean="0"/>
              <a:pPr/>
              <a:t>4</a:t>
            </a:fld>
            <a:endParaRPr lang="en-US" dirty="0"/>
          </a:p>
        </p:txBody>
      </p:sp>
    </p:spTree>
    <p:extLst>
      <p:ext uri="{BB962C8B-B14F-4D97-AF65-F5344CB8AC3E}">
        <p14:creationId xmlns:p14="http://schemas.microsoft.com/office/powerpoint/2010/main" val="2188525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endParaRPr lang="ru-RU" dirty="0"/>
          </a:p>
          <a:p>
            <a:r>
              <a:rPr lang="ru-RU" dirty="0"/>
              <a:t>обычно наблюдается несколько фаз внедрения </a:t>
            </a:r>
            <a:r>
              <a:rPr lang="ru-RU" dirty="0" err="1"/>
              <a:t>интрузий</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1971: Recognized control of ore by K-silicate alteration and used the relationship to plan the definition drilling program at Bajo de La </a:t>
            </a:r>
            <a:r>
              <a:rPr lang="en-US" dirty="0" err="1"/>
              <a:t>Alumbrera</a:t>
            </a:r>
            <a:r>
              <a:rPr lang="en-US" dirty="0"/>
              <a:t> porphyry Cu-Au deposit, Argentina (in production). Also drew attention for the first time to its high Au content</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r>
              <a:rPr lang="ru-RU" sz="1200" b="0" i="0" u="none" strike="noStrike" kern="1200" baseline="0" dirty="0">
                <a:solidFill>
                  <a:schemeClr val="tx1"/>
                </a:solidFill>
                <a:latin typeface="+mn-lt"/>
                <a:ea typeface="+mn-ea"/>
                <a:cs typeface="+mn-cs"/>
              </a:rPr>
              <a:t>Порфировые месторождения мира характеризуются типичным набором зональных метасоматических изменений. </a:t>
            </a:r>
          </a:p>
          <a:p>
            <a:r>
              <a:rPr lang="ru-RU" sz="1200" b="0" i="0" u="none" strike="noStrike" kern="1200" baseline="0" dirty="0">
                <a:solidFill>
                  <a:schemeClr val="tx1"/>
                </a:solidFill>
                <a:latin typeface="+mn-lt"/>
                <a:ea typeface="+mn-ea"/>
                <a:cs typeface="+mn-cs"/>
              </a:rPr>
              <a:t>калиевые, кварц-серицитовые, расширенная </a:t>
            </a:r>
            <a:r>
              <a:rPr lang="ru-RU" sz="1200" b="0" i="0" u="none" strike="noStrike" kern="1200" baseline="0" dirty="0" err="1">
                <a:solidFill>
                  <a:schemeClr val="tx1"/>
                </a:solidFill>
                <a:latin typeface="+mn-lt"/>
                <a:ea typeface="+mn-ea"/>
                <a:cs typeface="+mn-cs"/>
              </a:rPr>
              <a:t>аргиллизация</a:t>
            </a:r>
            <a:r>
              <a:rPr lang="ru-RU" sz="1200" b="0" i="0" u="none" strike="noStrike" kern="1200" baseline="0" dirty="0">
                <a:solidFill>
                  <a:schemeClr val="tx1"/>
                </a:solidFill>
                <a:latin typeface="+mn-lt"/>
                <a:ea typeface="+mn-ea"/>
                <a:cs typeface="+mn-cs"/>
              </a:rPr>
              <a:t> и про-</a:t>
            </a:r>
            <a:r>
              <a:rPr lang="ru-RU" sz="1200" b="0" i="0" u="none" strike="noStrike" kern="1200" baseline="0" dirty="0" err="1">
                <a:solidFill>
                  <a:schemeClr val="tx1"/>
                </a:solidFill>
                <a:latin typeface="+mn-lt"/>
                <a:ea typeface="+mn-ea"/>
                <a:cs typeface="+mn-cs"/>
              </a:rPr>
              <a:t>пилитизация</a:t>
            </a:r>
            <a:r>
              <a:rPr lang="ru-RU" sz="1200" b="0" i="0" u="none" strike="noStrike" kern="1200" baseline="0" dirty="0">
                <a:solidFill>
                  <a:schemeClr val="tx1"/>
                </a:solidFill>
                <a:latin typeface="+mn-lt"/>
                <a:ea typeface="+mn-ea"/>
                <a:cs typeface="+mn-cs"/>
              </a:rPr>
              <a:t> [15, 17]. Обычно гипогенные расширенные </a:t>
            </a:r>
            <a:r>
              <a:rPr lang="ru-RU" sz="1200" b="0" i="0" u="none" strike="noStrike" kern="1200" baseline="0" dirty="0" err="1">
                <a:solidFill>
                  <a:schemeClr val="tx1"/>
                </a:solidFill>
                <a:latin typeface="+mn-lt"/>
                <a:ea typeface="+mn-ea"/>
                <a:cs typeface="+mn-cs"/>
              </a:rPr>
              <a:t>аргиллитовые</a:t>
            </a:r>
            <a:r>
              <a:rPr lang="ru-RU" sz="1200" b="0" i="0" u="none" strike="noStrike" kern="1200" baseline="0" dirty="0">
                <a:solidFill>
                  <a:schemeClr val="tx1"/>
                </a:solidFill>
                <a:latin typeface="+mn-lt"/>
                <a:ea typeface="+mn-ea"/>
                <a:cs typeface="+mn-cs"/>
              </a:rPr>
              <a:t> из-</a:t>
            </a:r>
            <a:r>
              <a:rPr lang="ru-RU" sz="1200" b="0" i="0" u="none" strike="noStrike" kern="1200" baseline="0" dirty="0" err="1">
                <a:solidFill>
                  <a:schemeClr val="tx1"/>
                </a:solidFill>
                <a:latin typeface="+mn-lt"/>
                <a:ea typeface="+mn-ea"/>
                <a:cs typeface="+mn-cs"/>
              </a:rPr>
              <a:t>менения</a:t>
            </a:r>
            <a:r>
              <a:rPr lang="ru-RU" sz="1200" b="0" i="0" u="none" strike="noStrike" kern="1200" baseline="0" dirty="0">
                <a:solidFill>
                  <a:schemeClr val="tx1"/>
                </a:solidFill>
                <a:latin typeface="+mn-lt"/>
                <a:ea typeface="+mn-ea"/>
                <a:cs typeface="+mn-cs"/>
              </a:rPr>
              <a:t> образуются относительно поздно в процессе образования </a:t>
            </a:r>
            <a:r>
              <a:rPr lang="ru-RU" sz="1200" b="0" i="0" u="none" strike="noStrike" kern="1200" baseline="0" dirty="0" err="1">
                <a:solidFill>
                  <a:schemeClr val="tx1"/>
                </a:solidFill>
                <a:latin typeface="+mn-lt"/>
                <a:ea typeface="+mn-ea"/>
                <a:cs typeface="+mn-cs"/>
              </a:rPr>
              <a:t>порфи-ровой</a:t>
            </a:r>
            <a:r>
              <a:rPr lang="ru-RU" sz="1200" b="0" i="0" u="none" strike="noStrike" kern="1200" baseline="0" dirty="0">
                <a:solidFill>
                  <a:schemeClr val="tx1"/>
                </a:solidFill>
                <a:latin typeface="+mn-lt"/>
                <a:ea typeface="+mn-ea"/>
                <a:cs typeface="+mn-cs"/>
              </a:rPr>
              <a:t> системы, но могут начинаться и довольно рано [26]. Некоторые </a:t>
            </a:r>
            <a:r>
              <a:rPr lang="ru-RU" sz="1200" b="0" i="0" u="none" strike="noStrike" kern="1200" baseline="0" dirty="0" err="1">
                <a:solidFill>
                  <a:schemeClr val="tx1"/>
                </a:solidFill>
                <a:latin typeface="+mn-lt"/>
                <a:ea typeface="+mn-ea"/>
                <a:cs typeface="+mn-cs"/>
              </a:rPr>
              <a:t>ис</a:t>
            </a:r>
            <a:r>
              <a:rPr lang="ru-RU" sz="1200" b="0" i="0" u="none" strike="noStrike" kern="1200" baseline="0" dirty="0">
                <a:solidFill>
                  <a:schemeClr val="tx1"/>
                </a:solidFill>
                <a:latin typeface="+mn-lt"/>
                <a:ea typeface="+mn-ea"/>
                <a:cs typeface="+mn-cs"/>
              </a:rPr>
              <a:t>-следователи доказывают, что разница между набором </a:t>
            </a:r>
            <a:r>
              <a:rPr lang="ru-RU" sz="1200" b="0" i="0" u="none" strike="noStrike" kern="1200" baseline="0" dirty="0" err="1">
                <a:solidFill>
                  <a:schemeClr val="tx1"/>
                </a:solidFill>
                <a:latin typeface="+mn-lt"/>
                <a:ea typeface="+mn-ea"/>
                <a:cs typeface="+mn-cs"/>
              </a:rPr>
              <a:t>метасоматитов</a:t>
            </a:r>
            <a:r>
              <a:rPr lang="ru-RU" sz="1200" b="0" i="0" u="none" strike="noStrike" kern="1200" baseline="0" dirty="0">
                <a:solidFill>
                  <a:schemeClr val="tx1"/>
                </a:solidFill>
                <a:latin typeface="+mn-lt"/>
                <a:ea typeface="+mn-ea"/>
                <a:cs typeface="+mn-cs"/>
              </a:rPr>
              <a:t> не связана с отличиями в самих порфировых системах [31]. Вероятно, это встречается просто потому, что некоторые зоны вторичных изменений, об-</a:t>
            </a:r>
            <a:r>
              <a:rPr lang="ru-RU" sz="1200" b="0" i="0" u="none" strike="noStrike" kern="1200" baseline="0" dirty="0" err="1">
                <a:solidFill>
                  <a:schemeClr val="tx1"/>
                </a:solidFill>
                <a:latin typeface="+mn-lt"/>
                <a:ea typeface="+mn-ea"/>
                <a:cs typeface="+mn-cs"/>
              </a:rPr>
              <a:t>разованные</a:t>
            </a:r>
            <a:r>
              <a:rPr lang="ru-RU" sz="1200" b="0" i="0" u="none" strike="noStrike" kern="1200" baseline="0" dirty="0">
                <a:solidFill>
                  <a:schemeClr val="tx1"/>
                </a:solidFill>
                <a:latin typeface="+mn-lt"/>
                <a:ea typeface="+mn-ea"/>
                <a:cs typeface="+mn-cs"/>
              </a:rPr>
              <a:t> на малых глубинах, во многих случаях были эродированы. В результате, расширенные </a:t>
            </a:r>
            <a:r>
              <a:rPr lang="ru-RU" sz="1200" b="0" i="0" u="none" strike="noStrike" kern="1200" baseline="0" dirty="0" err="1">
                <a:solidFill>
                  <a:schemeClr val="tx1"/>
                </a:solidFill>
                <a:latin typeface="+mn-lt"/>
                <a:ea typeface="+mn-ea"/>
                <a:cs typeface="+mn-cs"/>
              </a:rPr>
              <a:t>аргиллитовые</a:t>
            </a:r>
            <a:r>
              <a:rPr lang="ru-RU" sz="1200" b="0" i="0" u="none" strike="noStrike" kern="1200" baseline="0" dirty="0">
                <a:solidFill>
                  <a:schemeClr val="tx1"/>
                </a:solidFill>
                <a:latin typeface="+mn-lt"/>
                <a:ea typeface="+mn-ea"/>
                <a:cs typeface="+mn-cs"/>
              </a:rPr>
              <a:t> изменения зачастую не включают в классические модели зональности метасоматических изменений [15]. Де-</a:t>
            </a:r>
            <a:r>
              <a:rPr lang="ru-RU" sz="1200" b="0" i="0" u="none" strike="noStrike" kern="1200" baseline="0" dirty="0" err="1">
                <a:solidFill>
                  <a:schemeClr val="tx1"/>
                </a:solidFill>
                <a:latin typeface="+mn-lt"/>
                <a:ea typeface="+mn-ea"/>
                <a:cs typeface="+mn-cs"/>
              </a:rPr>
              <a:t>тальными</a:t>
            </a:r>
            <a:r>
              <a:rPr lang="ru-RU" sz="1200" b="0" i="0" u="none" strike="noStrike" kern="1200" baseline="0" dirty="0">
                <a:solidFill>
                  <a:schemeClr val="tx1"/>
                </a:solidFill>
                <a:latin typeface="+mn-lt"/>
                <a:ea typeface="+mn-ea"/>
                <a:cs typeface="+mn-cs"/>
              </a:rPr>
              <a:t> исследованиями порфировых месторождений было установлено, что ранние калиево-силикатные вторичные изменения (КПШ ± биотит ± магнетит с кварцевыми жилами) порфировых систем образованы в </a:t>
            </a:r>
            <a:r>
              <a:rPr lang="ru-RU" sz="1200" b="0" i="0" u="none" strike="noStrike" kern="1200" baseline="0" dirty="0" err="1">
                <a:solidFill>
                  <a:schemeClr val="tx1"/>
                </a:solidFill>
                <a:latin typeface="+mn-lt"/>
                <a:ea typeface="+mn-ea"/>
                <a:cs typeface="+mn-cs"/>
              </a:rPr>
              <a:t>услови-ях</a:t>
            </a:r>
            <a:r>
              <a:rPr lang="ru-RU" sz="1200" b="0" i="0" u="none" strike="noStrike" kern="1200" baseline="0" dirty="0">
                <a:solidFill>
                  <a:schemeClr val="tx1"/>
                </a:solidFill>
                <a:latin typeface="+mn-lt"/>
                <a:ea typeface="+mn-ea"/>
                <a:cs typeface="+mn-cs"/>
              </a:rPr>
              <a:t> высоких температур (400-600°C), при участии сильно минерализованных флюидов магматического происхождения. А уже представляющие следующий этап, более поздние серицитовые жилы ассоциируют с более холодными и менее минерализованными водами</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Generalized alteration-mineralization zoning pattern for telescoped porphyry Cu deposits, based on the geologic</a:t>
            </a:r>
          </a:p>
          <a:p>
            <a:r>
              <a:rPr lang="en-US" sz="1200" b="0" i="0" u="none" strike="noStrike" kern="1200" baseline="0" dirty="0">
                <a:solidFill>
                  <a:schemeClr val="tx1"/>
                </a:solidFill>
                <a:latin typeface="+mn-lt"/>
                <a:ea typeface="+mn-ea"/>
                <a:cs typeface="+mn-cs"/>
              </a:rPr>
              <a:t>and deposit-type template presented as Figure 6. Note that shallow alteration-mineralization types consistently overprint</a:t>
            </a:r>
          </a:p>
          <a:p>
            <a:r>
              <a:rPr lang="en-US" sz="1200" b="0" i="0" u="none" strike="noStrike" kern="1200" baseline="0" dirty="0">
                <a:solidFill>
                  <a:schemeClr val="tx1"/>
                </a:solidFill>
                <a:latin typeface="+mn-lt"/>
                <a:ea typeface="+mn-ea"/>
                <a:cs typeface="+mn-cs"/>
              </a:rPr>
              <a:t>deeper ones. Volumes of the different alteration types vary markedly from deposit to deposit. </a:t>
            </a:r>
            <a:r>
              <a:rPr lang="en-US" sz="1200" b="0" i="0" u="none" strike="noStrike" kern="1200" baseline="0" dirty="0" err="1">
                <a:solidFill>
                  <a:schemeClr val="tx1"/>
                </a:solidFill>
                <a:latin typeface="+mn-lt"/>
                <a:ea typeface="+mn-ea"/>
                <a:cs typeface="+mn-cs"/>
              </a:rPr>
              <a:t>Sericitic</a:t>
            </a:r>
            <a:r>
              <a:rPr lang="en-US" sz="1200" b="0" i="0" u="none" strike="noStrike" kern="1200" baseline="0" dirty="0">
                <a:solidFill>
                  <a:schemeClr val="tx1"/>
                </a:solidFill>
                <a:latin typeface="+mn-lt"/>
                <a:ea typeface="+mn-ea"/>
                <a:cs typeface="+mn-cs"/>
              </a:rPr>
              <a:t> alteration may project</a:t>
            </a:r>
          </a:p>
          <a:p>
            <a:r>
              <a:rPr lang="en-US" sz="1200" b="0" i="0" u="none" strike="noStrike" kern="1200" baseline="0" dirty="0">
                <a:solidFill>
                  <a:schemeClr val="tx1"/>
                </a:solidFill>
                <a:latin typeface="+mn-lt"/>
                <a:ea typeface="+mn-ea"/>
                <a:cs typeface="+mn-cs"/>
              </a:rPr>
              <a:t>vertically downward as an annulus separating the potassic and propylitic zones as well as cutting the potassic zone centrally</a:t>
            </a:r>
          </a:p>
          <a:p>
            <a:r>
              <a:rPr lang="en-US" sz="1200" b="0" i="0" u="none" strike="noStrike" kern="1200" baseline="0" dirty="0">
                <a:solidFill>
                  <a:schemeClr val="tx1"/>
                </a:solidFill>
                <a:latin typeface="+mn-lt"/>
                <a:ea typeface="+mn-ea"/>
                <a:cs typeface="+mn-cs"/>
              </a:rPr>
              <a:t>as shown. </a:t>
            </a:r>
            <a:r>
              <a:rPr lang="en-US" sz="1200" b="0" i="0" u="none" strike="noStrike" kern="1200" baseline="0" dirty="0" err="1">
                <a:solidFill>
                  <a:schemeClr val="tx1"/>
                </a:solidFill>
                <a:latin typeface="+mn-lt"/>
                <a:ea typeface="+mn-ea"/>
                <a:cs typeface="+mn-cs"/>
              </a:rPr>
              <a:t>Sericitic</a:t>
            </a:r>
            <a:r>
              <a:rPr lang="en-US" sz="1200" b="0" i="0" u="none" strike="noStrike" kern="1200" baseline="0" dirty="0">
                <a:solidFill>
                  <a:schemeClr val="tx1"/>
                </a:solidFill>
                <a:latin typeface="+mn-lt"/>
                <a:ea typeface="+mn-ea"/>
                <a:cs typeface="+mn-cs"/>
              </a:rPr>
              <a:t> alteration tends to be more abundant in porphyry Cu-Mo deposits, whereas chlorite-sericite alteration develops</a:t>
            </a:r>
          </a:p>
          <a:p>
            <a:r>
              <a:rPr lang="en-US" sz="1200" b="0" i="0" u="none" strike="noStrike" kern="1200" baseline="0" dirty="0">
                <a:solidFill>
                  <a:schemeClr val="tx1"/>
                </a:solidFill>
                <a:latin typeface="+mn-lt"/>
                <a:ea typeface="+mn-ea"/>
                <a:cs typeface="+mn-cs"/>
              </a:rPr>
              <a:t>preferentially in porphyry Cu-Au deposits. Alteration-mineralization in the </a:t>
            </a:r>
            <a:r>
              <a:rPr lang="en-US" sz="1200" b="0" i="0" u="none" strike="noStrike" kern="1200" baseline="0" dirty="0" err="1">
                <a:solidFill>
                  <a:schemeClr val="tx1"/>
                </a:solidFill>
                <a:latin typeface="+mn-lt"/>
                <a:ea typeface="+mn-ea"/>
                <a:cs typeface="+mn-cs"/>
              </a:rPr>
              <a:t>lithocap</a:t>
            </a:r>
            <a:r>
              <a:rPr lang="en-US" sz="1200" b="0" i="0" u="none" strike="noStrike" kern="1200" baseline="0" dirty="0">
                <a:solidFill>
                  <a:schemeClr val="tx1"/>
                </a:solidFill>
                <a:latin typeface="+mn-lt"/>
                <a:ea typeface="+mn-ea"/>
                <a:cs typeface="+mn-cs"/>
              </a:rPr>
              <a:t> is commonly far more complex</a:t>
            </a:r>
          </a:p>
          <a:p>
            <a:r>
              <a:rPr lang="en-US" sz="1200" b="0" i="0" u="none" strike="noStrike" kern="1200" baseline="0" dirty="0">
                <a:solidFill>
                  <a:schemeClr val="tx1"/>
                </a:solidFill>
                <a:latin typeface="+mn-lt"/>
                <a:ea typeface="+mn-ea"/>
                <a:cs typeface="+mn-cs"/>
              </a:rPr>
              <a:t>than shown, particularly where structural control is paramount.</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Мы привыкли мыслить в терминах рудных тел</a:t>
            </a:r>
          </a:p>
          <a:p>
            <a:endParaRPr lang="ru-RU" dirty="0"/>
          </a:p>
        </p:txBody>
      </p:sp>
      <p:sp>
        <p:nvSpPr>
          <p:cNvPr id="4" name="Номер слайда 3"/>
          <p:cNvSpPr>
            <a:spLocks noGrp="1"/>
          </p:cNvSpPr>
          <p:nvPr>
            <p:ph type="sldNum" sz="quarter" idx="5"/>
          </p:nvPr>
        </p:nvSpPr>
        <p:spPr/>
        <p:txBody>
          <a:bodyPr/>
          <a:lstStyle/>
          <a:p>
            <a:fld id="{89972550-9504-4E63-A4C7-12250121B2F6}" type="slidenum">
              <a:rPr lang="en-US" smtClean="0"/>
              <a:pPr/>
              <a:t>5</a:t>
            </a:fld>
            <a:endParaRPr lang="en-US" dirty="0"/>
          </a:p>
        </p:txBody>
      </p:sp>
    </p:spTree>
    <p:extLst>
      <p:ext uri="{BB962C8B-B14F-4D97-AF65-F5344CB8AC3E}">
        <p14:creationId xmlns:p14="http://schemas.microsoft.com/office/powerpoint/2010/main" val="109153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endParaRPr lang="ru-RU" dirty="0"/>
          </a:p>
          <a:p>
            <a:r>
              <a:rPr lang="ru-RU" dirty="0"/>
              <a:t>обычно наблюдается несколько фаз внедрения </a:t>
            </a:r>
            <a:r>
              <a:rPr lang="ru-RU" dirty="0" err="1"/>
              <a:t>интрузий</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1971: Recognized control of ore by K-silicate alteration and used the relationship to plan the definition drilling program at Bajo de La </a:t>
            </a:r>
            <a:r>
              <a:rPr lang="en-US" dirty="0" err="1"/>
              <a:t>Alumbrera</a:t>
            </a:r>
            <a:r>
              <a:rPr lang="en-US" dirty="0"/>
              <a:t> porphyry Cu-Au deposit, Argentina (in production). Also drew attention for the first time to its high Au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Синхронизация отложения металлов относительно эволюции системы варьирует в разных порфировых месторождениях. Так, например, начало формирования месторождений </a:t>
            </a:r>
            <a:r>
              <a:rPr lang="ru-RU" dirty="0" err="1"/>
              <a:t>Бингхам</a:t>
            </a:r>
            <a:r>
              <a:rPr lang="ru-RU" dirty="0"/>
              <a:t> и </a:t>
            </a:r>
            <a:r>
              <a:rPr lang="ru-RU" dirty="0" err="1"/>
              <a:t>Ярингтон</a:t>
            </a:r>
            <a:r>
              <a:rPr lang="ru-RU" dirty="0"/>
              <a:t>, ассоциируется с вы-</a:t>
            </a:r>
            <a:r>
              <a:rPr lang="ru-RU" dirty="0" err="1"/>
              <a:t>сокотемпературными</a:t>
            </a:r>
            <a:r>
              <a:rPr lang="ru-RU" dirty="0"/>
              <a:t> калиевыми гидротермальными изменениями и пре-</a:t>
            </a:r>
            <a:r>
              <a:rPr lang="ru-RU" dirty="0" err="1"/>
              <a:t>имущественно</a:t>
            </a:r>
            <a:r>
              <a:rPr lang="ru-RU" dirty="0"/>
              <a:t> кварцевыми жилами. Средний этап формирования место-рождения Эль Сальвадор и, в основном, поздние стадии формирования </a:t>
            </a:r>
            <a:r>
              <a:rPr lang="ru-RU" dirty="0" err="1"/>
              <a:t>ме-сторождений</a:t>
            </a:r>
            <a:r>
              <a:rPr lang="ru-RU" dirty="0"/>
              <a:t> Санта Рита и </a:t>
            </a:r>
            <a:r>
              <a:rPr lang="ru-RU" dirty="0" err="1"/>
              <a:t>Моренки</a:t>
            </a:r>
            <a:r>
              <a:rPr lang="ru-RU" dirty="0"/>
              <a:t>, связаны с филлитовыми изменениями и жилами сопровождающимися серицитовыми ореолами. Эти вариации синхронизации рудообразования, по-видимому, контролировались </a:t>
            </a:r>
            <a:r>
              <a:rPr lang="ru-RU" dirty="0" err="1"/>
              <a:t>процес</a:t>
            </a:r>
            <a:r>
              <a:rPr lang="ru-RU" dirty="0"/>
              <a:t>-сами, действовавшими в гидротермальных средах и (или) они могли быть функцией состава магм и времени выделения металлов (что также является функцией давления и глубины магм)</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r>
              <a:rPr lang="en-US" sz="1200" b="0" i="0" u="none" strike="noStrike" kern="1200" baseline="0" dirty="0">
                <a:solidFill>
                  <a:schemeClr val="tx1"/>
                </a:solidFill>
                <a:latin typeface="+mn-lt"/>
                <a:ea typeface="+mn-ea"/>
                <a:cs typeface="+mn-cs"/>
              </a:rPr>
              <a:t>Generalized alteration-mineralization zoning pattern for telescoped porphyry Cu deposits, based on the geologic</a:t>
            </a:r>
          </a:p>
          <a:p>
            <a:r>
              <a:rPr lang="en-US" sz="1200" b="0" i="0" u="none" strike="noStrike" kern="1200" baseline="0" dirty="0">
                <a:solidFill>
                  <a:schemeClr val="tx1"/>
                </a:solidFill>
                <a:latin typeface="+mn-lt"/>
                <a:ea typeface="+mn-ea"/>
                <a:cs typeface="+mn-cs"/>
              </a:rPr>
              <a:t>and deposit-type template presented as Figure 6. Note that shallow alteration-mineralization types consistently overprint</a:t>
            </a:r>
          </a:p>
          <a:p>
            <a:r>
              <a:rPr lang="en-US" sz="1200" b="0" i="0" u="none" strike="noStrike" kern="1200" baseline="0" dirty="0">
                <a:solidFill>
                  <a:schemeClr val="tx1"/>
                </a:solidFill>
                <a:latin typeface="+mn-lt"/>
                <a:ea typeface="+mn-ea"/>
                <a:cs typeface="+mn-cs"/>
              </a:rPr>
              <a:t>deeper ones. Volumes of the different alteration types vary markedly from deposit to deposit. </a:t>
            </a:r>
            <a:r>
              <a:rPr lang="en-US" sz="1200" b="0" i="0" u="none" strike="noStrike" kern="1200" baseline="0" dirty="0" err="1">
                <a:solidFill>
                  <a:schemeClr val="tx1"/>
                </a:solidFill>
                <a:latin typeface="+mn-lt"/>
                <a:ea typeface="+mn-ea"/>
                <a:cs typeface="+mn-cs"/>
              </a:rPr>
              <a:t>Sericitic</a:t>
            </a:r>
            <a:r>
              <a:rPr lang="en-US" sz="1200" b="0" i="0" u="none" strike="noStrike" kern="1200" baseline="0" dirty="0">
                <a:solidFill>
                  <a:schemeClr val="tx1"/>
                </a:solidFill>
                <a:latin typeface="+mn-lt"/>
                <a:ea typeface="+mn-ea"/>
                <a:cs typeface="+mn-cs"/>
              </a:rPr>
              <a:t> alteration may project</a:t>
            </a:r>
          </a:p>
          <a:p>
            <a:r>
              <a:rPr lang="en-US" sz="1200" b="0" i="0" u="none" strike="noStrike" kern="1200" baseline="0" dirty="0">
                <a:solidFill>
                  <a:schemeClr val="tx1"/>
                </a:solidFill>
                <a:latin typeface="+mn-lt"/>
                <a:ea typeface="+mn-ea"/>
                <a:cs typeface="+mn-cs"/>
              </a:rPr>
              <a:t>vertically downward as an annulus separating the potassic and propylitic zones as well as cutting the potassic zone centrally</a:t>
            </a:r>
          </a:p>
          <a:p>
            <a:r>
              <a:rPr lang="en-US" sz="1200" b="0" i="0" u="none" strike="noStrike" kern="1200" baseline="0" dirty="0">
                <a:solidFill>
                  <a:schemeClr val="tx1"/>
                </a:solidFill>
                <a:latin typeface="+mn-lt"/>
                <a:ea typeface="+mn-ea"/>
                <a:cs typeface="+mn-cs"/>
              </a:rPr>
              <a:t>as shown. </a:t>
            </a:r>
            <a:r>
              <a:rPr lang="en-US" sz="1200" b="0" i="0" u="none" strike="noStrike" kern="1200" baseline="0" dirty="0" err="1">
                <a:solidFill>
                  <a:schemeClr val="tx1"/>
                </a:solidFill>
                <a:latin typeface="+mn-lt"/>
                <a:ea typeface="+mn-ea"/>
                <a:cs typeface="+mn-cs"/>
              </a:rPr>
              <a:t>Sericitic</a:t>
            </a:r>
            <a:r>
              <a:rPr lang="en-US" sz="1200" b="0" i="0" u="none" strike="noStrike" kern="1200" baseline="0" dirty="0">
                <a:solidFill>
                  <a:schemeClr val="tx1"/>
                </a:solidFill>
                <a:latin typeface="+mn-lt"/>
                <a:ea typeface="+mn-ea"/>
                <a:cs typeface="+mn-cs"/>
              </a:rPr>
              <a:t> alteration tends to be more abundant in porphyry Cu-Mo deposits, whereas chlorite-sericite alteration develops</a:t>
            </a:r>
          </a:p>
          <a:p>
            <a:r>
              <a:rPr lang="en-US" sz="1200" b="0" i="0" u="none" strike="noStrike" kern="1200" baseline="0" dirty="0">
                <a:solidFill>
                  <a:schemeClr val="tx1"/>
                </a:solidFill>
                <a:latin typeface="+mn-lt"/>
                <a:ea typeface="+mn-ea"/>
                <a:cs typeface="+mn-cs"/>
              </a:rPr>
              <a:t>preferentially in porphyry Cu-Au deposits. Alteration-mineralization in the </a:t>
            </a:r>
            <a:r>
              <a:rPr lang="en-US" sz="1200" b="0" i="0" u="none" strike="noStrike" kern="1200" baseline="0" dirty="0" err="1">
                <a:solidFill>
                  <a:schemeClr val="tx1"/>
                </a:solidFill>
                <a:latin typeface="+mn-lt"/>
                <a:ea typeface="+mn-ea"/>
                <a:cs typeface="+mn-cs"/>
              </a:rPr>
              <a:t>lithocap</a:t>
            </a:r>
            <a:r>
              <a:rPr lang="en-US" sz="1200" b="0" i="0" u="none" strike="noStrike" kern="1200" baseline="0" dirty="0">
                <a:solidFill>
                  <a:schemeClr val="tx1"/>
                </a:solidFill>
                <a:latin typeface="+mn-lt"/>
                <a:ea typeface="+mn-ea"/>
                <a:cs typeface="+mn-cs"/>
              </a:rPr>
              <a:t> is commonly far more complex</a:t>
            </a:r>
          </a:p>
          <a:p>
            <a:r>
              <a:rPr lang="en-US" sz="1200" b="0" i="0" u="none" strike="noStrike" kern="1200" baseline="0" dirty="0">
                <a:solidFill>
                  <a:schemeClr val="tx1"/>
                </a:solidFill>
                <a:latin typeface="+mn-lt"/>
                <a:ea typeface="+mn-ea"/>
                <a:cs typeface="+mn-cs"/>
              </a:rPr>
              <a:t>than shown, particularly where structural control is paramount.</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Мы привыкли мыслить в терминах рудных тел</a:t>
            </a:r>
          </a:p>
          <a:p>
            <a:endParaRPr lang="ru-RU" dirty="0"/>
          </a:p>
        </p:txBody>
      </p:sp>
      <p:sp>
        <p:nvSpPr>
          <p:cNvPr id="4" name="Номер слайда 3"/>
          <p:cNvSpPr>
            <a:spLocks noGrp="1"/>
          </p:cNvSpPr>
          <p:nvPr>
            <p:ph type="sldNum" sz="quarter" idx="5"/>
          </p:nvPr>
        </p:nvSpPr>
        <p:spPr/>
        <p:txBody>
          <a:bodyPr/>
          <a:lstStyle/>
          <a:p>
            <a:fld id="{89972550-9504-4E63-A4C7-12250121B2F6}" type="slidenum">
              <a:rPr lang="en-US" smtClean="0"/>
              <a:pPr/>
              <a:t>6</a:t>
            </a:fld>
            <a:endParaRPr lang="en-US" dirty="0"/>
          </a:p>
        </p:txBody>
      </p:sp>
    </p:spTree>
    <p:extLst>
      <p:ext uri="{BB962C8B-B14F-4D97-AF65-F5344CB8AC3E}">
        <p14:creationId xmlns:p14="http://schemas.microsoft.com/office/powerpoint/2010/main" val="256700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All composites inside the </a:t>
            </a:r>
            <a:r>
              <a:rPr lang="en-US" dirty="0" err="1"/>
              <a:t>CuEq</a:t>
            </a:r>
            <a:r>
              <a:rPr lang="en-US" dirty="0"/>
              <a:t> Shell were divided into 3 mineral domains (Bornite, Pyrite, and Chalcopyrite).</a:t>
            </a:r>
          </a:p>
          <a:p>
            <a:endParaRPr lang="ru-RU" dirty="0"/>
          </a:p>
        </p:txBody>
      </p:sp>
      <p:sp>
        <p:nvSpPr>
          <p:cNvPr id="4" name="Номер слайда 3"/>
          <p:cNvSpPr>
            <a:spLocks noGrp="1"/>
          </p:cNvSpPr>
          <p:nvPr>
            <p:ph type="sldNum" sz="quarter" idx="5"/>
          </p:nvPr>
        </p:nvSpPr>
        <p:spPr/>
        <p:txBody>
          <a:bodyPr/>
          <a:lstStyle/>
          <a:p>
            <a:fld id="{89972550-9504-4E63-A4C7-12250121B2F6}" type="slidenum">
              <a:rPr lang="en-US" smtClean="0"/>
              <a:pPr/>
              <a:t>8</a:t>
            </a:fld>
            <a:endParaRPr lang="en-US" dirty="0"/>
          </a:p>
        </p:txBody>
      </p:sp>
    </p:spTree>
    <p:extLst>
      <p:ext uri="{BB962C8B-B14F-4D97-AF65-F5344CB8AC3E}">
        <p14:creationId xmlns:p14="http://schemas.microsoft.com/office/powerpoint/2010/main" val="3813626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Мы рассмотрим только северную часть месторождения</a:t>
            </a:r>
          </a:p>
        </p:txBody>
      </p:sp>
      <p:sp>
        <p:nvSpPr>
          <p:cNvPr id="4" name="Номер слайда 3"/>
          <p:cNvSpPr>
            <a:spLocks noGrp="1"/>
          </p:cNvSpPr>
          <p:nvPr>
            <p:ph type="sldNum" sz="quarter" idx="5"/>
          </p:nvPr>
        </p:nvSpPr>
        <p:spPr/>
        <p:txBody>
          <a:bodyPr/>
          <a:lstStyle/>
          <a:p>
            <a:fld id="{89972550-9504-4E63-A4C7-12250121B2F6}" type="slidenum">
              <a:rPr lang="en-US" smtClean="0"/>
              <a:pPr/>
              <a:t>9</a:t>
            </a:fld>
            <a:endParaRPr lang="en-US" dirty="0"/>
          </a:p>
        </p:txBody>
      </p:sp>
    </p:spTree>
    <p:extLst>
      <p:ext uri="{BB962C8B-B14F-4D97-AF65-F5344CB8AC3E}">
        <p14:creationId xmlns:p14="http://schemas.microsoft.com/office/powerpoint/2010/main" val="827629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endParaRPr lang="ru-RU" dirty="0"/>
          </a:p>
        </p:txBody>
      </p:sp>
      <p:sp>
        <p:nvSpPr>
          <p:cNvPr id="4" name="Номер слайда 3"/>
          <p:cNvSpPr>
            <a:spLocks noGrp="1"/>
          </p:cNvSpPr>
          <p:nvPr>
            <p:ph type="sldNum" sz="quarter" idx="5"/>
          </p:nvPr>
        </p:nvSpPr>
        <p:spPr/>
        <p:txBody>
          <a:bodyPr/>
          <a:lstStyle/>
          <a:p>
            <a:fld id="{89972550-9504-4E63-A4C7-12250121B2F6}" type="slidenum">
              <a:rPr lang="en-US" smtClean="0"/>
              <a:pPr/>
              <a:t>10</a:t>
            </a:fld>
            <a:endParaRPr lang="en-US" dirty="0"/>
          </a:p>
        </p:txBody>
      </p:sp>
    </p:spTree>
    <p:extLst>
      <p:ext uri="{BB962C8B-B14F-4D97-AF65-F5344CB8AC3E}">
        <p14:creationId xmlns:p14="http://schemas.microsoft.com/office/powerpoint/2010/main" val="2663864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5B06FE-A9C9-4464-9B7D-A072C375C40E}"/>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004AFB9E-C10E-48C5-9411-AA607A8B646A}"/>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AFAF217-B511-44A1-99F0-AA47519ED3E3}"/>
              </a:ext>
            </a:extLst>
          </p:cNvPr>
          <p:cNvSpPr>
            <a:spLocks noGrp="1"/>
          </p:cNvSpPr>
          <p:nvPr>
            <p:ph type="dt" sz="half" idx="10"/>
          </p:nvPr>
        </p:nvSpPr>
        <p:spPr>
          <a:xfrm>
            <a:off x="628650" y="4767263"/>
            <a:ext cx="2057400" cy="274637"/>
          </a:xfrm>
          <a:prstGeom prst="rect">
            <a:avLst/>
          </a:prstGeom>
        </p:spPr>
        <p:txBody>
          <a:bodyPr/>
          <a:lstStyle/>
          <a:p>
            <a:fld id="{17808517-1712-4E3B-87C4-30FE473B1625}" type="datetimeFigureOut">
              <a:rPr lang="ru-RU" smtClean="0"/>
              <a:t>23.05.2019</a:t>
            </a:fld>
            <a:endParaRPr lang="ru-RU"/>
          </a:p>
        </p:txBody>
      </p:sp>
      <p:sp>
        <p:nvSpPr>
          <p:cNvPr id="5" name="Нижний колонтитул 4">
            <a:extLst>
              <a:ext uri="{FF2B5EF4-FFF2-40B4-BE49-F238E27FC236}">
                <a16:creationId xmlns:a16="http://schemas.microsoft.com/office/drawing/2014/main" id="{F1A72BDD-745C-499D-BC36-B027DE600693}"/>
              </a:ext>
            </a:extLst>
          </p:cNvPr>
          <p:cNvSpPr>
            <a:spLocks noGrp="1"/>
          </p:cNvSpPr>
          <p:nvPr>
            <p:ph type="ftr" sz="quarter" idx="11"/>
          </p:nvPr>
        </p:nvSpPr>
        <p:spPr>
          <a:xfrm>
            <a:off x="3028950" y="4767263"/>
            <a:ext cx="3086100" cy="274637"/>
          </a:xfrm>
          <a:prstGeom prst="rect">
            <a:avLst/>
          </a:prstGeom>
        </p:spPr>
        <p:txBody>
          <a:bodyPr/>
          <a:lstStyle/>
          <a:p>
            <a:endParaRPr lang="ru-RU"/>
          </a:p>
        </p:txBody>
      </p:sp>
      <p:sp>
        <p:nvSpPr>
          <p:cNvPr id="6" name="Номер слайда 5">
            <a:extLst>
              <a:ext uri="{FF2B5EF4-FFF2-40B4-BE49-F238E27FC236}">
                <a16:creationId xmlns:a16="http://schemas.microsoft.com/office/drawing/2014/main" id="{362A5C55-6730-423C-B99E-2DDFBDED971B}"/>
              </a:ext>
            </a:extLst>
          </p:cNvPr>
          <p:cNvSpPr>
            <a:spLocks noGrp="1"/>
          </p:cNvSpPr>
          <p:nvPr>
            <p:ph type="sldNum" sz="quarter" idx="12"/>
          </p:nvPr>
        </p:nvSpPr>
        <p:spPr/>
        <p:txBody>
          <a:bodyPr/>
          <a:lstStyle/>
          <a:p>
            <a:fld id="{215EB24E-B5B9-4FB6-9328-255BCA5E1538}" type="slidenum">
              <a:rPr lang="ru-RU" smtClean="0"/>
              <a:t>‹#›</a:t>
            </a:fld>
            <a:endParaRPr lang="ru-RU"/>
          </a:p>
        </p:txBody>
      </p:sp>
    </p:spTree>
    <p:extLst>
      <p:ext uri="{BB962C8B-B14F-4D97-AF65-F5344CB8AC3E}">
        <p14:creationId xmlns:p14="http://schemas.microsoft.com/office/powerpoint/2010/main" val="416538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7A747B6-C740-448D-8746-BD50DDD60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3" y="-1868"/>
            <a:ext cx="9144000" cy="629402"/>
          </a:xfrm>
          <a:prstGeom prst="rect">
            <a:avLst/>
          </a:prstGeom>
        </p:spPr>
      </p:pic>
      <p:sp>
        <p:nvSpPr>
          <p:cNvPr id="17" name="Title Placeholder 1"/>
          <p:cNvSpPr>
            <a:spLocks noGrp="1"/>
          </p:cNvSpPr>
          <p:nvPr>
            <p:ph type="title"/>
          </p:nvPr>
        </p:nvSpPr>
        <p:spPr>
          <a:xfrm>
            <a:off x="1907705" y="-6035"/>
            <a:ext cx="6949753" cy="627534"/>
          </a:xfrm>
          <a:prstGeom prst="rect">
            <a:avLst/>
          </a:prstGeom>
        </p:spPr>
        <p:txBody>
          <a:bodyPr vert="horz" lIns="91440" tIns="45720" rIns="91440" bIns="45720" rtlCol="0" anchor="ctr">
            <a:noAutofit/>
          </a:bodyPr>
          <a:lstStyle>
            <a:lvl1pPr>
              <a:defRPr sz="2400"/>
            </a:lvl1pPr>
          </a:lstStyle>
          <a:p>
            <a:r>
              <a:rPr lang="ru-RU" dirty="0"/>
              <a:t>Образец заголовка</a:t>
            </a:r>
            <a:endParaRPr lang="en-US" dirty="0"/>
          </a:p>
        </p:txBody>
      </p:sp>
      <p:sp>
        <p:nvSpPr>
          <p:cNvPr id="8" name="Объект 4">
            <a:extLst>
              <a:ext uri="{FF2B5EF4-FFF2-40B4-BE49-F238E27FC236}">
                <a16:creationId xmlns:a16="http://schemas.microsoft.com/office/drawing/2014/main" id="{F6D14608-4C48-4672-82AE-B63355189647}"/>
              </a:ext>
            </a:extLst>
          </p:cNvPr>
          <p:cNvSpPr>
            <a:spLocks noGrp="1"/>
          </p:cNvSpPr>
          <p:nvPr>
            <p:ph sz="half" idx="13"/>
          </p:nvPr>
        </p:nvSpPr>
        <p:spPr>
          <a:xfrm>
            <a:off x="251518" y="843557"/>
            <a:ext cx="8619679" cy="3672409"/>
          </a:xfrm>
          <a:prstGeom prst="rect">
            <a:avLst/>
          </a:prstGeom>
        </p:spPr>
        <p:txBody>
          <a:bodyPr/>
          <a:lstStyle>
            <a:lvl1pPr marL="228600" indent="-228600">
              <a:buFont typeface="Wingdings" panose="05000000000000000000" pitchFamily="2" charset="2"/>
              <a:buChar char="§"/>
              <a:defRPr sz="2000"/>
            </a:lvl1pPr>
            <a:lvl2pPr marL="685800" indent="-22860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a:p>
            <a:endParaRPr lang="ru-RU" dirty="0"/>
          </a:p>
        </p:txBody>
      </p:sp>
      <p:sp>
        <p:nvSpPr>
          <p:cNvPr id="9" name="Slide Number Placeholder 5">
            <a:extLst>
              <a:ext uri="{FF2B5EF4-FFF2-40B4-BE49-F238E27FC236}">
                <a16:creationId xmlns:a16="http://schemas.microsoft.com/office/drawing/2014/main" id="{50F6B06F-A6E5-4F3A-B3E1-6D7602CAFD59}"/>
              </a:ext>
            </a:extLst>
          </p:cNvPr>
          <p:cNvSpPr>
            <a:spLocks noGrp="1"/>
          </p:cNvSpPr>
          <p:nvPr>
            <p:ph type="sldNum" sz="quarter" idx="12"/>
          </p:nvPr>
        </p:nvSpPr>
        <p:spPr>
          <a:xfrm>
            <a:off x="5431" y="4782753"/>
            <a:ext cx="492173" cy="273844"/>
          </a:xfrm>
          <a:prstGeom prst="rect">
            <a:avLst/>
          </a:prstGeom>
        </p:spPr>
        <p:txBody>
          <a:bodyPr/>
          <a:lstStyle>
            <a:lvl1pPr>
              <a:defRPr sz="1100"/>
            </a:lvl1pPr>
          </a:lstStyle>
          <a:p>
            <a:fld id="{F2E0B71B-DB46-47BF-8CF8-F70B5CB33322}" type="slidenum">
              <a:rPr lang="en-GB" smtClean="0"/>
              <a:pPr/>
              <a:t>‹#›</a:t>
            </a:fld>
            <a:endParaRPr lang="en-GB" dirty="0"/>
          </a:p>
        </p:txBody>
      </p:sp>
      <p:sp>
        <p:nvSpPr>
          <p:cNvPr id="12" name="Footer Placeholder 4">
            <a:extLst>
              <a:ext uri="{FF2B5EF4-FFF2-40B4-BE49-F238E27FC236}">
                <a16:creationId xmlns:a16="http://schemas.microsoft.com/office/drawing/2014/main" id="{E423C16E-039C-44CC-857A-F5CBD65360E9}"/>
              </a:ext>
            </a:extLst>
          </p:cNvPr>
          <p:cNvSpPr>
            <a:spLocks noGrp="1"/>
          </p:cNvSpPr>
          <p:nvPr>
            <p:ph type="ftr" sz="quarter" idx="11"/>
          </p:nvPr>
        </p:nvSpPr>
        <p:spPr>
          <a:xfrm>
            <a:off x="1187624" y="4782752"/>
            <a:ext cx="3086100" cy="258749"/>
          </a:xfrm>
        </p:spPr>
        <p:txBody>
          <a:bodyPr/>
          <a:lstStyle>
            <a:lvl1pPr>
              <a:defRPr sz="1200"/>
            </a:lvl1pPr>
          </a:lstStyle>
          <a:p>
            <a:endParaRPr lang="en-GB" dirty="0"/>
          </a:p>
        </p:txBody>
      </p:sp>
      <p:pic>
        <p:nvPicPr>
          <p:cNvPr id="11" name="Рисунок 10">
            <a:extLst>
              <a:ext uri="{FF2B5EF4-FFF2-40B4-BE49-F238E27FC236}">
                <a16:creationId xmlns:a16="http://schemas.microsoft.com/office/drawing/2014/main" id="{1ADE2FD0-DC19-4BBB-9183-5B4DAB9258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1861" y="195106"/>
            <a:ext cx="1106833" cy="296552"/>
          </a:xfrm>
          <a:prstGeom prst="rect">
            <a:avLst/>
          </a:prstGeom>
        </p:spPr>
      </p:pic>
    </p:spTree>
    <p:extLst>
      <p:ext uri="{BB962C8B-B14F-4D97-AF65-F5344CB8AC3E}">
        <p14:creationId xmlns:p14="http://schemas.microsoft.com/office/powerpoint/2010/main" val="2526339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072C7462-7C75-4902-AD19-1FD82F5281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3" y="-1868"/>
            <a:ext cx="9144000" cy="629402"/>
          </a:xfrm>
          <a:prstGeom prst="rect">
            <a:avLst/>
          </a:prstGeom>
        </p:spPr>
      </p:pic>
      <p:sp>
        <p:nvSpPr>
          <p:cNvPr id="4" name="Объект 3"/>
          <p:cNvSpPr>
            <a:spLocks noGrp="1"/>
          </p:cNvSpPr>
          <p:nvPr>
            <p:ph sz="half" idx="2"/>
          </p:nvPr>
        </p:nvSpPr>
        <p:spPr>
          <a:xfrm>
            <a:off x="4716016" y="843558"/>
            <a:ext cx="4155182" cy="3672409"/>
          </a:xfrm>
          <a:prstGeom prst="rect">
            <a:avLst/>
          </a:prstGeom>
        </p:spPr>
        <p:txBody>
          <a:bodyPr/>
          <a:lstStyle>
            <a:lvl1pPr marL="0" indent="0">
              <a:buNone/>
              <a:defRPr sz="2000" b="0">
                <a:solidFill>
                  <a:schemeClr val="tx1"/>
                </a:solidFill>
              </a:defRPr>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600"/>
            </a:lvl3pPr>
            <a:lvl4pPr marL="1600200" indent="-228600">
              <a:buFont typeface="Wingdings" panose="05000000000000000000" pitchFamily="2" charset="2"/>
              <a:buChar char="§"/>
              <a:defRPr sz="1400"/>
            </a:lvl4pPr>
            <a:lvl5pPr marL="2057400" indent="-228600">
              <a:buFont typeface="Wingdings" panose="05000000000000000000" pitchFamily="2" charset="2"/>
              <a:buChar cha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 name="Объект 3"/>
          <p:cNvSpPr>
            <a:spLocks noGrp="1"/>
          </p:cNvSpPr>
          <p:nvPr>
            <p:ph sz="half" idx="13"/>
          </p:nvPr>
        </p:nvSpPr>
        <p:spPr>
          <a:xfrm>
            <a:off x="251519" y="843557"/>
            <a:ext cx="4155182" cy="3672409"/>
          </a:xfrm>
          <a:prstGeom prst="rect">
            <a:avLst/>
          </a:prstGeom>
        </p:spPr>
        <p:txBody>
          <a:bodyPr/>
          <a:lstStyle>
            <a:lvl1pPr marL="0" indent="0">
              <a:buNone/>
              <a:defRPr sz="2000" b="0">
                <a:solidFill>
                  <a:schemeClr val="tx1"/>
                </a:solidFill>
              </a:defRPr>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600"/>
            </a:lvl3pPr>
            <a:lvl4pPr marL="1600200" indent="-228600">
              <a:buFont typeface="Wingdings" panose="05000000000000000000" pitchFamily="2" charset="2"/>
              <a:buChar char="§"/>
              <a:defRPr sz="1400"/>
            </a:lvl4pPr>
            <a:lvl5pPr marL="2057400" indent="-228600">
              <a:buFont typeface="Wingdings" panose="05000000000000000000" pitchFamily="2" charset="2"/>
              <a:buChar cha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8" name="Title Placeholder 1"/>
          <p:cNvSpPr>
            <a:spLocks noGrp="1"/>
          </p:cNvSpPr>
          <p:nvPr>
            <p:ph type="title"/>
          </p:nvPr>
        </p:nvSpPr>
        <p:spPr>
          <a:xfrm>
            <a:off x="1907705" y="-6035"/>
            <a:ext cx="6949753" cy="627534"/>
          </a:xfrm>
          <a:prstGeom prst="rect">
            <a:avLst/>
          </a:prstGeom>
        </p:spPr>
        <p:txBody>
          <a:bodyPr vert="horz" lIns="91440" tIns="45720" rIns="91440" bIns="45720" rtlCol="0" anchor="ctr">
            <a:noAutofit/>
          </a:bodyPr>
          <a:lstStyle>
            <a:lvl1pPr>
              <a:defRPr sz="2800"/>
            </a:lvl1pPr>
          </a:lstStyle>
          <a:p>
            <a:r>
              <a:rPr lang="ru-RU" dirty="0"/>
              <a:t>Образец заголовка</a:t>
            </a:r>
            <a:endParaRPr lang="en-US" dirty="0"/>
          </a:p>
        </p:txBody>
      </p:sp>
      <p:sp>
        <p:nvSpPr>
          <p:cNvPr id="13" name="Slide Number Placeholder 5">
            <a:extLst>
              <a:ext uri="{FF2B5EF4-FFF2-40B4-BE49-F238E27FC236}">
                <a16:creationId xmlns:a16="http://schemas.microsoft.com/office/drawing/2014/main" id="{EBF86B95-A35A-4FFE-8CFF-06E1CACDBC95}"/>
              </a:ext>
            </a:extLst>
          </p:cNvPr>
          <p:cNvSpPr>
            <a:spLocks noGrp="1"/>
          </p:cNvSpPr>
          <p:nvPr>
            <p:ph type="sldNum" sz="quarter" idx="12"/>
          </p:nvPr>
        </p:nvSpPr>
        <p:spPr>
          <a:xfrm>
            <a:off x="5431" y="4782753"/>
            <a:ext cx="492173" cy="273844"/>
          </a:xfrm>
          <a:prstGeom prst="rect">
            <a:avLst/>
          </a:prstGeom>
        </p:spPr>
        <p:txBody>
          <a:bodyPr/>
          <a:lstStyle>
            <a:lvl1pPr>
              <a:defRPr sz="1100"/>
            </a:lvl1pPr>
          </a:lstStyle>
          <a:p>
            <a:fld id="{F2E0B71B-DB46-47BF-8CF8-F70B5CB33322}" type="slidenum">
              <a:rPr lang="en-GB" smtClean="0"/>
              <a:pPr/>
              <a:t>‹#›</a:t>
            </a:fld>
            <a:endParaRPr lang="en-GB" dirty="0"/>
          </a:p>
        </p:txBody>
      </p:sp>
      <p:pic>
        <p:nvPicPr>
          <p:cNvPr id="8" name="Рисунок 7">
            <a:extLst>
              <a:ext uri="{FF2B5EF4-FFF2-40B4-BE49-F238E27FC236}">
                <a16:creationId xmlns:a16="http://schemas.microsoft.com/office/drawing/2014/main" id="{6E783ABE-CD65-4DFD-9660-D420CBD25F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1861" y="195106"/>
            <a:ext cx="1106833" cy="296552"/>
          </a:xfrm>
          <a:prstGeom prst="rect">
            <a:avLst/>
          </a:prstGeom>
        </p:spPr>
      </p:pic>
    </p:spTree>
    <p:extLst>
      <p:ext uri="{BB962C8B-B14F-4D97-AF65-F5344CB8AC3E}">
        <p14:creationId xmlns:p14="http://schemas.microsoft.com/office/powerpoint/2010/main" val="1515136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86625" y="-6035"/>
            <a:ext cx="5570833" cy="627534"/>
          </a:xfrm>
          <a:prstGeom prst="rect">
            <a:avLst/>
          </a:prstGeom>
        </p:spPr>
        <p:txBody>
          <a:bodyPr/>
          <a:lstStyle/>
          <a:p>
            <a:r>
              <a:rPr lang="ru-RU" dirty="0"/>
              <a:t>Образец заголовка</a:t>
            </a:r>
          </a:p>
        </p:txBody>
      </p:sp>
      <p:sp>
        <p:nvSpPr>
          <p:cNvPr id="3" name="Slide Number Placeholder 5">
            <a:extLst>
              <a:ext uri="{FF2B5EF4-FFF2-40B4-BE49-F238E27FC236}">
                <a16:creationId xmlns:a16="http://schemas.microsoft.com/office/drawing/2014/main" id="{B7C0933D-FD65-4065-A92A-F0E612F75725}"/>
              </a:ext>
            </a:extLst>
          </p:cNvPr>
          <p:cNvSpPr>
            <a:spLocks noGrp="1"/>
          </p:cNvSpPr>
          <p:nvPr>
            <p:ph type="sldNum" sz="quarter" idx="12"/>
          </p:nvPr>
        </p:nvSpPr>
        <p:spPr>
          <a:xfrm>
            <a:off x="5431" y="4782753"/>
            <a:ext cx="492173" cy="273844"/>
          </a:xfrm>
          <a:prstGeom prst="rect">
            <a:avLst/>
          </a:prstGeom>
        </p:spPr>
        <p:txBody>
          <a:bodyPr/>
          <a:lstStyle>
            <a:lvl1pPr>
              <a:defRPr sz="1100"/>
            </a:lvl1pPr>
          </a:lstStyle>
          <a:p>
            <a:fld id="{F2E0B71B-DB46-47BF-8CF8-F70B5CB33322}" type="slidenum">
              <a:rPr lang="en-GB" smtClean="0"/>
              <a:pPr/>
              <a:t>‹#›</a:t>
            </a:fld>
            <a:endParaRPr lang="en-GB" dirty="0"/>
          </a:p>
        </p:txBody>
      </p:sp>
    </p:spTree>
    <p:extLst>
      <p:ext uri="{BB962C8B-B14F-4D97-AF65-F5344CB8AC3E}">
        <p14:creationId xmlns:p14="http://schemas.microsoft.com/office/powerpoint/2010/main" val="59027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4C0AF4-E6D3-472F-9109-EF3DD8A4D0F7}"/>
              </a:ext>
            </a:extLst>
          </p:cNvPr>
          <p:cNvSpPr>
            <a:spLocks noGrp="1"/>
          </p:cNvSpPr>
          <p:nvPr>
            <p:ph type="title"/>
          </p:nvPr>
        </p:nvSpPr>
        <p:spPr>
          <a:xfrm>
            <a:off x="628650" y="274638"/>
            <a:ext cx="7886700" cy="993775"/>
          </a:xfrm>
          <a:prstGeom prst="rect">
            <a:avLst/>
          </a:prstGeom>
        </p:spPr>
        <p:txBody>
          <a:bodyPr/>
          <a:lstStyle/>
          <a:p>
            <a:r>
              <a:rPr lang="ru-RU"/>
              <a:t>Образец заголовка</a:t>
            </a:r>
          </a:p>
        </p:txBody>
      </p:sp>
    </p:spTree>
    <p:extLst>
      <p:ext uri="{BB962C8B-B14F-4D97-AF65-F5344CB8AC3E}">
        <p14:creationId xmlns:p14="http://schemas.microsoft.com/office/powerpoint/2010/main" val="2538125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dirty="0"/>
              <a:t>Click to edit Master title style</a:t>
            </a:r>
          </a:p>
        </p:txBody>
      </p:sp>
      <p:sp>
        <p:nvSpPr>
          <p:cNvPr id="3" name="Content Placeholder 2"/>
          <p:cNvSpPr>
            <a:spLocks noGrp="1"/>
          </p:cNvSpPr>
          <p:nvPr>
            <p:ph idx="1"/>
          </p:nvPr>
        </p:nvSpPr>
        <p:spPr>
          <a:xfrm>
            <a:off x="195513" y="755151"/>
            <a:ext cx="6626393" cy="3991307"/>
          </a:xfrm>
        </p:spPr>
        <p:txBody>
          <a:bodyPr>
            <a:norm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920371" y="4869657"/>
            <a:ext cx="3086100" cy="273844"/>
          </a:xfrm>
        </p:spPr>
        <p:txBody>
          <a:bodyPr/>
          <a:lstStyle/>
          <a:p>
            <a:r>
              <a:rPr lang="en-GB" dirty="0"/>
              <a:t>Presentation Section</a:t>
            </a:r>
          </a:p>
        </p:txBody>
      </p:sp>
      <p:sp>
        <p:nvSpPr>
          <p:cNvPr id="6" name="Slide Number Placeholder 5"/>
          <p:cNvSpPr>
            <a:spLocks noGrp="1"/>
          </p:cNvSpPr>
          <p:nvPr>
            <p:ph type="sldNum" sz="quarter" idx="12"/>
          </p:nvPr>
        </p:nvSpPr>
        <p:spPr>
          <a:xfrm>
            <a:off x="0" y="4595813"/>
            <a:ext cx="492173" cy="273844"/>
          </a:xfrm>
          <a:prstGeom prst="rect">
            <a:avLst/>
          </a:prstGeom>
        </p:spPr>
        <p:txBody>
          <a:bodyPr/>
          <a:lstStyle>
            <a:lvl1pPr>
              <a:defRPr sz="1200"/>
            </a:lvl1pPr>
          </a:lstStyle>
          <a:p>
            <a:fld id="{F2E0B71B-DB46-47BF-8CF8-F70B5CB33322}" type="slidenum">
              <a:rPr lang="en-GB" smtClean="0"/>
              <a:pPr/>
              <a:t>‹#›</a:t>
            </a:fld>
            <a:endParaRPr lang="en-GB" dirty="0"/>
          </a:p>
        </p:txBody>
      </p:sp>
    </p:spTree>
    <p:extLst>
      <p:ext uri="{BB962C8B-B14F-4D97-AF65-F5344CB8AC3E}">
        <p14:creationId xmlns:p14="http://schemas.microsoft.com/office/powerpoint/2010/main" val="518455088"/>
      </p:ext>
    </p:extLst>
  </p:cSld>
  <p:clrMapOvr>
    <a:masterClrMapping/>
  </p:clrMapOvr>
  <p:extLst mod="1">
    <p:ext uri="{DCECCB84-F9BA-43D5-87BE-67443E8EF086}">
      <p15:sldGuideLst xmlns:p15="http://schemas.microsoft.com/office/powerpoint/2012/main">
        <p15:guide id="1" orient="horz" pos="2160">
          <p15:clr>
            <a:srgbClr val="FBAE40"/>
          </p15:clr>
        </p15:guide>
        <p15:guide id="2" pos="16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513" y="755151"/>
            <a:ext cx="6626393" cy="3991307"/>
          </a:xfrm>
        </p:spPr>
        <p:txBody>
          <a:bodyPr>
            <a:norm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920371" y="4869657"/>
            <a:ext cx="3086100" cy="273844"/>
          </a:xfrm>
        </p:spPr>
        <p:txBody>
          <a:bodyPr/>
          <a:lstStyle/>
          <a:p>
            <a:endParaRPr lang="en-GB" dirty="0"/>
          </a:p>
        </p:txBody>
      </p:sp>
      <p:sp>
        <p:nvSpPr>
          <p:cNvPr id="6" name="Slide Number Placeholder 5"/>
          <p:cNvSpPr>
            <a:spLocks noGrp="1"/>
          </p:cNvSpPr>
          <p:nvPr>
            <p:ph type="sldNum" sz="quarter" idx="12"/>
          </p:nvPr>
        </p:nvSpPr>
        <p:spPr>
          <a:xfrm>
            <a:off x="0" y="4595813"/>
            <a:ext cx="492173" cy="273844"/>
          </a:xfrm>
          <a:prstGeom prst="rect">
            <a:avLst/>
          </a:prstGeom>
        </p:spPr>
        <p:txBody>
          <a:bodyPr/>
          <a:lstStyle>
            <a:lvl1pPr>
              <a:defRPr sz="1200"/>
            </a:lvl1pPr>
          </a:lstStyle>
          <a:p>
            <a:fld id="{F2E0B71B-DB46-47BF-8CF8-F70B5CB33322}" type="slidenum">
              <a:rPr lang="en-GB" smtClean="0"/>
              <a:pPr/>
              <a:t>‹#›</a:t>
            </a:fld>
            <a:endParaRPr lang="en-GB" dirty="0"/>
          </a:p>
        </p:txBody>
      </p:sp>
      <p:sp>
        <p:nvSpPr>
          <p:cNvPr id="7" name="Заголовок 1">
            <a:extLst>
              <a:ext uri="{FF2B5EF4-FFF2-40B4-BE49-F238E27FC236}">
                <a16:creationId xmlns:a16="http://schemas.microsoft.com/office/drawing/2014/main" id="{2A782AF4-4586-4405-965E-CD1FA4842A93}"/>
              </a:ext>
            </a:extLst>
          </p:cNvPr>
          <p:cNvSpPr txBox="1">
            <a:spLocks/>
          </p:cNvSpPr>
          <p:nvPr userDrawn="1"/>
        </p:nvSpPr>
        <p:spPr>
          <a:xfrm>
            <a:off x="3286625" y="-6035"/>
            <a:ext cx="5570833" cy="627534"/>
          </a:xfrm>
          <a:prstGeom prst="rect">
            <a:avLst/>
          </a:prstGeom>
        </p:spPr>
        <p:txBody>
          <a:bodyPr/>
          <a:lstStyle>
            <a:lvl1pPr algn="r"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ru-RU" dirty="0"/>
          </a:p>
        </p:txBody>
      </p:sp>
    </p:spTree>
    <p:extLst>
      <p:ext uri="{BB962C8B-B14F-4D97-AF65-F5344CB8AC3E}">
        <p14:creationId xmlns:p14="http://schemas.microsoft.com/office/powerpoint/2010/main" val="104228087"/>
      </p:ext>
    </p:extLst>
  </p:cSld>
  <p:clrMapOvr>
    <a:masterClrMapping/>
  </p:clrMapOvr>
  <p:extLst mod="1">
    <p:ext uri="{DCECCB84-F9BA-43D5-87BE-67443E8EF086}">
      <p15:sldGuideLst xmlns:p15="http://schemas.microsoft.com/office/powerpoint/2012/main">
        <p15:guide id="1" orient="horz" pos="2160">
          <p15:clr>
            <a:srgbClr val="FBAE40"/>
          </p15:clr>
        </p15:guide>
        <p15:guide id="2" pos="16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FB99A1C9-C68F-46F9-A6F0-7A149A7CD115}"/>
              </a:ext>
            </a:extLst>
          </p:cNvPr>
          <p:cNvPicPr>
            <a:picLocks/>
          </p:cNvPicPr>
          <p:nvPr userDrawn="1"/>
        </p:nvPicPr>
        <p:blipFill>
          <a:blip r:embed="rId9" cstate="print">
            <a:extLst>
              <a:ext uri="{28A0092B-C50C-407E-A947-70E740481C1C}">
                <a14:useLocalDpi xmlns:a14="http://schemas.microsoft.com/office/drawing/2010/main" val="0"/>
              </a:ext>
            </a:extLst>
          </a:blip>
          <a:stretch>
            <a:fillRect/>
          </a:stretch>
        </p:blipFill>
        <p:spPr>
          <a:xfrm>
            <a:off x="0" y="4753318"/>
            <a:ext cx="9144000" cy="46800"/>
          </a:xfrm>
          <a:prstGeom prst="rect">
            <a:avLst/>
          </a:prstGeom>
        </p:spPr>
      </p:pic>
      <p:pic>
        <p:nvPicPr>
          <p:cNvPr id="11" name="Рисунок 10">
            <a:extLst>
              <a:ext uri="{FF2B5EF4-FFF2-40B4-BE49-F238E27FC236}">
                <a16:creationId xmlns:a16="http://schemas.microsoft.com/office/drawing/2014/main" id="{0111DA6B-CF4C-43DA-ABD8-27BBA7D31AC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43" y="-1868"/>
            <a:ext cx="9144000" cy="629402"/>
          </a:xfrm>
          <a:prstGeom prst="rect">
            <a:avLst/>
          </a:prstGeom>
        </p:spPr>
      </p:pic>
      <p:pic>
        <p:nvPicPr>
          <p:cNvPr id="9" name="Рисунок 8">
            <a:extLst>
              <a:ext uri="{FF2B5EF4-FFF2-40B4-BE49-F238E27FC236}">
                <a16:creationId xmlns:a16="http://schemas.microsoft.com/office/drawing/2014/main" id="{36E557C0-AB9A-4167-A999-E32561FC821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1861" y="195106"/>
            <a:ext cx="1106833" cy="296552"/>
          </a:xfrm>
          <a:prstGeom prst="rect">
            <a:avLst/>
          </a:prstGeom>
        </p:spPr>
      </p:pic>
      <p:pic>
        <p:nvPicPr>
          <p:cNvPr id="2" name="Picture 6" descr="MMCorp_IMS_Logo.png">
            <a:extLst>
              <a:ext uri="{FF2B5EF4-FFF2-40B4-BE49-F238E27FC236}">
                <a16:creationId xmlns:a16="http://schemas.microsoft.com/office/drawing/2014/main" id="{75D4F17E-8FF7-4C6A-B917-445D40CA7FFC}"/>
              </a:ext>
            </a:extLst>
          </p:cNvPr>
          <p:cNvPicPr>
            <a:picLocks noChangeAspect="1"/>
          </p:cNvPicPr>
          <p:nvPr userDrawn="1"/>
        </p:nvPicPr>
        <p:blipFill>
          <a:blip r:embed="rId12"/>
          <a:stretch>
            <a:fillRect/>
          </a:stretch>
        </p:blipFill>
        <p:spPr>
          <a:xfrm>
            <a:off x="8683849" y="4821862"/>
            <a:ext cx="347217" cy="238447"/>
          </a:xfrm>
          <a:prstGeom prst="rect">
            <a:avLst/>
          </a:prstGeom>
        </p:spPr>
      </p:pic>
      <p:sp>
        <p:nvSpPr>
          <p:cNvPr id="6" name="Title Placeholder 1">
            <a:extLst>
              <a:ext uri="{FF2B5EF4-FFF2-40B4-BE49-F238E27FC236}">
                <a16:creationId xmlns:a16="http://schemas.microsoft.com/office/drawing/2014/main" id="{33947BE6-35A5-41D1-BE6F-6DF845419FCC}"/>
              </a:ext>
            </a:extLst>
          </p:cNvPr>
          <p:cNvSpPr txBox="1">
            <a:spLocks/>
          </p:cNvSpPr>
          <p:nvPr userDrawn="1"/>
        </p:nvSpPr>
        <p:spPr>
          <a:xfrm>
            <a:off x="1907705" y="-6035"/>
            <a:ext cx="6949753" cy="627534"/>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800" kern="1200">
                <a:solidFill>
                  <a:schemeClr val="bg1"/>
                </a:solidFill>
                <a:latin typeface="+mj-lt"/>
                <a:ea typeface="+mj-ea"/>
                <a:cs typeface="+mj-cs"/>
              </a:defRPr>
            </a:lvl1pPr>
          </a:lstStyle>
          <a:p>
            <a:endParaRPr lang="en-US" dirty="0"/>
          </a:p>
        </p:txBody>
      </p:sp>
      <p:sp>
        <p:nvSpPr>
          <p:cNvPr id="7" name="Объект 4" hidden="1">
            <a:extLst>
              <a:ext uri="{FF2B5EF4-FFF2-40B4-BE49-F238E27FC236}">
                <a16:creationId xmlns:a16="http://schemas.microsoft.com/office/drawing/2014/main" id="{098DD9F6-FA64-4BDB-A4A3-599EED47669A}"/>
              </a:ext>
            </a:extLst>
          </p:cNvPr>
          <p:cNvSpPr txBox="1">
            <a:spLocks/>
          </p:cNvSpPr>
          <p:nvPr userDrawn="1"/>
        </p:nvSpPr>
        <p:spPr>
          <a:xfrm>
            <a:off x="251518" y="843557"/>
            <a:ext cx="8619679" cy="36724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dirty="0"/>
          </a:p>
        </p:txBody>
      </p:sp>
      <p:sp>
        <p:nvSpPr>
          <p:cNvPr id="8" name="Slide Number Placeholder 5">
            <a:extLst>
              <a:ext uri="{FF2B5EF4-FFF2-40B4-BE49-F238E27FC236}">
                <a16:creationId xmlns:a16="http://schemas.microsoft.com/office/drawing/2014/main" id="{4E06C396-EE20-4B8C-83A4-6CD68CCA7FBF}"/>
              </a:ext>
            </a:extLst>
          </p:cNvPr>
          <p:cNvSpPr>
            <a:spLocks noGrp="1"/>
          </p:cNvSpPr>
          <p:nvPr>
            <p:ph type="sldNum" sz="quarter" idx="4"/>
          </p:nvPr>
        </p:nvSpPr>
        <p:spPr>
          <a:xfrm>
            <a:off x="5431" y="4818149"/>
            <a:ext cx="492173" cy="238447"/>
          </a:xfrm>
          <a:prstGeom prst="rect">
            <a:avLst/>
          </a:prstGeom>
        </p:spPr>
        <p:txBody>
          <a:bodyPr/>
          <a:lstStyle>
            <a:lvl1pPr>
              <a:defRPr sz="1100"/>
            </a:lvl1pPr>
          </a:lstStyle>
          <a:p>
            <a:fld id="{F2E0B71B-DB46-47BF-8CF8-F70B5CB33322}" type="slidenum">
              <a:rPr lang="en-GB" smtClean="0"/>
              <a:pPr/>
              <a:t>‹#›</a:t>
            </a:fld>
            <a:endParaRPr lang="en-GB" dirty="0"/>
          </a:p>
        </p:txBody>
      </p:sp>
    </p:spTree>
    <p:extLst>
      <p:ext uri="{BB962C8B-B14F-4D97-AF65-F5344CB8AC3E}">
        <p14:creationId xmlns:p14="http://schemas.microsoft.com/office/powerpoint/2010/main" val="1550737353"/>
      </p:ext>
    </p:extLst>
  </p:cSld>
  <p:clrMap bg1="lt1" tx1="dk1" bg2="lt2" tx2="dk2" accent1="accent1" accent2="accent2" accent3="accent3" accent4="accent4" accent5="accent5" accent6="accent6" hlink="hlink" folHlink="folHlink"/>
  <p:sldLayoutIdLst>
    <p:sldLayoutId id="2147483706" r:id="rId1"/>
    <p:sldLayoutId id="2147483703" r:id="rId2"/>
    <p:sldLayoutId id="2147483698" r:id="rId3"/>
    <p:sldLayoutId id="2147483701" r:id="rId4"/>
    <p:sldLayoutId id="2147483704" r:id="rId5"/>
    <p:sldLayoutId id="2147483707" r:id="rId6"/>
    <p:sldLayoutId id="2147483708" r:id="rId7"/>
  </p:sldLayoutIdLst>
  <p:hf hdr="0" ftr="0" dt="0"/>
  <p:txStyles>
    <p:titleStyle>
      <a:lvl1pPr algn="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www.micromine.com/importance-boundary-analysis-micromin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E2A299D3-B23B-469F-9A5B-D67758C9A21D}"/>
              </a:ext>
            </a:extLst>
          </p:cNvPr>
          <p:cNvPicPr>
            <a:picLocks noChangeAspect="1"/>
          </p:cNvPicPr>
          <p:nvPr/>
        </p:nvPicPr>
        <p:blipFill rotWithShape="1">
          <a:blip r:embed="rId3"/>
          <a:srcRect t="7309" r="19103" b="9573"/>
          <a:stretch/>
        </p:blipFill>
        <p:spPr>
          <a:xfrm>
            <a:off x="971600" y="1657760"/>
            <a:ext cx="3936487" cy="2426158"/>
          </a:xfrm>
          <a:prstGeom prst="rect">
            <a:avLst/>
          </a:prstGeom>
        </p:spPr>
      </p:pic>
      <p:pic>
        <p:nvPicPr>
          <p:cNvPr id="4" name="Рисунок 3">
            <a:extLst>
              <a:ext uri="{FF2B5EF4-FFF2-40B4-BE49-F238E27FC236}">
                <a16:creationId xmlns:a16="http://schemas.microsoft.com/office/drawing/2014/main" id="{C1FE4028-1EA1-4E85-BF50-A1ACE58854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27934"/>
            <a:ext cx="9144000" cy="943083"/>
          </a:xfrm>
          <a:prstGeom prst="rect">
            <a:avLst/>
          </a:prstGeom>
        </p:spPr>
      </p:pic>
      <p:sp>
        <p:nvSpPr>
          <p:cNvPr id="6" name="Заголовок 5"/>
          <p:cNvSpPr>
            <a:spLocks noGrp="1"/>
          </p:cNvSpPr>
          <p:nvPr>
            <p:ph type="title"/>
          </p:nvPr>
        </p:nvSpPr>
        <p:spPr>
          <a:xfrm>
            <a:off x="1421212" y="714417"/>
            <a:ext cx="7722788" cy="1087359"/>
          </a:xfrm>
        </p:spPr>
        <p:txBody>
          <a:bodyPr/>
          <a:lstStyle/>
          <a:p>
            <a:r>
              <a:rPr lang="ru-RU" sz="2400" b="1" dirty="0">
                <a:solidFill>
                  <a:schemeClr val="tx1"/>
                </a:solidFill>
              </a:rPr>
              <a:t>Выделение доменов для корректной оценки ресурсов </a:t>
            </a:r>
            <a:r>
              <a:rPr lang="ru-RU" sz="2400" b="1" dirty="0" err="1">
                <a:solidFill>
                  <a:schemeClr val="tx1"/>
                </a:solidFill>
              </a:rPr>
              <a:t>меднопорфирового</a:t>
            </a:r>
            <a:r>
              <a:rPr lang="ru-RU" sz="2400" b="1" dirty="0">
                <a:solidFill>
                  <a:schemeClr val="tx1"/>
                </a:solidFill>
              </a:rPr>
              <a:t> месторождения </a:t>
            </a:r>
            <a:br>
              <a:rPr lang="en-US" sz="2400" b="1" dirty="0">
                <a:solidFill>
                  <a:schemeClr val="tx1"/>
                </a:solidFill>
              </a:rPr>
            </a:br>
            <a:r>
              <a:rPr lang="ru-RU" sz="2400" b="1" dirty="0">
                <a:solidFill>
                  <a:schemeClr val="tx1"/>
                </a:solidFill>
              </a:rPr>
              <a:t>с помощью</a:t>
            </a:r>
            <a:r>
              <a:rPr lang="en-US" sz="2400" b="1" dirty="0">
                <a:solidFill>
                  <a:schemeClr val="tx1"/>
                </a:solidFill>
              </a:rPr>
              <a:t> </a:t>
            </a:r>
            <a:r>
              <a:rPr lang="ru-RU" sz="2400" b="1" dirty="0">
                <a:solidFill>
                  <a:schemeClr val="tx1"/>
                </a:solidFill>
              </a:rPr>
              <a:t>ГГИС </a:t>
            </a:r>
            <a:r>
              <a:rPr lang="ru-RU" sz="2400" b="1" dirty="0" err="1">
                <a:solidFill>
                  <a:schemeClr val="tx1"/>
                </a:solidFill>
              </a:rPr>
              <a:t>Майкромайн</a:t>
            </a:r>
            <a:br>
              <a:rPr lang="en-GB" sz="6000" b="1" dirty="0">
                <a:solidFill>
                  <a:schemeClr val="tx1"/>
                </a:solidFill>
              </a:rPr>
            </a:br>
            <a:br>
              <a:rPr lang="en-GB" sz="6000" b="1" dirty="0">
                <a:solidFill>
                  <a:schemeClr val="tx1"/>
                </a:solidFill>
              </a:rPr>
            </a:br>
            <a:br>
              <a:rPr lang="en-GB" sz="2400" b="1" dirty="0">
                <a:solidFill>
                  <a:schemeClr val="tx1"/>
                </a:solidFill>
              </a:rPr>
            </a:br>
            <a:endParaRPr lang="ru-RU" sz="2400" b="1" dirty="0">
              <a:solidFill>
                <a:schemeClr val="tx1"/>
              </a:solidFill>
            </a:endParaRP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819" y="751536"/>
            <a:ext cx="859740" cy="590416"/>
          </a:xfrm>
          <a:prstGeom prst="rect">
            <a:avLst/>
          </a:prstGeom>
        </p:spPr>
      </p:pic>
      <p:sp>
        <p:nvSpPr>
          <p:cNvPr id="16" name="TextBox 15"/>
          <p:cNvSpPr txBox="1"/>
          <p:nvPr/>
        </p:nvSpPr>
        <p:spPr>
          <a:xfrm>
            <a:off x="1523079" y="2880060"/>
            <a:ext cx="7519054" cy="892552"/>
          </a:xfrm>
          <a:prstGeom prst="rect">
            <a:avLst/>
          </a:prstGeom>
          <a:noFill/>
        </p:spPr>
        <p:txBody>
          <a:bodyPr wrap="square" rtlCol="0">
            <a:spAutoFit/>
          </a:bodyPr>
          <a:lstStyle/>
          <a:p>
            <a:pPr algn="r"/>
            <a:r>
              <a:rPr lang="ru-RU" dirty="0">
                <a:solidFill>
                  <a:srgbClr val="0A4383"/>
                </a:solidFill>
              </a:rPr>
              <a:t>Екатерина Александровна </a:t>
            </a:r>
            <a:r>
              <a:rPr lang="ru-RU" dirty="0" err="1">
                <a:solidFill>
                  <a:srgbClr val="0A4383"/>
                </a:solidFill>
              </a:rPr>
              <a:t>Пеленкова</a:t>
            </a:r>
            <a:endParaRPr lang="ru-RU" dirty="0">
              <a:solidFill>
                <a:srgbClr val="0A4383"/>
              </a:solidFill>
            </a:endParaRPr>
          </a:p>
          <a:p>
            <a:pPr algn="r"/>
            <a:r>
              <a:rPr lang="ru-RU" dirty="0"/>
              <a:t> </a:t>
            </a:r>
            <a:r>
              <a:rPr lang="ru-RU" sz="1600" dirty="0"/>
              <a:t>Ведущий геолог</a:t>
            </a:r>
            <a:endParaRPr lang="en-US" sz="1600" dirty="0"/>
          </a:p>
          <a:p>
            <a:pPr algn="r"/>
            <a:r>
              <a:rPr lang="ru-RU" sz="1600" dirty="0"/>
              <a:t> </a:t>
            </a:r>
            <a:r>
              <a:rPr lang="en-US" sz="1600" dirty="0" err="1">
                <a:solidFill>
                  <a:srgbClr val="0A4383"/>
                </a:solidFill>
              </a:rPr>
              <a:t>Micromine</a:t>
            </a:r>
            <a:r>
              <a:rPr lang="en-US" sz="1600" dirty="0">
                <a:solidFill>
                  <a:srgbClr val="0A4383"/>
                </a:solidFill>
              </a:rPr>
              <a:t> Consulting Services</a:t>
            </a:r>
          </a:p>
        </p:txBody>
      </p:sp>
      <p:sp>
        <p:nvSpPr>
          <p:cNvPr id="7" name="TextBox 6">
            <a:extLst>
              <a:ext uri="{FF2B5EF4-FFF2-40B4-BE49-F238E27FC236}">
                <a16:creationId xmlns:a16="http://schemas.microsoft.com/office/drawing/2014/main" id="{47F3C4B1-7FB6-4A3A-BF69-3710A8B3788B}"/>
              </a:ext>
            </a:extLst>
          </p:cNvPr>
          <p:cNvSpPr txBox="1"/>
          <p:nvPr/>
        </p:nvSpPr>
        <p:spPr>
          <a:xfrm>
            <a:off x="107504" y="4635473"/>
            <a:ext cx="3888432" cy="338554"/>
          </a:xfrm>
          <a:prstGeom prst="rect">
            <a:avLst/>
          </a:prstGeom>
          <a:noFill/>
        </p:spPr>
        <p:txBody>
          <a:bodyPr wrap="square" rtlCol="0">
            <a:spAutoFit/>
          </a:bodyPr>
          <a:lstStyle/>
          <a:p>
            <a:r>
              <a:rPr lang="en-US" sz="1600" dirty="0"/>
              <a:t>2</a:t>
            </a:r>
            <a:r>
              <a:rPr lang="ru-RU" sz="1600" dirty="0"/>
              <a:t>3 мая 2019 г.</a:t>
            </a:r>
          </a:p>
        </p:txBody>
      </p:sp>
      <p:sp>
        <p:nvSpPr>
          <p:cNvPr id="10" name="TextBox 9">
            <a:extLst>
              <a:ext uri="{FF2B5EF4-FFF2-40B4-BE49-F238E27FC236}">
                <a16:creationId xmlns:a16="http://schemas.microsoft.com/office/drawing/2014/main" id="{22540853-3953-4C5D-820E-A864868F80ED}"/>
              </a:ext>
            </a:extLst>
          </p:cNvPr>
          <p:cNvSpPr txBox="1"/>
          <p:nvPr/>
        </p:nvSpPr>
        <p:spPr>
          <a:xfrm>
            <a:off x="1624946" y="4552560"/>
            <a:ext cx="7519054" cy="338554"/>
          </a:xfrm>
          <a:prstGeom prst="rect">
            <a:avLst/>
          </a:prstGeom>
          <a:noFill/>
        </p:spPr>
        <p:txBody>
          <a:bodyPr wrap="square" rtlCol="0">
            <a:spAutoFit/>
          </a:bodyPr>
          <a:lstStyle/>
          <a:p>
            <a:pPr algn="r"/>
            <a:r>
              <a:rPr lang="en-US" sz="1600" dirty="0"/>
              <a:t>epelenkova@micromine.com</a:t>
            </a:r>
            <a:endParaRPr lang="ru-RU" sz="1600" dirty="0"/>
          </a:p>
        </p:txBody>
      </p:sp>
    </p:spTree>
    <p:extLst>
      <p:ext uri="{BB962C8B-B14F-4D97-AF65-F5344CB8AC3E}">
        <p14:creationId xmlns:p14="http://schemas.microsoft.com/office/powerpoint/2010/main" val="2314707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E4CEBF-F10B-4D0C-B858-27AF4CBEB43A}"/>
              </a:ext>
            </a:extLst>
          </p:cNvPr>
          <p:cNvSpPr>
            <a:spLocks noGrp="1"/>
          </p:cNvSpPr>
          <p:nvPr>
            <p:ph type="title"/>
          </p:nvPr>
        </p:nvSpPr>
        <p:spPr/>
        <p:txBody>
          <a:bodyPr/>
          <a:lstStyle/>
          <a:p>
            <a:r>
              <a:rPr lang="ru-RU" dirty="0"/>
              <a:t>Немножко теории</a:t>
            </a:r>
          </a:p>
        </p:txBody>
      </p:sp>
      <p:sp>
        <p:nvSpPr>
          <p:cNvPr id="3" name="Объект 2">
            <a:extLst>
              <a:ext uri="{FF2B5EF4-FFF2-40B4-BE49-F238E27FC236}">
                <a16:creationId xmlns:a16="http://schemas.microsoft.com/office/drawing/2014/main" id="{1A7D00B3-64C1-45CA-8BA2-FAA72B17EAFC}"/>
              </a:ext>
            </a:extLst>
          </p:cNvPr>
          <p:cNvSpPr>
            <a:spLocks noGrp="1"/>
          </p:cNvSpPr>
          <p:nvPr>
            <p:ph sz="half" idx="13"/>
          </p:nvPr>
        </p:nvSpPr>
        <p:spPr>
          <a:xfrm>
            <a:off x="4083613" y="1131590"/>
            <a:ext cx="4787584" cy="3384376"/>
          </a:xfrm>
        </p:spPr>
        <p:txBody>
          <a:bodyPr/>
          <a:lstStyle/>
          <a:p>
            <a:pPr marL="0" indent="0">
              <a:buNone/>
            </a:pPr>
            <a:endParaRPr lang="ru-RU" sz="2400" dirty="0">
              <a:solidFill>
                <a:srgbClr val="0D5CAB"/>
              </a:solidFill>
            </a:endParaRPr>
          </a:p>
          <a:p>
            <a:pPr marL="457200" indent="-457200">
              <a:buFont typeface="+mj-lt"/>
              <a:buAutoNum type="arabicParenR"/>
            </a:pPr>
            <a:r>
              <a:rPr lang="ru-RU" dirty="0"/>
              <a:t>Однородное геологическое строение</a:t>
            </a:r>
          </a:p>
          <a:p>
            <a:pPr marL="457200" indent="-457200">
              <a:buFont typeface="+mj-lt"/>
              <a:buAutoNum type="arabicParenR"/>
            </a:pPr>
            <a:r>
              <a:rPr lang="ru-RU" dirty="0"/>
              <a:t>Присутствие популяций с единым распределением содержаний</a:t>
            </a:r>
          </a:p>
          <a:p>
            <a:pPr marL="457200" indent="-457200">
              <a:buFont typeface="+mj-lt"/>
              <a:buAutoNum type="arabicParenR"/>
            </a:pPr>
            <a:r>
              <a:rPr lang="ru-RU" dirty="0"/>
              <a:t>Имеется единое направление поиска при интерполяции (определяемое </a:t>
            </a:r>
            <a:r>
              <a:rPr lang="ru-RU" dirty="0" err="1"/>
              <a:t>вариограммным</a:t>
            </a:r>
            <a:r>
              <a:rPr lang="ru-RU" dirty="0"/>
              <a:t> анализом)</a:t>
            </a:r>
          </a:p>
        </p:txBody>
      </p:sp>
      <p:sp>
        <p:nvSpPr>
          <p:cNvPr id="4" name="Номер слайда 3">
            <a:extLst>
              <a:ext uri="{FF2B5EF4-FFF2-40B4-BE49-F238E27FC236}">
                <a16:creationId xmlns:a16="http://schemas.microsoft.com/office/drawing/2014/main" id="{8D796F42-1986-4AC4-8759-D91D99920749}"/>
              </a:ext>
            </a:extLst>
          </p:cNvPr>
          <p:cNvSpPr>
            <a:spLocks noGrp="1"/>
          </p:cNvSpPr>
          <p:nvPr>
            <p:ph type="sldNum" sz="quarter" idx="12"/>
          </p:nvPr>
        </p:nvSpPr>
        <p:spPr/>
        <p:txBody>
          <a:bodyPr/>
          <a:lstStyle/>
          <a:p>
            <a:fld id="{F2E0B71B-DB46-47BF-8CF8-F70B5CB33322}" type="slidenum">
              <a:rPr lang="en-GB" smtClean="0"/>
              <a:pPr/>
              <a:t>10</a:t>
            </a:fld>
            <a:endParaRPr lang="en-GB" dirty="0"/>
          </a:p>
        </p:txBody>
      </p:sp>
      <p:sp>
        <p:nvSpPr>
          <p:cNvPr id="5" name="Прямоугольник 4">
            <a:extLst>
              <a:ext uri="{FF2B5EF4-FFF2-40B4-BE49-F238E27FC236}">
                <a16:creationId xmlns:a16="http://schemas.microsoft.com/office/drawing/2014/main" id="{16EBD61E-99E6-4D73-A362-751C38263DDE}"/>
              </a:ext>
            </a:extLst>
          </p:cNvPr>
          <p:cNvSpPr/>
          <p:nvPr/>
        </p:nvSpPr>
        <p:spPr>
          <a:xfrm>
            <a:off x="8193835" y="4517662"/>
            <a:ext cx="845103" cy="246221"/>
          </a:xfrm>
          <a:prstGeom prst="rect">
            <a:avLst/>
          </a:prstGeom>
        </p:spPr>
        <p:txBody>
          <a:bodyPr wrap="none">
            <a:spAutoFit/>
          </a:bodyPr>
          <a:lstStyle/>
          <a:p>
            <a:r>
              <a:rPr lang="ru-RU" sz="1000" dirty="0" err="1"/>
              <a:t>Кумбс</a:t>
            </a:r>
            <a:r>
              <a:rPr lang="en-US" sz="1000" dirty="0"/>
              <a:t>, </a:t>
            </a:r>
            <a:r>
              <a:rPr lang="ru-RU" sz="1000" dirty="0"/>
              <a:t>2008</a:t>
            </a:r>
          </a:p>
        </p:txBody>
      </p:sp>
      <p:grpSp>
        <p:nvGrpSpPr>
          <p:cNvPr id="6" name="Группа 5">
            <a:extLst>
              <a:ext uri="{FF2B5EF4-FFF2-40B4-BE49-F238E27FC236}">
                <a16:creationId xmlns:a16="http://schemas.microsoft.com/office/drawing/2014/main" id="{EE042CC9-015B-419E-BA1C-B8782C363AB6}"/>
              </a:ext>
            </a:extLst>
          </p:cNvPr>
          <p:cNvGrpSpPr/>
          <p:nvPr/>
        </p:nvGrpSpPr>
        <p:grpSpPr>
          <a:xfrm>
            <a:off x="273613" y="789299"/>
            <a:ext cx="3556000" cy="4013201"/>
            <a:chOff x="2794000" y="775963"/>
            <a:chExt cx="3556000" cy="4013201"/>
          </a:xfrm>
        </p:grpSpPr>
        <p:sp>
          <p:nvSpPr>
            <p:cNvPr id="7" name="Овал 6">
              <a:extLst>
                <a:ext uri="{FF2B5EF4-FFF2-40B4-BE49-F238E27FC236}">
                  <a16:creationId xmlns:a16="http://schemas.microsoft.com/office/drawing/2014/main" id="{2E2F8D3E-B636-43D0-BEE5-A95113857842}"/>
                </a:ext>
              </a:extLst>
            </p:cNvPr>
            <p:cNvSpPr/>
            <p:nvPr/>
          </p:nvSpPr>
          <p:spPr>
            <a:xfrm>
              <a:off x="2928620" y="915663"/>
              <a:ext cx="3276600" cy="1137920"/>
            </a:xfrm>
            <a:prstGeom prst="ellipse">
              <a:avLst/>
            </a:prstGeom>
          </p:spPr>
          <p:style>
            <a:lnRef idx="0">
              <a:schemeClr val="accent2">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8" name="Стрелка: вниз 7">
              <a:extLst>
                <a:ext uri="{FF2B5EF4-FFF2-40B4-BE49-F238E27FC236}">
                  <a16:creationId xmlns:a16="http://schemas.microsoft.com/office/drawing/2014/main" id="{335A5A82-9BAA-4F6C-8907-09B6FBFB56FC}"/>
                </a:ext>
              </a:extLst>
            </p:cNvPr>
            <p:cNvSpPr/>
            <p:nvPr/>
          </p:nvSpPr>
          <p:spPr>
            <a:xfrm>
              <a:off x="4254500" y="3702043"/>
              <a:ext cx="635000" cy="406400"/>
            </a:xfrm>
            <a:prstGeom prst="downArrow">
              <a:avLst/>
            </a:prstGeom>
            <a:solidFill>
              <a:srgbClr val="0D5CAB"/>
            </a:solidFill>
          </p:spPr>
          <p:style>
            <a:lnRef idx="0">
              <a:schemeClr val="lt1">
                <a:hueOff val="0"/>
                <a:satOff val="0"/>
                <a:lumOff val="0"/>
                <a:alphaOff val="0"/>
              </a:schemeClr>
            </a:lnRef>
            <a:fillRef idx="3">
              <a:scrgbClr r="0" g="0" b="0"/>
            </a:fillRef>
            <a:effectRef idx="3">
              <a:schemeClr val="accent2">
                <a:tint val="40000"/>
                <a:hueOff val="0"/>
                <a:satOff val="0"/>
                <a:lumOff val="0"/>
                <a:alphaOff val="0"/>
              </a:schemeClr>
            </a:effectRef>
            <a:fontRef idx="minor">
              <a:schemeClr val="dk1">
                <a:hueOff val="0"/>
                <a:satOff val="0"/>
                <a:lumOff val="0"/>
                <a:alphaOff val="0"/>
              </a:schemeClr>
            </a:fontRef>
          </p:style>
        </p:sp>
        <p:sp>
          <p:nvSpPr>
            <p:cNvPr id="9" name="Полилиния: фигура 8">
              <a:extLst>
                <a:ext uri="{FF2B5EF4-FFF2-40B4-BE49-F238E27FC236}">
                  <a16:creationId xmlns:a16="http://schemas.microsoft.com/office/drawing/2014/main" id="{C0988E54-2695-45C9-B1EB-80E82A2317F3}"/>
                </a:ext>
              </a:extLst>
            </p:cNvPr>
            <p:cNvSpPr/>
            <p:nvPr/>
          </p:nvSpPr>
          <p:spPr>
            <a:xfrm>
              <a:off x="3048000" y="4027164"/>
              <a:ext cx="3048000" cy="762000"/>
            </a:xfrm>
            <a:custGeom>
              <a:avLst/>
              <a:gdLst>
                <a:gd name="connsiteX0" fmla="*/ 0 w 3048000"/>
                <a:gd name="connsiteY0" fmla="*/ 0 h 762000"/>
                <a:gd name="connsiteX1" fmla="*/ 3048000 w 3048000"/>
                <a:gd name="connsiteY1" fmla="*/ 0 h 762000"/>
                <a:gd name="connsiteX2" fmla="*/ 3048000 w 3048000"/>
                <a:gd name="connsiteY2" fmla="*/ 762000 h 762000"/>
                <a:gd name="connsiteX3" fmla="*/ 0 w 3048000"/>
                <a:gd name="connsiteY3" fmla="*/ 762000 h 762000"/>
                <a:gd name="connsiteX4" fmla="*/ 0 w 30480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762000">
                  <a:moveTo>
                    <a:pt x="0" y="0"/>
                  </a:moveTo>
                  <a:lnTo>
                    <a:pt x="3048000" y="0"/>
                  </a:lnTo>
                  <a:lnTo>
                    <a:pt x="3048000" y="762000"/>
                  </a:lnTo>
                  <a:lnTo>
                    <a:pt x="0" y="762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ru-RU" sz="2700" kern="1200" dirty="0"/>
                <a:t>Границы доменов</a:t>
              </a:r>
            </a:p>
          </p:txBody>
        </p:sp>
        <p:sp>
          <p:nvSpPr>
            <p:cNvPr id="10" name="Полилиния: фигура 9">
              <a:extLst>
                <a:ext uri="{FF2B5EF4-FFF2-40B4-BE49-F238E27FC236}">
                  <a16:creationId xmlns:a16="http://schemas.microsoft.com/office/drawing/2014/main" id="{EE2B9088-2EED-4D57-838D-74CFDE4C5948}"/>
                </a:ext>
              </a:extLst>
            </p:cNvPr>
            <p:cNvSpPr/>
            <p:nvPr/>
          </p:nvSpPr>
          <p:spPr>
            <a:xfrm>
              <a:off x="4119880" y="2141468"/>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rgbClr val="0A4383"/>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82628" tIns="182628" rIns="182628" bIns="182628" numCol="1" spcCol="1270" anchor="ctr" anchorCtr="0">
              <a:noAutofit/>
            </a:bodyPr>
            <a:lstStyle/>
            <a:p>
              <a:pPr marL="0" lvl="0" indent="0" algn="ctr" defTabSz="533400">
                <a:lnSpc>
                  <a:spcPct val="90000"/>
                </a:lnSpc>
                <a:spcBef>
                  <a:spcPct val="0"/>
                </a:spcBef>
                <a:spcAft>
                  <a:spcPct val="35000"/>
                </a:spcAft>
                <a:buNone/>
              </a:pPr>
              <a:r>
                <a:rPr lang="ru-RU" sz="1200" kern="1200" dirty="0"/>
                <a:t>Вторичные изменения</a:t>
              </a:r>
            </a:p>
          </p:txBody>
        </p:sp>
        <p:sp>
          <p:nvSpPr>
            <p:cNvPr id="11" name="Полилиния: фигура 10">
              <a:extLst>
                <a:ext uri="{FF2B5EF4-FFF2-40B4-BE49-F238E27FC236}">
                  <a16:creationId xmlns:a16="http://schemas.microsoft.com/office/drawing/2014/main" id="{7194EC49-CB95-4BA1-BE3E-B7404DF7BD59}"/>
                </a:ext>
              </a:extLst>
            </p:cNvPr>
            <p:cNvSpPr/>
            <p:nvPr/>
          </p:nvSpPr>
          <p:spPr>
            <a:xfrm>
              <a:off x="3302000" y="1283963"/>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80088" tIns="180088" rIns="180088" bIns="180088" numCol="1" spcCol="1270" anchor="ctr" anchorCtr="0">
              <a:noAutofit/>
            </a:bodyPr>
            <a:lstStyle/>
            <a:p>
              <a:pPr marL="0" lvl="0" indent="0" algn="ctr" defTabSz="444500">
                <a:lnSpc>
                  <a:spcPct val="90000"/>
                </a:lnSpc>
                <a:spcBef>
                  <a:spcPct val="0"/>
                </a:spcBef>
                <a:spcAft>
                  <a:spcPct val="35000"/>
                </a:spcAft>
                <a:buNone/>
              </a:pPr>
              <a:r>
                <a:rPr lang="ru-RU" sz="1000" b="1" kern="1200" dirty="0"/>
                <a:t>Минералогия</a:t>
              </a:r>
            </a:p>
          </p:txBody>
        </p:sp>
        <p:sp>
          <p:nvSpPr>
            <p:cNvPr id="12" name="Полилиния: фигура 11">
              <a:extLst>
                <a:ext uri="{FF2B5EF4-FFF2-40B4-BE49-F238E27FC236}">
                  <a16:creationId xmlns:a16="http://schemas.microsoft.com/office/drawing/2014/main" id="{B9193757-404C-4D25-BE82-1FD6F57C11D7}"/>
                </a:ext>
              </a:extLst>
            </p:cNvPr>
            <p:cNvSpPr/>
            <p:nvPr/>
          </p:nvSpPr>
          <p:spPr>
            <a:xfrm>
              <a:off x="4470400" y="1007611"/>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82628" tIns="182628" rIns="182628" bIns="182628" numCol="1" spcCol="1270" anchor="ctr" anchorCtr="0">
              <a:noAutofit/>
            </a:bodyPr>
            <a:lstStyle/>
            <a:p>
              <a:pPr marL="0" lvl="0" indent="0" algn="ctr" defTabSz="533400">
                <a:lnSpc>
                  <a:spcPct val="90000"/>
                </a:lnSpc>
                <a:spcBef>
                  <a:spcPct val="0"/>
                </a:spcBef>
                <a:spcAft>
                  <a:spcPct val="35000"/>
                </a:spcAft>
                <a:buNone/>
              </a:pPr>
              <a:r>
                <a:rPr lang="ru-RU" sz="1200" kern="1200" dirty="0"/>
                <a:t>Литология</a:t>
              </a:r>
            </a:p>
          </p:txBody>
        </p:sp>
        <p:sp>
          <p:nvSpPr>
            <p:cNvPr id="13" name="Shape 12">
              <a:extLst>
                <a:ext uri="{FF2B5EF4-FFF2-40B4-BE49-F238E27FC236}">
                  <a16:creationId xmlns:a16="http://schemas.microsoft.com/office/drawing/2014/main" id="{042F38F7-3FE9-42F8-8D47-E30C25C0E86C}"/>
                </a:ext>
              </a:extLst>
            </p:cNvPr>
            <p:cNvSpPr/>
            <p:nvPr/>
          </p:nvSpPr>
          <p:spPr>
            <a:xfrm>
              <a:off x="2794000" y="775963"/>
              <a:ext cx="3556000" cy="2844800"/>
            </a:xfrm>
            <a:prstGeom prst="funnel">
              <a:avLst/>
            </a:prstGeom>
            <a:solidFill>
              <a:srgbClr val="D9D9D9">
                <a:alpha val="40000"/>
              </a:srgb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ru-RU" dirty="0"/>
            </a:p>
          </p:txBody>
        </p:sp>
      </p:grpSp>
      <p:sp>
        <p:nvSpPr>
          <p:cNvPr id="14" name="Прямоугольник 13">
            <a:extLst>
              <a:ext uri="{FF2B5EF4-FFF2-40B4-BE49-F238E27FC236}">
                <a16:creationId xmlns:a16="http://schemas.microsoft.com/office/drawing/2014/main" id="{635FC6E9-EF6E-49C0-A0CB-FDA867C36D3A}"/>
              </a:ext>
            </a:extLst>
          </p:cNvPr>
          <p:cNvSpPr/>
          <p:nvPr/>
        </p:nvSpPr>
        <p:spPr>
          <a:xfrm>
            <a:off x="4439807" y="789299"/>
            <a:ext cx="2547877" cy="461665"/>
          </a:xfrm>
          <a:prstGeom prst="rect">
            <a:avLst/>
          </a:prstGeom>
        </p:spPr>
        <p:txBody>
          <a:bodyPr wrap="none">
            <a:spAutoFit/>
          </a:bodyPr>
          <a:lstStyle/>
          <a:p>
            <a:r>
              <a:rPr lang="ru-RU" sz="2400" b="1" dirty="0">
                <a:solidFill>
                  <a:srgbClr val="0A4383"/>
                </a:solidFill>
              </a:rPr>
              <a:t>Что такое домен?</a:t>
            </a:r>
          </a:p>
        </p:txBody>
      </p:sp>
    </p:spTree>
    <p:extLst>
      <p:ext uri="{BB962C8B-B14F-4D97-AF65-F5344CB8AC3E}">
        <p14:creationId xmlns:p14="http://schemas.microsoft.com/office/powerpoint/2010/main" val="2168835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EDFB53B-A50D-442B-A923-5E691AC88A6E}"/>
              </a:ext>
            </a:extLst>
          </p:cNvPr>
          <p:cNvSpPr>
            <a:spLocks noGrp="1"/>
          </p:cNvSpPr>
          <p:nvPr>
            <p:ph sz="half" idx="2"/>
          </p:nvPr>
        </p:nvSpPr>
        <p:spPr/>
        <p:txBody>
          <a:bodyPr/>
          <a:lstStyle/>
          <a:p>
            <a:pPr algn="ctr"/>
            <a:r>
              <a:rPr lang="ru-RU" dirty="0">
                <a:solidFill>
                  <a:srgbClr val="0D5CAB"/>
                </a:solidFill>
              </a:rPr>
              <a:t>Мягкая граница </a:t>
            </a:r>
            <a:endParaRPr lang="en-US" dirty="0">
              <a:solidFill>
                <a:srgbClr val="0D5CAB"/>
              </a:solidFill>
            </a:endParaRPr>
          </a:p>
          <a:p>
            <a:r>
              <a:rPr lang="ru-RU" sz="1800" dirty="0"/>
              <a:t>Между двумя доменами есть переходная зона, что затрудняет определение точной конфигурации границы.</a:t>
            </a:r>
          </a:p>
        </p:txBody>
      </p:sp>
      <p:sp>
        <p:nvSpPr>
          <p:cNvPr id="6" name="Объект 5">
            <a:extLst>
              <a:ext uri="{FF2B5EF4-FFF2-40B4-BE49-F238E27FC236}">
                <a16:creationId xmlns:a16="http://schemas.microsoft.com/office/drawing/2014/main" id="{E1F26DCD-576E-457B-AC15-C88990888F17}"/>
              </a:ext>
            </a:extLst>
          </p:cNvPr>
          <p:cNvSpPr>
            <a:spLocks noGrp="1"/>
          </p:cNvSpPr>
          <p:nvPr>
            <p:ph sz="half" idx="13"/>
          </p:nvPr>
        </p:nvSpPr>
        <p:spPr/>
        <p:txBody>
          <a:bodyPr/>
          <a:lstStyle/>
          <a:p>
            <a:pPr algn="ctr"/>
            <a:r>
              <a:rPr lang="ru-RU" dirty="0">
                <a:solidFill>
                  <a:srgbClr val="0D5CAB"/>
                </a:solidFill>
              </a:rPr>
              <a:t>Жесткая граница</a:t>
            </a:r>
            <a:endParaRPr lang="en-US" dirty="0">
              <a:solidFill>
                <a:srgbClr val="0D5CAB"/>
              </a:solidFill>
            </a:endParaRPr>
          </a:p>
          <a:p>
            <a:r>
              <a:rPr lang="ru-RU" sz="1800" dirty="0"/>
              <a:t>Резкие изменения рудной минерализации или содержаний без постепенных переходов в масштабе наблюдения.</a:t>
            </a:r>
          </a:p>
          <a:p>
            <a:endParaRPr lang="ru-RU" dirty="0"/>
          </a:p>
        </p:txBody>
      </p:sp>
      <p:sp>
        <p:nvSpPr>
          <p:cNvPr id="2" name="Заголовок 1">
            <a:extLst>
              <a:ext uri="{FF2B5EF4-FFF2-40B4-BE49-F238E27FC236}">
                <a16:creationId xmlns:a16="http://schemas.microsoft.com/office/drawing/2014/main" id="{0D243914-6C7D-43C9-B218-4C28D4836B84}"/>
              </a:ext>
            </a:extLst>
          </p:cNvPr>
          <p:cNvSpPr>
            <a:spLocks noGrp="1"/>
          </p:cNvSpPr>
          <p:nvPr>
            <p:ph type="title"/>
          </p:nvPr>
        </p:nvSpPr>
        <p:spPr/>
        <p:txBody>
          <a:bodyPr/>
          <a:lstStyle/>
          <a:p>
            <a:r>
              <a:rPr lang="ru-RU" sz="2400" dirty="0"/>
              <a:t>Границы между геологическими доменами</a:t>
            </a:r>
          </a:p>
        </p:txBody>
      </p:sp>
      <p:sp>
        <p:nvSpPr>
          <p:cNvPr id="4" name="Номер слайда 3">
            <a:extLst>
              <a:ext uri="{FF2B5EF4-FFF2-40B4-BE49-F238E27FC236}">
                <a16:creationId xmlns:a16="http://schemas.microsoft.com/office/drawing/2014/main" id="{9F875C9F-8F61-43E8-A0CA-334B52859646}"/>
              </a:ext>
            </a:extLst>
          </p:cNvPr>
          <p:cNvSpPr>
            <a:spLocks noGrp="1"/>
          </p:cNvSpPr>
          <p:nvPr>
            <p:ph type="sldNum" sz="quarter" idx="12"/>
          </p:nvPr>
        </p:nvSpPr>
        <p:spPr/>
        <p:txBody>
          <a:bodyPr/>
          <a:lstStyle/>
          <a:p>
            <a:fld id="{F2E0B71B-DB46-47BF-8CF8-F70B5CB33322}" type="slidenum">
              <a:rPr lang="en-GB" smtClean="0"/>
              <a:pPr/>
              <a:t>11</a:t>
            </a:fld>
            <a:endParaRPr lang="en-GB" dirty="0"/>
          </a:p>
        </p:txBody>
      </p:sp>
      <p:pic>
        <p:nvPicPr>
          <p:cNvPr id="14" name="Рисунок 13">
            <a:extLst>
              <a:ext uri="{FF2B5EF4-FFF2-40B4-BE49-F238E27FC236}">
                <a16:creationId xmlns:a16="http://schemas.microsoft.com/office/drawing/2014/main" id="{08A84593-28C0-49B0-A03C-29345DA79B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5238"/>
          <a:stretch/>
        </p:blipFill>
        <p:spPr>
          <a:xfrm>
            <a:off x="1331640" y="2684127"/>
            <a:ext cx="1728193" cy="1481987"/>
          </a:xfrm>
          <a:prstGeom prst="roundRect">
            <a:avLst>
              <a:gd name="adj" fmla="val 8594"/>
            </a:avLst>
          </a:prstGeom>
          <a:solidFill>
            <a:srgbClr val="FFFFFF">
              <a:shade val="85000"/>
            </a:srgbClr>
          </a:solidFill>
          <a:ln>
            <a:noFill/>
          </a:ln>
          <a:effectLst/>
        </p:spPr>
      </p:pic>
      <p:pic>
        <p:nvPicPr>
          <p:cNvPr id="15" name="Рисунок 14">
            <a:extLst>
              <a:ext uri="{FF2B5EF4-FFF2-40B4-BE49-F238E27FC236}">
                <a16:creationId xmlns:a16="http://schemas.microsoft.com/office/drawing/2014/main" id="{F3974456-4849-40FC-B72C-34F219CBD7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649"/>
          <a:stretch/>
        </p:blipFill>
        <p:spPr>
          <a:xfrm>
            <a:off x="5796136" y="2684127"/>
            <a:ext cx="1750959" cy="148198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654690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D04667F3-2400-406B-B0B2-02C42993F5D4}"/>
              </a:ext>
            </a:extLst>
          </p:cNvPr>
          <p:cNvSpPr>
            <a:spLocks noGrp="1"/>
          </p:cNvSpPr>
          <p:nvPr>
            <p:ph sz="half" idx="2"/>
          </p:nvPr>
        </p:nvSpPr>
        <p:spPr>
          <a:xfrm>
            <a:off x="224242" y="4227934"/>
            <a:ext cx="8857202" cy="438083"/>
          </a:xfrm>
        </p:spPr>
        <p:txBody>
          <a:bodyPr/>
          <a:lstStyle/>
          <a:p>
            <a:r>
              <a:rPr lang="ru-RU" sz="1600" dirty="0"/>
              <a:t>Темно-синяя линия = профиль оцененных содержаний, зеленые и оранжевые линии представляют фактические графики средних содержаний (</a:t>
            </a:r>
            <a:r>
              <a:rPr lang="en-US" sz="1600" dirty="0"/>
              <a:t>Reid, 2015</a:t>
            </a:r>
            <a:r>
              <a:rPr lang="ru-RU" sz="1600" dirty="0"/>
              <a:t>)</a:t>
            </a:r>
          </a:p>
          <a:p>
            <a:endParaRPr lang="ru-RU" sz="1600" dirty="0"/>
          </a:p>
        </p:txBody>
      </p:sp>
      <p:sp>
        <p:nvSpPr>
          <p:cNvPr id="4" name="Заголовок 3">
            <a:extLst>
              <a:ext uri="{FF2B5EF4-FFF2-40B4-BE49-F238E27FC236}">
                <a16:creationId xmlns:a16="http://schemas.microsoft.com/office/drawing/2014/main" id="{A6B4BCFC-E844-4533-8726-285A514AB840}"/>
              </a:ext>
            </a:extLst>
          </p:cNvPr>
          <p:cNvSpPr>
            <a:spLocks noGrp="1"/>
          </p:cNvSpPr>
          <p:nvPr>
            <p:ph type="title"/>
          </p:nvPr>
        </p:nvSpPr>
        <p:spPr/>
        <p:txBody>
          <a:bodyPr/>
          <a:lstStyle/>
          <a:p>
            <a:r>
              <a:rPr lang="ru-RU" sz="2400" dirty="0"/>
              <a:t>Неверная интерпретация границ</a:t>
            </a:r>
          </a:p>
        </p:txBody>
      </p:sp>
      <p:sp>
        <p:nvSpPr>
          <p:cNvPr id="5" name="Номер слайда 4">
            <a:extLst>
              <a:ext uri="{FF2B5EF4-FFF2-40B4-BE49-F238E27FC236}">
                <a16:creationId xmlns:a16="http://schemas.microsoft.com/office/drawing/2014/main" id="{77DE9A79-412D-4A03-B26F-DA8BB8B8C3A1}"/>
              </a:ext>
            </a:extLst>
          </p:cNvPr>
          <p:cNvSpPr>
            <a:spLocks noGrp="1"/>
          </p:cNvSpPr>
          <p:nvPr>
            <p:ph type="sldNum" sz="quarter" idx="12"/>
          </p:nvPr>
        </p:nvSpPr>
        <p:spPr/>
        <p:txBody>
          <a:bodyPr/>
          <a:lstStyle/>
          <a:p>
            <a:fld id="{F2E0B71B-DB46-47BF-8CF8-F70B5CB33322}" type="slidenum">
              <a:rPr lang="en-GB" smtClean="0"/>
              <a:pPr/>
              <a:t>12</a:t>
            </a:fld>
            <a:endParaRPr lang="en-GB" dirty="0"/>
          </a:p>
        </p:txBody>
      </p:sp>
      <p:pic>
        <p:nvPicPr>
          <p:cNvPr id="11" name="Picture 2" descr="https://micromineblog.files.wordpress.com/2015/09/fig2.jpg">
            <a:extLst>
              <a:ext uri="{FF2B5EF4-FFF2-40B4-BE49-F238E27FC236}">
                <a16:creationId xmlns:a16="http://schemas.microsoft.com/office/drawing/2014/main" id="{C775F8E7-27C5-4965-94D8-ADB81F952EFE}"/>
              </a:ext>
            </a:extLst>
          </p:cNvPr>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rcRect/>
          <a:stretch>
            <a:fillRect/>
          </a:stretch>
        </p:blipFill>
        <p:spPr bwMode="auto">
          <a:xfrm>
            <a:off x="251517" y="993078"/>
            <a:ext cx="3009900" cy="2941320"/>
          </a:xfrm>
          <a:prstGeom prst="rect">
            <a:avLst/>
          </a:prstGeom>
          <a:noFill/>
          <a:extLst>
            <a:ext uri="{909E8E84-426E-40DD-AFC4-6F175D3DCCD1}">
              <a14:hiddenFill xmlns:a14="http://schemas.microsoft.com/office/drawing/2010/main">
                <a:solidFill>
                  <a:srgbClr val="FFFFFF"/>
                </a:solidFill>
              </a14:hiddenFill>
            </a:ext>
          </a:extLst>
        </p:spPr>
      </p:pic>
      <p:sp>
        <p:nvSpPr>
          <p:cNvPr id="12" name="Объект 1">
            <a:extLst>
              <a:ext uri="{FF2B5EF4-FFF2-40B4-BE49-F238E27FC236}">
                <a16:creationId xmlns:a16="http://schemas.microsoft.com/office/drawing/2014/main" id="{30A58B77-697A-473F-85D6-35594E4EB718}"/>
              </a:ext>
            </a:extLst>
          </p:cNvPr>
          <p:cNvSpPr txBox="1">
            <a:spLocks/>
          </p:cNvSpPr>
          <p:nvPr/>
        </p:nvSpPr>
        <p:spPr>
          <a:xfrm>
            <a:off x="3572272" y="555526"/>
            <a:ext cx="5661572" cy="367240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800" dirty="0"/>
          </a:p>
          <a:p>
            <a:endParaRPr lang="ru-RU" dirty="0"/>
          </a:p>
          <a:p>
            <a:pPr marL="342900" indent="-342900">
              <a:buClr>
                <a:srgbClr val="0A4383"/>
              </a:buClr>
              <a:buSzPct val="80000"/>
              <a:buFont typeface="Wingdings 3" panose="05040102010807070707" pitchFamily="18" charset="2"/>
              <a:buChar char=""/>
            </a:pPr>
            <a:r>
              <a:rPr lang="ru-RU" dirty="0"/>
              <a:t>использование мягкой границы, когда граница должна быть жесткой</a:t>
            </a:r>
          </a:p>
          <a:p>
            <a:pPr marL="342900" indent="-342900">
              <a:buClr>
                <a:srgbClr val="0A4383"/>
              </a:buClr>
              <a:buSzPct val="80000"/>
              <a:buFont typeface="Wingdings 3" panose="05040102010807070707" pitchFamily="18" charset="2"/>
              <a:buChar char=""/>
            </a:pPr>
            <a:endParaRPr lang="ru-RU" dirty="0"/>
          </a:p>
          <a:p>
            <a:pPr marL="342900" indent="-342900">
              <a:spcBef>
                <a:spcPts val="3000"/>
              </a:spcBef>
              <a:buClr>
                <a:srgbClr val="0A4383"/>
              </a:buClr>
              <a:buSzPct val="80000"/>
              <a:buFont typeface="Wingdings 3" panose="05040102010807070707" pitchFamily="18" charset="2"/>
              <a:buChar char=""/>
            </a:pPr>
            <a:r>
              <a:rPr lang="ru-RU" dirty="0"/>
              <a:t>использование жесткой границы, когда граница должна быть мягкой</a:t>
            </a:r>
          </a:p>
        </p:txBody>
      </p:sp>
      <p:sp>
        <p:nvSpPr>
          <p:cNvPr id="10" name="TextBox 9">
            <a:extLst>
              <a:ext uri="{FF2B5EF4-FFF2-40B4-BE49-F238E27FC236}">
                <a16:creationId xmlns:a16="http://schemas.microsoft.com/office/drawing/2014/main" id="{962B8E71-AC7C-42F3-A864-500888CA6099}"/>
              </a:ext>
            </a:extLst>
          </p:cNvPr>
          <p:cNvSpPr txBox="1"/>
          <p:nvPr/>
        </p:nvSpPr>
        <p:spPr>
          <a:xfrm>
            <a:off x="611560" y="3642578"/>
            <a:ext cx="2880319" cy="369332"/>
          </a:xfrm>
          <a:prstGeom prst="rect">
            <a:avLst/>
          </a:prstGeom>
          <a:solidFill>
            <a:schemeClr val="bg1"/>
          </a:solidFill>
          <a:ln>
            <a:solidFill>
              <a:schemeClr val="bg1"/>
            </a:solidFill>
          </a:ln>
        </p:spPr>
        <p:txBody>
          <a:bodyPr wrap="square" rtlCol="0">
            <a:spAutoFit/>
          </a:bodyPr>
          <a:lstStyle/>
          <a:p>
            <a:r>
              <a:rPr lang="ru-RU" dirty="0"/>
              <a:t>Расстояние от контакта</a:t>
            </a:r>
          </a:p>
        </p:txBody>
      </p:sp>
      <p:sp>
        <p:nvSpPr>
          <p:cNvPr id="14" name="TextBox 13">
            <a:extLst>
              <a:ext uri="{FF2B5EF4-FFF2-40B4-BE49-F238E27FC236}">
                <a16:creationId xmlns:a16="http://schemas.microsoft.com/office/drawing/2014/main" id="{F6269966-883D-4728-9763-A035F8DFDB06}"/>
              </a:ext>
            </a:extLst>
          </p:cNvPr>
          <p:cNvSpPr txBox="1"/>
          <p:nvPr/>
        </p:nvSpPr>
        <p:spPr>
          <a:xfrm rot="16200000">
            <a:off x="-639225" y="2171060"/>
            <a:ext cx="1908210" cy="369332"/>
          </a:xfrm>
          <a:prstGeom prst="rect">
            <a:avLst/>
          </a:prstGeom>
          <a:solidFill>
            <a:schemeClr val="bg1"/>
          </a:solidFill>
          <a:ln>
            <a:solidFill>
              <a:schemeClr val="bg1"/>
            </a:solidFill>
          </a:ln>
        </p:spPr>
        <p:txBody>
          <a:bodyPr wrap="square" rtlCol="0">
            <a:spAutoFit/>
          </a:bodyPr>
          <a:lstStyle/>
          <a:p>
            <a:r>
              <a:rPr lang="ru-RU" dirty="0"/>
              <a:t>Содержание</a:t>
            </a:r>
          </a:p>
        </p:txBody>
      </p:sp>
    </p:spTree>
    <p:extLst>
      <p:ext uri="{BB962C8B-B14F-4D97-AF65-F5344CB8AC3E}">
        <p14:creationId xmlns:p14="http://schemas.microsoft.com/office/powerpoint/2010/main" val="3134462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9E853F-EEE7-4C31-963C-BF75EA6EA574}"/>
              </a:ext>
            </a:extLst>
          </p:cNvPr>
          <p:cNvSpPr>
            <a:spLocks noGrp="1"/>
          </p:cNvSpPr>
          <p:nvPr>
            <p:ph type="title"/>
          </p:nvPr>
        </p:nvSpPr>
        <p:spPr>
          <a:xfrm>
            <a:off x="1403648" y="-6035"/>
            <a:ext cx="7453811" cy="627534"/>
          </a:xfrm>
        </p:spPr>
        <p:txBody>
          <a:bodyPr/>
          <a:lstStyle/>
          <a:p>
            <a:r>
              <a:rPr lang="ru-RU" dirty="0"/>
              <a:t>Вернемся к нашему месторождению</a:t>
            </a:r>
          </a:p>
        </p:txBody>
      </p:sp>
      <p:sp>
        <p:nvSpPr>
          <p:cNvPr id="4" name="Номер слайда 3">
            <a:extLst>
              <a:ext uri="{FF2B5EF4-FFF2-40B4-BE49-F238E27FC236}">
                <a16:creationId xmlns:a16="http://schemas.microsoft.com/office/drawing/2014/main" id="{4EFD1473-5363-48BD-9BE3-E45483B11B90}"/>
              </a:ext>
            </a:extLst>
          </p:cNvPr>
          <p:cNvSpPr>
            <a:spLocks noGrp="1"/>
          </p:cNvSpPr>
          <p:nvPr>
            <p:ph type="sldNum" sz="quarter" idx="12"/>
          </p:nvPr>
        </p:nvSpPr>
        <p:spPr/>
        <p:txBody>
          <a:bodyPr/>
          <a:lstStyle/>
          <a:p>
            <a:fld id="{F2E0B71B-DB46-47BF-8CF8-F70B5CB33322}" type="slidenum">
              <a:rPr lang="en-GB" smtClean="0"/>
              <a:pPr/>
              <a:t>13</a:t>
            </a:fld>
            <a:endParaRPr lang="en-GB" dirty="0"/>
          </a:p>
        </p:txBody>
      </p:sp>
      <p:pic>
        <p:nvPicPr>
          <p:cNvPr id="8" name="Объект 5">
            <a:extLst>
              <a:ext uri="{FF2B5EF4-FFF2-40B4-BE49-F238E27FC236}">
                <a16:creationId xmlns:a16="http://schemas.microsoft.com/office/drawing/2014/main" id="{DEC691DA-D2D1-4C9A-9C98-3616D3B534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613" y="1110526"/>
            <a:ext cx="5360873" cy="3426006"/>
          </a:xfrm>
          <a:prstGeom prst="rect">
            <a:avLst/>
          </a:prstGeom>
        </p:spPr>
      </p:pic>
      <p:sp>
        <p:nvSpPr>
          <p:cNvPr id="6" name="Прямоугольник 5">
            <a:extLst>
              <a:ext uri="{FF2B5EF4-FFF2-40B4-BE49-F238E27FC236}">
                <a16:creationId xmlns:a16="http://schemas.microsoft.com/office/drawing/2014/main" id="{8842AF4B-E72B-45A8-868B-7F851E267602}"/>
              </a:ext>
            </a:extLst>
          </p:cNvPr>
          <p:cNvSpPr/>
          <p:nvPr/>
        </p:nvSpPr>
        <p:spPr>
          <a:xfrm>
            <a:off x="6660232" y="4536532"/>
            <a:ext cx="2372765" cy="246221"/>
          </a:xfrm>
          <a:prstGeom prst="rect">
            <a:avLst/>
          </a:prstGeom>
        </p:spPr>
        <p:txBody>
          <a:bodyPr wrap="none">
            <a:spAutoFit/>
          </a:bodyPr>
          <a:lstStyle/>
          <a:p>
            <a:r>
              <a:rPr lang="en-US" sz="1000" dirty="0"/>
              <a:t>Pollard, </a:t>
            </a:r>
            <a:r>
              <a:rPr lang="en-US" sz="1000" dirty="0" err="1"/>
              <a:t>Pelenkova</a:t>
            </a:r>
            <a:r>
              <a:rPr lang="en-US" sz="1000" dirty="0"/>
              <a:t>, 2017</a:t>
            </a:r>
            <a:r>
              <a:rPr lang="ru-RU" sz="1000" dirty="0"/>
              <a:t>, с изменениями</a:t>
            </a:r>
          </a:p>
        </p:txBody>
      </p:sp>
    </p:spTree>
    <p:extLst>
      <p:ext uri="{BB962C8B-B14F-4D97-AF65-F5344CB8AC3E}">
        <p14:creationId xmlns:p14="http://schemas.microsoft.com/office/powerpoint/2010/main" val="2258304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id="{686DEE39-B3B1-4738-B4B2-1E705881604A}"/>
              </a:ext>
            </a:extLst>
          </p:cNvPr>
          <p:cNvSpPr>
            <a:spLocks noGrp="1"/>
          </p:cNvSpPr>
          <p:nvPr>
            <p:ph type="title"/>
          </p:nvPr>
        </p:nvSpPr>
        <p:spPr/>
        <p:txBody>
          <a:bodyPr/>
          <a:lstStyle/>
          <a:p>
            <a:r>
              <a:rPr lang="ru-RU" dirty="0"/>
              <a:t>Статистический анализ</a:t>
            </a:r>
          </a:p>
        </p:txBody>
      </p:sp>
      <p:sp>
        <p:nvSpPr>
          <p:cNvPr id="3" name="Объект 2">
            <a:extLst>
              <a:ext uri="{FF2B5EF4-FFF2-40B4-BE49-F238E27FC236}">
                <a16:creationId xmlns:a16="http://schemas.microsoft.com/office/drawing/2014/main" id="{EFA3ED34-3BD6-4AA9-BB08-24236F53A26C}"/>
              </a:ext>
            </a:extLst>
          </p:cNvPr>
          <p:cNvSpPr>
            <a:spLocks noGrp="1"/>
          </p:cNvSpPr>
          <p:nvPr>
            <p:ph sz="half" idx="13"/>
          </p:nvPr>
        </p:nvSpPr>
        <p:spPr/>
        <p:txBody>
          <a:bodyPr/>
          <a:lstStyle/>
          <a:p>
            <a:pPr>
              <a:spcBef>
                <a:spcPts val="600"/>
              </a:spcBef>
            </a:pPr>
            <a:r>
              <a:rPr lang="ru-RU" sz="1600" dirty="0"/>
              <a:t>По каждому из литологических каркасов и каркасов минерализации был проведен статистический анализ</a:t>
            </a:r>
          </a:p>
        </p:txBody>
      </p:sp>
      <p:sp>
        <p:nvSpPr>
          <p:cNvPr id="4" name="Номер слайда 3">
            <a:extLst>
              <a:ext uri="{FF2B5EF4-FFF2-40B4-BE49-F238E27FC236}">
                <a16:creationId xmlns:a16="http://schemas.microsoft.com/office/drawing/2014/main" id="{06A00422-B29B-4B86-8175-27AFF383B48A}"/>
              </a:ext>
            </a:extLst>
          </p:cNvPr>
          <p:cNvSpPr>
            <a:spLocks noGrp="1"/>
          </p:cNvSpPr>
          <p:nvPr>
            <p:ph type="sldNum" sz="quarter" idx="12"/>
          </p:nvPr>
        </p:nvSpPr>
        <p:spPr/>
        <p:txBody>
          <a:bodyPr/>
          <a:lstStyle/>
          <a:p>
            <a:fld id="{F2E0B71B-DB46-47BF-8CF8-F70B5CB33322}" type="slidenum">
              <a:rPr lang="en-GB" smtClean="0"/>
              <a:pPr/>
              <a:t>14</a:t>
            </a:fld>
            <a:endParaRPr lang="en-GB" dirty="0"/>
          </a:p>
        </p:txBody>
      </p:sp>
      <p:sp>
        <p:nvSpPr>
          <p:cNvPr id="7" name="Прямоугольник 6">
            <a:extLst>
              <a:ext uri="{FF2B5EF4-FFF2-40B4-BE49-F238E27FC236}">
                <a16:creationId xmlns:a16="http://schemas.microsoft.com/office/drawing/2014/main" id="{79F118C1-BE66-49E7-B784-BF416434FDD6}"/>
              </a:ext>
            </a:extLst>
          </p:cNvPr>
          <p:cNvSpPr/>
          <p:nvPr/>
        </p:nvSpPr>
        <p:spPr>
          <a:xfrm>
            <a:off x="5868144" y="3363838"/>
            <a:ext cx="3096344" cy="144016"/>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a:extLst>
              <a:ext uri="{FF2B5EF4-FFF2-40B4-BE49-F238E27FC236}">
                <a16:creationId xmlns:a16="http://schemas.microsoft.com/office/drawing/2014/main" id="{907706D7-8710-4D5A-8165-D1FCDBAF9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770" y="1419889"/>
            <a:ext cx="5936460" cy="3303480"/>
          </a:xfrm>
          <a:prstGeom prst="rect">
            <a:avLst/>
          </a:prstGeom>
        </p:spPr>
      </p:pic>
    </p:spTree>
    <p:extLst>
      <p:ext uri="{BB962C8B-B14F-4D97-AF65-F5344CB8AC3E}">
        <p14:creationId xmlns:p14="http://schemas.microsoft.com/office/powerpoint/2010/main" val="1317183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id="{686DEE39-B3B1-4738-B4B2-1E705881604A}"/>
              </a:ext>
            </a:extLst>
          </p:cNvPr>
          <p:cNvSpPr>
            <a:spLocks noGrp="1"/>
          </p:cNvSpPr>
          <p:nvPr>
            <p:ph type="title"/>
          </p:nvPr>
        </p:nvSpPr>
        <p:spPr/>
        <p:txBody>
          <a:bodyPr/>
          <a:lstStyle/>
          <a:p>
            <a:r>
              <a:rPr lang="ru-RU" dirty="0"/>
              <a:t>Статистический анализ</a:t>
            </a:r>
          </a:p>
        </p:txBody>
      </p:sp>
      <p:sp>
        <p:nvSpPr>
          <p:cNvPr id="3" name="Объект 2">
            <a:extLst>
              <a:ext uri="{FF2B5EF4-FFF2-40B4-BE49-F238E27FC236}">
                <a16:creationId xmlns:a16="http://schemas.microsoft.com/office/drawing/2014/main" id="{EFA3ED34-3BD6-4AA9-BB08-24236F53A26C}"/>
              </a:ext>
            </a:extLst>
          </p:cNvPr>
          <p:cNvSpPr>
            <a:spLocks noGrp="1"/>
          </p:cNvSpPr>
          <p:nvPr>
            <p:ph sz="half" idx="13"/>
          </p:nvPr>
        </p:nvSpPr>
        <p:spPr/>
        <p:txBody>
          <a:bodyPr/>
          <a:lstStyle/>
          <a:p>
            <a:pPr>
              <a:spcBef>
                <a:spcPts val="600"/>
              </a:spcBef>
            </a:pPr>
            <a:r>
              <a:rPr lang="ru-RU" sz="1600" dirty="0"/>
              <a:t>По каждому из литологических каркасов и каркасов минерализации был проведен статистический анализ</a:t>
            </a:r>
          </a:p>
        </p:txBody>
      </p:sp>
      <p:sp>
        <p:nvSpPr>
          <p:cNvPr id="4" name="Номер слайда 3">
            <a:extLst>
              <a:ext uri="{FF2B5EF4-FFF2-40B4-BE49-F238E27FC236}">
                <a16:creationId xmlns:a16="http://schemas.microsoft.com/office/drawing/2014/main" id="{06A00422-B29B-4B86-8175-27AFF383B48A}"/>
              </a:ext>
            </a:extLst>
          </p:cNvPr>
          <p:cNvSpPr>
            <a:spLocks noGrp="1"/>
          </p:cNvSpPr>
          <p:nvPr>
            <p:ph type="sldNum" sz="quarter" idx="12"/>
          </p:nvPr>
        </p:nvSpPr>
        <p:spPr/>
        <p:txBody>
          <a:bodyPr/>
          <a:lstStyle/>
          <a:p>
            <a:fld id="{F2E0B71B-DB46-47BF-8CF8-F70B5CB33322}" type="slidenum">
              <a:rPr lang="en-GB" smtClean="0"/>
              <a:pPr/>
              <a:t>15</a:t>
            </a:fld>
            <a:endParaRPr lang="en-GB" dirty="0"/>
          </a:p>
        </p:txBody>
      </p:sp>
      <p:sp>
        <p:nvSpPr>
          <p:cNvPr id="7" name="Прямоугольник 6">
            <a:extLst>
              <a:ext uri="{FF2B5EF4-FFF2-40B4-BE49-F238E27FC236}">
                <a16:creationId xmlns:a16="http://schemas.microsoft.com/office/drawing/2014/main" id="{79F118C1-BE66-49E7-B784-BF416434FDD6}"/>
              </a:ext>
            </a:extLst>
          </p:cNvPr>
          <p:cNvSpPr/>
          <p:nvPr/>
        </p:nvSpPr>
        <p:spPr>
          <a:xfrm>
            <a:off x="5868144" y="3363838"/>
            <a:ext cx="3096344" cy="144016"/>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a:extLst>
              <a:ext uri="{FF2B5EF4-FFF2-40B4-BE49-F238E27FC236}">
                <a16:creationId xmlns:a16="http://schemas.microsoft.com/office/drawing/2014/main" id="{907706D7-8710-4D5A-8165-D1FCDBAF9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770" y="1419889"/>
            <a:ext cx="5936460" cy="3303480"/>
          </a:xfrm>
          <a:prstGeom prst="rect">
            <a:avLst/>
          </a:prstGeom>
        </p:spPr>
      </p:pic>
      <p:sp>
        <p:nvSpPr>
          <p:cNvPr id="2" name="Овал 1">
            <a:extLst>
              <a:ext uri="{FF2B5EF4-FFF2-40B4-BE49-F238E27FC236}">
                <a16:creationId xmlns:a16="http://schemas.microsoft.com/office/drawing/2014/main" id="{2F127186-2C21-4211-B040-AF08CC2C1B93}"/>
              </a:ext>
            </a:extLst>
          </p:cNvPr>
          <p:cNvSpPr/>
          <p:nvPr/>
        </p:nvSpPr>
        <p:spPr>
          <a:xfrm>
            <a:off x="2483768" y="2571750"/>
            <a:ext cx="504056" cy="494068"/>
          </a:xfrm>
          <a:prstGeom prst="ellipse">
            <a:avLst/>
          </a:prstGeom>
          <a:solidFill>
            <a:srgbClr val="0081C6">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Овал 8">
            <a:extLst>
              <a:ext uri="{FF2B5EF4-FFF2-40B4-BE49-F238E27FC236}">
                <a16:creationId xmlns:a16="http://schemas.microsoft.com/office/drawing/2014/main" id="{8039DE64-1A05-47FF-968C-03D7F4B0F068}"/>
              </a:ext>
            </a:extLst>
          </p:cNvPr>
          <p:cNvSpPr/>
          <p:nvPr/>
        </p:nvSpPr>
        <p:spPr>
          <a:xfrm>
            <a:off x="3563888" y="4125599"/>
            <a:ext cx="648072" cy="597769"/>
          </a:xfrm>
          <a:prstGeom prst="ellipse">
            <a:avLst/>
          </a:prstGeom>
          <a:solidFill>
            <a:srgbClr val="0081C6">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1FDA74AC-245F-420D-84DF-8230AC1FFB1B}"/>
              </a:ext>
            </a:extLst>
          </p:cNvPr>
          <p:cNvSpPr txBox="1"/>
          <p:nvPr/>
        </p:nvSpPr>
        <p:spPr>
          <a:xfrm>
            <a:off x="166570" y="2818784"/>
            <a:ext cx="1522148" cy="369332"/>
          </a:xfrm>
          <a:prstGeom prst="rect">
            <a:avLst/>
          </a:prstGeom>
          <a:noFill/>
        </p:spPr>
        <p:txBody>
          <a:bodyPr wrap="none" rtlCol="0">
            <a:spAutoFit/>
          </a:bodyPr>
          <a:lstStyle/>
          <a:p>
            <a:r>
              <a:rPr lang="ru-RU" dirty="0">
                <a:solidFill>
                  <a:srgbClr val="FF0000"/>
                </a:solidFill>
              </a:rPr>
              <a:t>2 популяции?</a:t>
            </a:r>
          </a:p>
        </p:txBody>
      </p:sp>
    </p:spTree>
    <p:extLst>
      <p:ext uri="{BB962C8B-B14F-4D97-AF65-F5344CB8AC3E}">
        <p14:creationId xmlns:p14="http://schemas.microsoft.com/office/powerpoint/2010/main" val="2599287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905368-BF42-4C70-B357-0E0BEE72DF92}"/>
              </a:ext>
            </a:extLst>
          </p:cNvPr>
          <p:cNvSpPr>
            <a:spLocks noGrp="1"/>
          </p:cNvSpPr>
          <p:nvPr>
            <p:ph type="title"/>
          </p:nvPr>
        </p:nvSpPr>
        <p:spPr/>
        <p:txBody>
          <a:bodyPr/>
          <a:lstStyle/>
          <a:p>
            <a:r>
              <a:rPr lang="ru-RU" dirty="0"/>
              <a:t>График «ящик с усами»</a:t>
            </a:r>
          </a:p>
        </p:txBody>
      </p:sp>
      <p:sp>
        <p:nvSpPr>
          <p:cNvPr id="3" name="Объект 2">
            <a:extLst>
              <a:ext uri="{FF2B5EF4-FFF2-40B4-BE49-F238E27FC236}">
                <a16:creationId xmlns:a16="http://schemas.microsoft.com/office/drawing/2014/main" id="{EFA3ED34-3BD6-4AA9-BB08-24236F53A26C}"/>
              </a:ext>
            </a:extLst>
          </p:cNvPr>
          <p:cNvSpPr>
            <a:spLocks noGrp="1"/>
          </p:cNvSpPr>
          <p:nvPr>
            <p:ph sz="half" idx="13"/>
          </p:nvPr>
        </p:nvSpPr>
        <p:spPr>
          <a:xfrm>
            <a:off x="251518" y="843557"/>
            <a:ext cx="8605939" cy="3672409"/>
          </a:xfrm>
        </p:spPr>
        <p:txBody>
          <a:bodyPr/>
          <a:lstStyle/>
          <a:p>
            <a:pPr>
              <a:spcBef>
                <a:spcPts val="600"/>
              </a:spcBef>
            </a:pPr>
            <a:r>
              <a:rPr lang="ru-RU" sz="1600" dirty="0"/>
              <a:t>Построены ящики с усами для каждого из каркасов рудной минерализации и литологии</a:t>
            </a:r>
          </a:p>
        </p:txBody>
      </p:sp>
      <p:sp>
        <p:nvSpPr>
          <p:cNvPr id="4" name="Номер слайда 3">
            <a:extLst>
              <a:ext uri="{FF2B5EF4-FFF2-40B4-BE49-F238E27FC236}">
                <a16:creationId xmlns:a16="http://schemas.microsoft.com/office/drawing/2014/main" id="{06A00422-B29B-4B86-8175-27AFF383B48A}"/>
              </a:ext>
            </a:extLst>
          </p:cNvPr>
          <p:cNvSpPr>
            <a:spLocks noGrp="1"/>
          </p:cNvSpPr>
          <p:nvPr>
            <p:ph type="sldNum" sz="quarter" idx="12"/>
          </p:nvPr>
        </p:nvSpPr>
        <p:spPr/>
        <p:txBody>
          <a:bodyPr/>
          <a:lstStyle/>
          <a:p>
            <a:fld id="{F2E0B71B-DB46-47BF-8CF8-F70B5CB33322}" type="slidenum">
              <a:rPr lang="en-GB" smtClean="0"/>
              <a:pPr/>
              <a:t>16</a:t>
            </a:fld>
            <a:endParaRPr lang="en-GB" dirty="0"/>
          </a:p>
        </p:txBody>
      </p:sp>
      <p:pic>
        <p:nvPicPr>
          <p:cNvPr id="9" name="Рисунок 8">
            <a:extLst>
              <a:ext uri="{FF2B5EF4-FFF2-40B4-BE49-F238E27FC236}">
                <a16:creationId xmlns:a16="http://schemas.microsoft.com/office/drawing/2014/main" id="{3F39E061-34DB-4DAF-AD06-072D322CEEA9}"/>
              </a:ext>
            </a:extLst>
          </p:cNvPr>
          <p:cNvPicPr>
            <a:picLocks noChangeAspect="1"/>
          </p:cNvPicPr>
          <p:nvPr/>
        </p:nvPicPr>
        <p:blipFill>
          <a:blip r:embed="rId3"/>
          <a:stretch>
            <a:fillRect/>
          </a:stretch>
        </p:blipFill>
        <p:spPr>
          <a:xfrm>
            <a:off x="2843807" y="1910310"/>
            <a:ext cx="864096" cy="876499"/>
          </a:xfrm>
          <a:prstGeom prst="rect">
            <a:avLst/>
          </a:prstGeom>
          <a:ln w="28575">
            <a:solidFill>
              <a:srgbClr val="0A4383"/>
            </a:solidFill>
          </a:ln>
        </p:spPr>
      </p:pic>
      <p:pic>
        <p:nvPicPr>
          <p:cNvPr id="10" name="Рисунок 9">
            <a:extLst>
              <a:ext uri="{FF2B5EF4-FFF2-40B4-BE49-F238E27FC236}">
                <a16:creationId xmlns:a16="http://schemas.microsoft.com/office/drawing/2014/main" id="{66EA306B-15FF-4104-8C4D-DBF9FB2FB2C8}"/>
              </a:ext>
            </a:extLst>
          </p:cNvPr>
          <p:cNvPicPr>
            <a:picLocks noChangeAspect="1"/>
          </p:cNvPicPr>
          <p:nvPr/>
        </p:nvPicPr>
        <p:blipFill>
          <a:blip r:embed="rId3"/>
          <a:stretch>
            <a:fillRect/>
          </a:stretch>
        </p:blipFill>
        <p:spPr>
          <a:xfrm>
            <a:off x="4067943" y="1923678"/>
            <a:ext cx="864096" cy="876499"/>
          </a:xfrm>
          <a:prstGeom prst="rect">
            <a:avLst/>
          </a:prstGeom>
          <a:ln w="28575">
            <a:solidFill>
              <a:srgbClr val="0A4383"/>
            </a:solidFill>
          </a:ln>
        </p:spPr>
      </p:pic>
      <p:pic>
        <p:nvPicPr>
          <p:cNvPr id="11" name="Рисунок 10">
            <a:extLst>
              <a:ext uri="{FF2B5EF4-FFF2-40B4-BE49-F238E27FC236}">
                <a16:creationId xmlns:a16="http://schemas.microsoft.com/office/drawing/2014/main" id="{2D66017A-1072-46DA-9411-A72E71DF4776}"/>
              </a:ext>
            </a:extLst>
          </p:cNvPr>
          <p:cNvPicPr>
            <a:picLocks noChangeAspect="1"/>
          </p:cNvPicPr>
          <p:nvPr/>
        </p:nvPicPr>
        <p:blipFill>
          <a:blip r:embed="rId3"/>
          <a:stretch>
            <a:fillRect/>
          </a:stretch>
        </p:blipFill>
        <p:spPr>
          <a:xfrm>
            <a:off x="5292080" y="1923678"/>
            <a:ext cx="864096" cy="876499"/>
          </a:xfrm>
          <a:prstGeom prst="rect">
            <a:avLst/>
          </a:prstGeom>
          <a:ln w="28575">
            <a:solidFill>
              <a:srgbClr val="0A4383"/>
            </a:solidFill>
          </a:ln>
        </p:spPr>
      </p:pic>
    </p:spTree>
    <p:extLst>
      <p:ext uri="{BB962C8B-B14F-4D97-AF65-F5344CB8AC3E}">
        <p14:creationId xmlns:p14="http://schemas.microsoft.com/office/powerpoint/2010/main" val="2585960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905368-BF42-4C70-B357-0E0BEE72DF92}"/>
              </a:ext>
            </a:extLst>
          </p:cNvPr>
          <p:cNvSpPr>
            <a:spLocks noGrp="1"/>
          </p:cNvSpPr>
          <p:nvPr>
            <p:ph type="title"/>
          </p:nvPr>
        </p:nvSpPr>
        <p:spPr/>
        <p:txBody>
          <a:bodyPr/>
          <a:lstStyle/>
          <a:p>
            <a:r>
              <a:rPr lang="ru-RU" dirty="0"/>
              <a:t>График «ящик с усами»</a:t>
            </a:r>
          </a:p>
        </p:txBody>
      </p:sp>
      <p:sp>
        <p:nvSpPr>
          <p:cNvPr id="4" name="Номер слайда 3">
            <a:extLst>
              <a:ext uri="{FF2B5EF4-FFF2-40B4-BE49-F238E27FC236}">
                <a16:creationId xmlns:a16="http://schemas.microsoft.com/office/drawing/2014/main" id="{06A00422-B29B-4B86-8175-27AFF383B48A}"/>
              </a:ext>
            </a:extLst>
          </p:cNvPr>
          <p:cNvSpPr>
            <a:spLocks noGrp="1"/>
          </p:cNvSpPr>
          <p:nvPr>
            <p:ph type="sldNum" sz="quarter" idx="12"/>
          </p:nvPr>
        </p:nvSpPr>
        <p:spPr/>
        <p:txBody>
          <a:bodyPr/>
          <a:lstStyle/>
          <a:p>
            <a:fld id="{F2E0B71B-DB46-47BF-8CF8-F70B5CB33322}" type="slidenum">
              <a:rPr lang="en-GB" smtClean="0"/>
              <a:pPr/>
              <a:t>17</a:t>
            </a:fld>
            <a:endParaRPr lang="en-GB" dirty="0"/>
          </a:p>
        </p:txBody>
      </p:sp>
      <p:grpSp>
        <p:nvGrpSpPr>
          <p:cNvPr id="5" name="Группа 4">
            <a:extLst>
              <a:ext uri="{FF2B5EF4-FFF2-40B4-BE49-F238E27FC236}">
                <a16:creationId xmlns:a16="http://schemas.microsoft.com/office/drawing/2014/main" id="{006A6E1E-4DAB-428D-813F-FC9BDB70CF5A}"/>
              </a:ext>
            </a:extLst>
          </p:cNvPr>
          <p:cNvGrpSpPr/>
          <p:nvPr/>
        </p:nvGrpSpPr>
        <p:grpSpPr>
          <a:xfrm>
            <a:off x="4355976" y="843558"/>
            <a:ext cx="3215959" cy="3795886"/>
            <a:chOff x="5796136" y="781818"/>
            <a:chExt cx="3215959" cy="3795886"/>
          </a:xfrm>
        </p:grpSpPr>
        <p:pic>
          <p:nvPicPr>
            <p:cNvPr id="6" name="Рисунок 5">
              <a:extLst>
                <a:ext uri="{FF2B5EF4-FFF2-40B4-BE49-F238E27FC236}">
                  <a16:creationId xmlns:a16="http://schemas.microsoft.com/office/drawing/2014/main" id="{40CE7A8D-9E3D-40BB-8EA2-6A19541BE128}"/>
                </a:ext>
              </a:extLst>
            </p:cNvPr>
            <p:cNvPicPr>
              <a:picLocks noChangeAspect="1"/>
            </p:cNvPicPr>
            <p:nvPr/>
          </p:nvPicPr>
          <p:blipFill rotWithShape="1">
            <a:blip r:embed="rId3"/>
            <a:srcRect/>
            <a:stretch/>
          </p:blipFill>
          <p:spPr>
            <a:xfrm>
              <a:off x="5796136" y="781818"/>
              <a:ext cx="3215959" cy="3795886"/>
            </a:xfrm>
            <a:prstGeom prst="rect">
              <a:avLst/>
            </a:prstGeom>
            <a:ln>
              <a:solidFill>
                <a:schemeClr val="accent1"/>
              </a:solidFill>
            </a:ln>
          </p:spPr>
        </p:pic>
        <p:sp>
          <p:nvSpPr>
            <p:cNvPr id="7" name="Прямоугольник 6">
              <a:extLst>
                <a:ext uri="{FF2B5EF4-FFF2-40B4-BE49-F238E27FC236}">
                  <a16:creationId xmlns:a16="http://schemas.microsoft.com/office/drawing/2014/main" id="{79F118C1-BE66-49E7-B784-BF416434FDD6}"/>
                </a:ext>
              </a:extLst>
            </p:cNvPr>
            <p:cNvSpPr/>
            <p:nvPr/>
          </p:nvSpPr>
          <p:spPr>
            <a:xfrm>
              <a:off x="5868144" y="3363838"/>
              <a:ext cx="3096344" cy="144016"/>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pic>
        <p:nvPicPr>
          <p:cNvPr id="10" name="Объект 6">
            <a:extLst>
              <a:ext uri="{FF2B5EF4-FFF2-40B4-BE49-F238E27FC236}">
                <a16:creationId xmlns:a16="http://schemas.microsoft.com/office/drawing/2014/main" id="{5575EFC5-DE33-4844-BFBE-37DD40C727FE}"/>
              </a:ext>
            </a:extLst>
          </p:cNvPr>
          <p:cNvPicPr>
            <a:picLocks noGrp="1" noChangeAspect="1"/>
          </p:cNvPicPr>
          <p:nvPr>
            <p:ph sz="half" idx="13"/>
          </p:nvPr>
        </p:nvPicPr>
        <p:blipFill rotWithShape="1">
          <a:blip r:embed="rId4" cstate="print">
            <a:extLst>
              <a:ext uri="{28A0092B-C50C-407E-A947-70E740481C1C}">
                <a14:useLocalDpi xmlns:a14="http://schemas.microsoft.com/office/drawing/2010/main" val="0"/>
              </a:ext>
            </a:extLst>
          </a:blip>
          <a:srcRect t="2402"/>
          <a:stretch/>
        </p:blipFill>
        <p:spPr>
          <a:xfrm>
            <a:off x="497604" y="1217435"/>
            <a:ext cx="3407358" cy="2708629"/>
          </a:xfrm>
        </p:spPr>
      </p:pic>
    </p:spTree>
    <p:extLst>
      <p:ext uri="{BB962C8B-B14F-4D97-AF65-F5344CB8AC3E}">
        <p14:creationId xmlns:p14="http://schemas.microsoft.com/office/powerpoint/2010/main" val="2872662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CB25C1-5C53-4AF4-BF1F-C0246CBCBCC6}"/>
              </a:ext>
            </a:extLst>
          </p:cNvPr>
          <p:cNvSpPr>
            <a:spLocks noGrp="1"/>
          </p:cNvSpPr>
          <p:nvPr>
            <p:ph type="title"/>
          </p:nvPr>
        </p:nvSpPr>
        <p:spPr/>
        <p:txBody>
          <a:bodyPr/>
          <a:lstStyle/>
          <a:p>
            <a:r>
              <a:rPr lang="ru-RU" dirty="0"/>
              <a:t>Анализ границ</a:t>
            </a:r>
          </a:p>
        </p:txBody>
      </p:sp>
      <p:pic>
        <p:nvPicPr>
          <p:cNvPr id="6" name="Объект 5">
            <a:extLst>
              <a:ext uri="{FF2B5EF4-FFF2-40B4-BE49-F238E27FC236}">
                <a16:creationId xmlns:a16="http://schemas.microsoft.com/office/drawing/2014/main" id="{70934E82-065F-4872-A868-CD3960FF7DF8}"/>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1683039" y="820799"/>
            <a:ext cx="5777921" cy="3501901"/>
          </a:xfrm>
        </p:spPr>
      </p:pic>
      <p:sp>
        <p:nvSpPr>
          <p:cNvPr id="4" name="Номер слайда 3">
            <a:extLst>
              <a:ext uri="{FF2B5EF4-FFF2-40B4-BE49-F238E27FC236}">
                <a16:creationId xmlns:a16="http://schemas.microsoft.com/office/drawing/2014/main" id="{4DC0337A-07F8-4D1D-98A2-74192BD6B8FA}"/>
              </a:ext>
            </a:extLst>
          </p:cNvPr>
          <p:cNvSpPr>
            <a:spLocks noGrp="1"/>
          </p:cNvSpPr>
          <p:nvPr>
            <p:ph type="sldNum" sz="quarter" idx="12"/>
          </p:nvPr>
        </p:nvSpPr>
        <p:spPr/>
        <p:txBody>
          <a:bodyPr/>
          <a:lstStyle/>
          <a:p>
            <a:fld id="{F2E0B71B-DB46-47BF-8CF8-F70B5CB33322}" type="slidenum">
              <a:rPr lang="en-GB" smtClean="0"/>
              <a:pPr/>
              <a:t>18</a:t>
            </a:fld>
            <a:endParaRPr lang="en-GB" dirty="0"/>
          </a:p>
        </p:txBody>
      </p:sp>
      <p:sp>
        <p:nvSpPr>
          <p:cNvPr id="7" name="TextBox 6">
            <a:extLst>
              <a:ext uri="{FF2B5EF4-FFF2-40B4-BE49-F238E27FC236}">
                <a16:creationId xmlns:a16="http://schemas.microsoft.com/office/drawing/2014/main" id="{20835C57-580C-40C5-8F87-DD0464BF6C6B}"/>
              </a:ext>
            </a:extLst>
          </p:cNvPr>
          <p:cNvSpPr txBox="1"/>
          <p:nvPr/>
        </p:nvSpPr>
        <p:spPr>
          <a:xfrm>
            <a:off x="1115616" y="4224050"/>
            <a:ext cx="8362576" cy="584775"/>
          </a:xfrm>
          <a:prstGeom prst="rect">
            <a:avLst/>
          </a:prstGeom>
          <a:noFill/>
        </p:spPr>
        <p:txBody>
          <a:bodyPr wrap="square" rtlCol="0">
            <a:spAutoFit/>
          </a:bodyPr>
          <a:lstStyle/>
          <a:p>
            <a:r>
              <a:rPr lang="ru-RU" sz="1600" dirty="0">
                <a:solidFill>
                  <a:srgbClr val="FF0000"/>
                </a:solidFill>
              </a:rPr>
              <a:t>Неоднородное распределение содержаний в каркасе, возможно несколько популяций</a:t>
            </a:r>
          </a:p>
          <a:p>
            <a:r>
              <a:rPr lang="ru-RU" sz="1600" dirty="0">
                <a:solidFill>
                  <a:srgbClr val="FF0000"/>
                </a:solidFill>
              </a:rPr>
              <a:t>Домены нуждаются в дополнительной дифференциации</a:t>
            </a:r>
          </a:p>
        </p:txBody>
      </p:sp>
    </p:spTree>
    <p:extLst>
      <p:ext uri="{BB962C8B-B14F-4D97-AF65-F5344CB8AC3E}">
        <p14:creationId xmlns:p14="http://schemas.microsoft.com/office/powerpoint/2010/main" val="2929164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50580D-9BC6-4F13-882C-3651798D07E5}"/>
              </a:ext>
            </a:extLst>
          </p:cNvPr>
          <p:cNvSpPr>
            <a:spLocks noGrp="1"/>
          </p:cNvSpPr>
          <p:nvPr>
            <p:ph type="title"/>
          </p:nvPr>
        </p:nvSpPr>
        <p:spPr/>
        <p:txBody>
          <a:bodyPr/>
          <a:lstStyle/>
          <a:p>
            <a:r>
              <a:rPr lang="ru-RU" dirty="0"/>
              <a:t>Минерализация + литология: </a:t>
            </a:r>
            <a:r>
              <a:rPr lang="ru-RU" b="1" dirty="0"/>
              <a:t>Жесткая граница</a:t>
            </a:r>
          </a:p>
        </p:txBody>
      </p:sp>
      <p:sp>
        <p:nvSpPr>
          <p:cNvPr id="4" name="Номер слайда 3">
            <a:extLst>
              <a:ext uri="{FF2B5EF4-FFF2-40B4-BE49-F238E27FC236}">
                <a16:creationId xmlns:a16="http://schemas.microsoft.com/office/drawing/2014/main" id="{7AFA2924-2AF3-43CF-880B-FF0C7F487E45}"/>
              </a:ext>
            </a:extLst>
          </p:cNvPr>
          <p:cNvSpPr>
            <a:spLocks noGrp="1"/>
          </p:cNvSpPr>
          <p:nvPr>
            <p:ph type="sldNum" sz="quarter" idx="12"/>
          </p:nvPr>
        </p:nvSpPr>
        <p:spPr/>
        <p:txBody>
          <a:bodyPr/>
          <a:lstStyle/>
          <a:p>
            <a:fld id="{F2E0B71B-DB46-47BF-8CF8-F70B5CB33322}" type="slidenum">
              <a:rPr lang="en-GB" smtClean="0"/>
              <a:pPr/>
              <a:t>19</a:t>
            </a:fld>
            <a:endParaRPr lang="en-GB" dirty="0"/>
          </a:p>
        </p:txBody>
      </p:sp>
      <p:pic>
        <p:nvPicPr>
          <p:cNvPr id="7" name="Рисунок 6">
            <a:extLst>
              <a:ext uri="{FF2B5EF4-FFF2-40B4-BE49-F238E27FC236}">
                <a16:creationId xmlns:a16="http://schemas.microsoft.com/office/drawing/2014/main" id="{5199FE9F-9C66-4AA7-B9CE-5874FEB048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904" y="977710"/>
            <a:ext cx="5550126" cy="3363838"/>
          </a:xfrm>
          <a:prstGeom prst="rect">
            <a:avLst/>
          </a:prstGeom>
        </p:spPr>
      </p:pic>
      <p:pic>
        <p:nvPicPr>
          <p:cNvPr id="8" name="Рисунок 7">
            <a:extLst>
              <a:ext uri="{FF2B5EF4-FFF2-40B4-BE49-F238E27FC236}">
                <a16:creationId xmlns:a16="http://schemas.microsoft.com/office/drawing/2014/main" id="{12D9B58B-404A-4117-9070-A4DE96025111}"/>
              </a:ext>
            </a:extLst>
          </p:cNvPr>
          <p:cNvPicPr>
            <a:picLocks noChangeAspect="1"/>
          </p:cNvPicPr>
          <p:nvPr/>
        </p:nvPicPr>
        <p:blipFill>
          <a:blip r:embed="rId4"/>
          <a:stretch>
            <a:fillRect/>
          </a:stretch>
        </p:blipFill>
        <p:spPr>
          <a:xfrm>
            <a:off x="5989811" y="699542"/>
            <a:ext cx="2952328" cy="3890816"/>
          </a:xfrm>
          <a:prstGeom prst="rect">
            <a:avLst/>
          </a:prstGeom>
        </p:spPr>
      </p:pic>
      <p:sp>
        <p:nvSpPr>
          <p:cNvPr id="12" name="TextBox 11">
            <a:extLst>
              <a:ext uri="{FF2B5EF4-FFF2-40B4-BE49-F238E27FC236}">
                <a16:creationId xmlns:a16="http://schemas.microsoft.com/office/drawing/2014/main" id="{E5615571-F735-4445-80EB-BBB16A7296F9}"/>
              </a:ext>
            </a:extLst>
          </p:cNvPr>
          <p:cNvSpPr txBox="1"/>
          <p:nvPr/>
        </p:nvSpPr>
        <p:spPr>
          <a:xfrm>
            <a:off x="8051468" y="977710"/>
            <a:ext cx="663964" cy="276999"/>
          </a:xfrm>
          <a:prstGeom prst="rect">
            <a:avLst/>
          </a:prstGeom>
          <a:noFill/>
        </p:spPr>
        <p:txBody>
          <a:bodyPr wrap="none" rtlCol="0">
            <a:spAutoFit/>
          </a:bodyPr>
          <a:lstStyle/>
          <a:p>
            <a:r>
              <a:rPr lang="ru-RU" sz="1200" b="1" dirty="0">
                <a:solidFill>
                  <a:srgbClr val="0000FF"/>
                </a:solidFill>
              </a:rPr>
              <a:t>Борнит</a:t>
            </a:r>
          </a:p>
        </p:txBody>
      </p:sp>
      <p:sp>
        <p:nvSpPr>
          <p:cNvPr id="13" name="TextBox 12">
            <a:extLst>
              <a:ext uri="{FF2B5EF4-FFF2-40B4-BE49-F238E27FC236}">
                <a16:creationId xmlns:a16="http://schemas.microsoft.com/office/drawing/2014/main" id="{9F91583B-F714-4B9E-82DD-6E31D2C615AC}"/>
              </a:ext>
            </a:extLst>
          </p:cNvPr>
          <p:cNvSpPr txBox="1"/>
          <p:nvPr/>
        </p:nvSpPr>
        <p:spPr>
          <a:xfrm>
            <a:off x="6156176" y="3291830"/>
            <a:ext cx="314510" cy="400110"/>
          </a:xfrm>
          <a:prstGeom prst="rect">
            <a:avLst/>
          </a:prstGeom>
          <a:noFill/>
          <a:ln>
            <a:noFill/>
          </a:ln>
        </p:spPr>
        <p:txBody>
          <a:bodyPr wrap="none" rtlCol="0">
            <a:spAutoFit/>
          </a:bodyPr>
          <a:lstStyle/>
          <a:p>
            <a:r>
              <a:rPr lang="en-US" sz="2000" b="1" dirty="0">
                <a:ln>
                  <a:solidFill>
                    <a:srgbClr val="0A4383"/>
                  </a:solidFill>
                </a:ln>
                <a:solidFill>
                  <a:schemeClr val="bg1"/>
                </a:solidFill>
              </a:rPr>
              <a:t>1</a:t>
            </a:r>
            <a:endParaRPr lang="ru-RU" sz="2000" b="1" dirty="0">
              <a:ln>
                <a:solidFill>
                  <a:srgbClr val="0A4383"/>
                </a:solidFill>
              </a:ln>
              <a:solidFill>
                <a:schemeClr val="bg1"/>
              </a:solidFill>
            </a:endParaRPr>
          </a:p>
        </p:txBody>
      </p:sp>
      <p:sp>
        <p:nvSpPr>
          <p:cNvPr id="14" name="TextBox 13">
            <a:extLst>
              <a:ext uri="{FF2B5EF4-FFF2-40B4-BE49-F238E27FC236}">
                <a16:creationId xmlns:a16="http://schemas.microsoft.com/office/drawing/2014/main" id="{4CF02D16-2C9E-45CA-B080-78F643902238}"/>
              </a:ext>
            </a:extLst>
          </p:cNvPr>
          <p:cNvSpPr txBox="1"/>
          <p:nvPr/>
        </p:nvSpPr>
        <p:spPr>
          <a:xfrm>
            <a:off x="8232607" y="3046938"/>
            <a:ext cx="314510" cy="400110"/>
          </a:xfrm>
          <a:prstGeom prst="rect">
            <a:avLst/>
          </a:prstGeom>
          <a:noFill/>
          <a:ln>
            <a:noFill/>
          </a:ln>
        </p:spPr>
        <p:txBody>
          <a:bodyPr wrap="none" rtlCol="0">
            <a:spAutoFit/>
          </a:bodyPr>
          <a:lstStyle/>
          <a:p>
            <a:r>
              <a:rPr lang="en-US" sz="2000" b="1" dirty="0">
                <a:ln>
                  <a:solidFill>
                    <a:srgbClr val="0A4383"/>
                  </a:solidFill>
                </a:ln>
                <a:solidFill>
                  <a:schemeClr val="bg1"/>
                </a:solidFill>
              </a:rPr>
              <a:t>3</a:t>
            </a:r>
            <a:endParaRPr lang="ru-RU" sz="2000" b="1" dirty="0">
              <a:ln>
                <a:solidFill>
                  <a:srgbClr val="0A4383"/>
                </a:solidFill>
              </a:ln>
              <a:solidFill>
                <a:schemeClr val="bg1"/>
              </a:solidFill>
            </a:endParaRPr>
          </a:p>
        </p:txBody>
      </p:sp>
    </p:spTree>
    <p:extLst>
      <p:ext uri="{BB962C8B-B14F-4D97-AF65-F5344CB8AC3E}">
        <p14:creationId xmlns:p14="http://schemas.microsoft.com/office/powerpoint/2010/main" val="809780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7625418-7DF2-41D9-B6F7-4BA716E4C22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224" r="36889"/>
          <a:stretch/>
        </p:blipFill>
        <p:spPr bwMode="auto">
          <a:xfrm>
            <a:off x="0" y="0"/>
            <a:ext cx="9144000" cy="5177131"/>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7486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Заголовок 1">
            <a:extLst>
              <a:ext uri="{FF2B5EF4-FFF2-40B4-BE49-F238E27FC236}">
                <a16:creationId xmlns:a16="http://schemas.microsoft.com/office/drawing/2014/main" id="{B6DB694E-104E-4F8D-AE1E-946F9E50DD44}"/>
              </a:ext>
            </a:extLst>
          </p:cNvPr>
          <p:cNvSpPr>
            <a:spLocks noGrp="1"/>
          </p:cNvSpPr>
          <p:nvPr>
            <p:ph type="title"/>
          </p:nvPr>
        </p:nvSpPr>
        <p:spPr>
          <a:xfrm>
            <a:off x="489519" y="1026124"/>
            <a:ext cx="3153102" cy="1007066"/>
          </a:xfrm>
        </p:spPr>
        <p:txBody>
          <a:bodyPr vert="horz" lIns="91440" tIns="45720" rIns="91440" bIns="45720" rtlCol="0" anchor="ctr">
            <a:normAutofit/>
          </a:bodyPr>
          <a:lstStyle/>
          <a:p>
            <a:pPr algn="ctr"/>
            <a:r>
              <a:rPr lang="en-US" sz="2000" b="1" dirty="0" err="1">
                <a:solidFill>
                  <a:schemeClr val="tx1"/>
                </a:solidFill>
              </a:rPr>
              <a:t>Меднопорфировые</a:t>
            </a:r>
            <a:r>
              <a:rPr lang="en-US" sz="2000" b="1" dirty="0">
                <a:solidFill>
                  <a:schemeClr val="tx1"/>
                </a:solidFill>
              </a:rPr>
              <a:t> </a:t>
            </a:r>
            <a:r>
              <a:rPr lang="en-US" sz="2000" b="1" dirty="0" err="1">
                <a:solidFill>
                  <a:schemeClr val="tx1"/>
                </a:solidFill>
              </a:rPr>
              <a:t>месторождения</a:t>
            </a:r>
            <a:endParaRPr lang="en-US" sz="2000" b="1" dirty="0">
              <a:solidFill>
                <a:schemeClr val="tx1"/>
              </a:solidFill>
            </a:endParaRP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250285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id="{FE2953A6-0F08-4B5C-AFCF-2B5A99CF72F7}"/>
              </a:ext>
            </a:extLst>
          </p:cNvPr>
          <p:cNvSpPr>
            <a:spLocks noGrp="1"/>
          </p:cNvSpPr>
          <p:nvPr>
            <p:ph sz="half" idx="13"/>
          </p:nvPr>
        </p:nvSpPr>
        <p:spPr>
          <a:xfrm>
            <a:off x="35496" y="1605018"/>
            <a:ext cx="4374932" cy="3703036"/>
          </a:xfrm>
        </p:spPr>
        <p:txBody>
          <a:bodyPr vert="horz" lIns="91440" tIns="45720" rIns="91440" bIns="45720" rtlCol="0" anchor="ctr">
            <a:normAutofit/>
          </a:bodyPr>
          <a:lstStyle/>
          <a:p>
            <a:pPr indent="-180000">
              <a:buFont typeface="Arial" panose="020B0604020202020204" pitchFamily="34" charset="0"/>
              <a:buChar char="•"/>
            </a:pPr>
            <a:r>
              <a:rPr lang="en-US" sz="1400" dirty="0" err="1"/>
              <a:t>Обеспечивают</a:t>
            </a:r>
            <a:r>
              <a:rPr lang="en-US" sz="1400" dirty="0"/>
              <a:t> 50-60% </a:t>
            </a:r>
            <a:r>
              <a:rPr lang="en-US" sz="1400" dirty="0" err="1"/>
              <a:t>мирового</a:t>
            </a:r>
            <a:r>
              <a:rPr lang="en-US" sz="1400" dirty="0"/>
              <a:t> </a:t>
            </a:r>
            <a:r>
              <a:rPr lang="en-US" sz="1400" dirty="0" err="1"/>
              <a:t>производства</a:t>
            </a:r>
            <a:r>
              <a:rPr lang="en-US" sz="1400" dirty="0"/>
              <a:t>  Cu</a:t>
            </a:r>
          </a:p>
          <a:p>
            <a:pPr indent="-180000">
              <a:buFont typeface="Arial" panose="020B0604020202020204" pitchFamily="34" charset="0"/>
              <a:buChar char="•"/>
            </a:pPr>
            <a:r>
              <a:rPr lang="en-US" sz="1400" dirty="0" err="1"/>
              <a:t>Крупные</a:t>
            </a:r>
            <a:r>
              <a:rPr lang="en-US" sz="1400" dirty="0"/>
              <a:t> </a:t>
            </a:r>
            <a:r>
              <a:rPr lang="en-US" sz="1400" dirty="0" err="1"/>
              <a:t>месторождения</a:t>
            </a:r>
            <a:r>
              <a:rPr lang="en-US" sz="1400" dirty="0"/>
              <a:t> (</a:t>
            </a:r>
            <a:r>
              <a:rPr lang="en-US" sz="1400" dirty="0" err="1"/>
              <a:t>сотни</a:t>
            </a:r>
            <a:r>
              <a:rPr lang="en-US" sz="1400" dirty="0"/>
              <a:t> </a:t>
            </a:r>
            <a:r>
              <a:rPr lang="en-US" sz="1400" dirty="0" err="1"/>
              <a:t>млн.т</a:t>
            </a:r>
            <a:r>
              <a:rPr lang="en-US" sz="1400" dirty="0"/>
              <a:t>. </a:t>
            </a:r>
            <a:r>
              <a:rPr lang="en-US" sz="1400" dirty="0" err="1"/>
              <a:t>руды</a:t>
            </a:r>
            <a:r>
              <a:rPr lang="en-US" sz="1400" dirty="0"/>
              <a:t>) с </a:t>
            </a:r>
            <a:r>
              <a:rPr lang="en-US" sz="1400" dirty="0" err="1"/>
              <a:t>невысокими</a:t>
            </a:r>
            <a:r>
              <a:rPr lang="en-US" sz="1400" dirty="0"/>
              <a:t> </a:t>
            </a:r>
            <a:r>
              <a:rPr lang="en-US" sz="1400" dirty="0" err="1"/>
              <a:t>содержаниями</a:t>
            </a:r>
            <a:endParaRPr lang="en-US" sz="1400" dirty="0"/>
          </a:p>
          <a:p>
            <a:pPr indent="-180000">
              <a:buFont typeface="Arial" panose="020B0604020202020204" pitchFamily="34" charset="0"/>
              <a:buChar char="•"/>
            </a:pPr>
            <a:r>
              <a:rPr lang="en-US" sz="1400" dirty="0" err="1"/>
              <a:t>Штокверковая</a:t>
            </a:r>
            <a:r>
              <a:rPr lang="en-US" sz="1400" dirty="0"/>
              <a:t> </a:t>
            </a:r>
            <a:r>
              <a:rPr lang="en-US" sz="1400" dirty="0" err="1"/>
              <a:t>форма</a:t>
            </a:r>
            <a:r>
              <a:rPr lang="en-US" sz="1400" dirty="0"/>
              <a:t> </a:t>
            </a:r>
            <a:r>
              <a:rPr lang="en-US" sz="1400" dirty="0" err="1"/>
              <a:t>рудных</a:t>
            </a:r>
            <a:r>
              <a:rPr lang="en-US" sz="1400" dirty="0"/>
              <a:t> </a:t>
            </a:r>
            <a:r>
              <a:rPr lang="en-US" sz="1400" dirty="0" err="1"/>
              <a:t>тел</a:t>
            </a:r>
            <a:r>
              <a:rPr lang="en-US" sz="1400" dirty="0"/>
              <a:t>, </a:t>
            </a:r>
            <a:r>
              <a:rPr lang="en-US" sz="1400" dirty="0" err="1"/>
              <a:t>зоны</a:t>
            </a:r>
            <a:r>
              <a:rPr lang="en-US" sz="1400" dirty="0"/>
              <a:t> </a:t>
            </a:r>
            <a:r>
              <a:rPr lang="en-US" sz="1400" dirty="0" err="1"/>
              <a:t>дробления</a:t>
            </a:r>
            <a:r>
              <a:rPr lang="en-US" sz="1400" dirty="0"/>
              <a:t>, </a:t>
            </a:r>
            <a:r>
              <a:rPr lang="en-US" sz="1400" dirty="0" err="1"/>
              <a:t>брекчирования</a:t>
            </a:r>
            <a:r>
              <a:rPr lang="en-US" sz="1400" dirty="0"/>
              <a:t> и </a:t>
            </a:r>
            <a:r>
              <a:rPr lang="en-US" sz="1400" dirty="0" err="1"/>
              <a:t>мелкой</a:t>
            </a:r>
            <a:r>
              <a:rPr lang="en-US" sz="1400" dirty="0"/>
              <a:t> </a:t>
            </a:r>
            <a:r>
              <a:rPr lang="en-US" sz="1400" dirty="0" err="1"/>
              <a:t>трещиноватости</a:t>
            </a:r>
            <a:endParaRPr lang="en-US" sz="1400" dirty="0"/>
          </a:p>
          <a:p>
            <a:pPr indent="-180000">
              <a:buFont typeface="Arial" panose="020B0604020202020204" pitchFamily="34" charset="0"/>
              <a:buChar char="•"/>
            </a:pPr>
            <a:r>
              <a:rPr lang="en-US" sz="1400" dirty="0" err="1"/>
              <a:t>Формируются</a:t>
            </a:r>
            <a:r>
              <a:rPr lang="en-US" sz="1400" dirty="0"/>
              <a:t> </a:t>
            </a:r>
            <a:r>
              <a:rPr lang="en-US" sz="1400" dirty="0" err="1"/>
              <a:t>из</a:t>
            </a:r>
            <a:r>
              <a:rPr lang="en-US" sz="1400" dirty="0"/>
              <a:t> </a:t>
            </a:r>
            <a:r>
              <a:rPr lang="en-US" sz="1400" dirty="0" err="1"/>
              <a:t>гидротермальных</a:t>
            </a:r>
            <a:r>
              <a:rPr lang="en-US" sz="1400" dirty="0"/>
              <a:t> </a:t>
            </a:r>
            <a:r>
              <a:rPr lang="en-US" sz="1400" dirty="0" err="1"/>
              <a:t>растворов</a:t>
            </a:r>
            <a:r>
              <a:rPr lang="en-US" sz="1400" dirty="0"/>
              <a:t>, </a:t>
            </a:r>
            <a:r>
              <a:rPr lang="en-US" sz="1400" dirty="0" err="1"/>
              <a:t>выделяемых</a:t>
            </a:r>
            <a:r>
              <a:rPr lang="en-US" sz="1400" dirty="0"/>
              <a:t> </a:t>
            </a:r>
            <a:r>
              <a:rPr lang="en-US" sz="1400" dirty="0" err="1"/>
              <a:t>из</a:t>
            </a:r>
            <a:r>
              <a:rPr lang="en-US" sz="1400" dirty="0"/>
              <a:t> </a:t>
            </a:r>
            <a:r>
              <a:rPr lang="en-US" sz="1400" dirty="0" err="1"/>
              <a:t>порфировых</a:t>
            </a:r>
            <a:r>
              <a:rPr lang="en-US" sz="1400" dirty="0"/>
              <a:t> </a:t>
            </a:r>
            <a:r>
              <a:rPr lang="en-US" sz="1400" dirty="0" err="1"/>
              <a:t>интрузивов</a:t>
            </a:r>
            <a:endParaRPr lang="en-US" sz="1400" dirty="0"/>
          </a:p>
          <a:p>
            <a:pPr indent="-180000">
              <a:buFont typeface="Arial" panose="020B0604020202020204" pitchFamily="34" charset="0"/>
              <a:buChar char="•"/>
            </a:pPr>
            <a:r>
              <a:rPr lang="en-US" sz="1400" dirty="0" err="1"/>
              <a:t>Развитие</a:t>
            </a:r>
            <a:r>
              <a:rPr lang="en-US" sz="1400" dirty="0"/>
              <a:t> </a:t>
            </a:r>
            <a:r>
              <a:rPr lang="en-US" sz="1400" dirty="0" err="1"/>
              <a:t>оруденения</a:t>
            </a:r>
            <a:r>
              <a:rPr lang="en-US" sz="1400" dirty="0"/>
              <a:t> в </a:t>
            </a:r>
            <a:r>
              <a:rPr lang="en-US" sz="1400" dirty="0" err="1"/>
              <a:t>зонах</a:t>
            </a:r>
            <a:r>
              <a:rPr lang="en-US" sz="1400" dirty="0"/>
              <a:t> </a:t>
            </a:r>
            <a:r>
              <a:rPr lang="en-US" sz="1400" dirty="0" err="1"/>
              <a:t>широко</a:t>
            </a:r>
            <a:r>
              <a:rPr lang="en-US" sz="1400" dirty="0"/>
              <a:t> </a:t>
            </a:r>
            <a:r>
              <a:rPr lang="en-US" sz="1400" dirty="0" err="1"/>
              <a:t>проявленных</a:t>
            </a:r>
            <a:r>
              <a:rPr lang="en-US" sz="1400" dirty="0"/>
              <a:t> </a:t>
            </a:r>
            <a:r>
              <a:rPr lang="en-US" sz="1400" dirty="0" err="1"/>
              <a:t>гидротермальных</a:t>
            </a:r>
            <a:r>
              <a:rPr lang="en-US" sz="1400" dirty="0"/>
              <a:t> </a:t>
            </a:r>
            <a:r>
              <a:rPr lang="en-US" sz="1400" dirty="0" err="1"/>
              <a:t>изменений</a:t>
            </a:r>
            <a:endParaRPr lang="en-US" sz="1400" dirty="0"/>
          </a:p>
          <a:p>
            <a:pPr indent="-180000">
              <a:buFont typeface="Arial" panose="020B0604020202020204" pitchFamily="34" charset="0"/>
              <a:buChar char="•"/>
            </a:pPr>
            <a:r>
              <a:rPr lang="en-US" sz="1400" dirty="0" err="1"/>
              <a:t>Зоны</a:t>
            </a:r>
            <a:r>
              <a:rPr lang="en-US" sz="1400" dirty="0"/>
              <a:t> </a:t>
            </a:r>
            <a:r>
              <a:rPr lang="en-US" sz="1400" dirty="0" err="1"/>
              <a:t>вторичного</a:t>
            </a:r>
            <a:r>
              <a:rPr lang="en-US" sz="1400" dirty="0"/>
              <a:t> </a:t>
            </a:r>
            <a:r>
              <a:rPr lang="en-US" sz="1400" dirty="0" err="1"/>
              <a:t>сульфидного</a:t>
            </a:r>
            <a:r>
              <a:rPr lang="en-US" sz="1400" dirty="0"/>
              <a:t> </a:t>
            </a:r>
            <a:r>
              <a:rPr lang="en-US" sz="1400" dirty="0" err="1"/>
              <a:t>обогащения</a:t>
            </a:r>
            <a:endParaRPr lang="en-US" sz="1200" dirty="0"/>
          </a:p>
        </p:txBody>
      </p:sp>
    </p:spTree>
    <p:extLst>
      <p:ext uri="{BB962C8B-B14F-4D97-AF65-F5344CB8AC3E}">
        <p14:creationId xmlns:p14="http://schemas.microsoft.com/office/powerpoint/2010/main" val="285181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50580D-9BC6-4F13-882C-3651798D07E5}"/>
              </a:ext>
            </a:extLst>
          </p:cNvPr>
          <p:cNvSpPr>
            <a:spLocks noGrp="1"/>
          </p:cNvSpPr>
          <p:nvPr>
            <p:ph type="title"/>
          </p:nvPr>
        </p:nvSpPr>
        <p:spPr/>
        <p:txBody>
          <a:bodyPr/>
          <a:lstStyle/>
          <a:p>
            <a:r>
              <a:rPr lang="ru-RU" dirty="0"/>
              <a:t>Минерализация + литология: </a:t>
            </a:r>
            <a:r>
              <a:rPr lang="ru-RU" b="1" dirty="0"/>
              <a:t>Мягкая граница</a:t>
            </a:r>
          </a:p>
        </p:txBody>
      </p:sp>
      <p:sp>
        <p:nvSpPr>
          <p:cNvPr id="4" name="Номер слайда 3">
            <a:extLst>
              <a:ext uri="{FF2B5EF4-FFF2-40B4-BE49-F238E27FC236}">
                <a16:creationId xmlns:a16="http://schemas.microsoft.com/office/drawing/2014/main" id="{7AFA2924-2AF3-43CF-880B-FF0C7F487E45}"/>
              </a:ext>
            </a:extLst>
          </p:cNvPr>
          <p:cNvSpPr>
            <a:spLocks noGrp="1"/>
          </p:cNvSpPr>
          <p:nvPr>
            <p:ph type="sldNum" sz="quarter" idx="12"/>
          </p:nvPr>
        </p:nvSpPr>
        <p:spPr/>
        <p:txBody>
          <a:bodyPr/>
          <a:lstStyle/>
          <a:p>
            <a:fld id="{F2E0B71B-DB46-47BF-8CF8-F70B5CB33322}" type="slidenum">
              <a:rPr lang="en-GB" smtClean="0"/>
              <a:pPr/>
              <a:t>20</a:t>
            </a:fld>
            <a:endParaRPr lang="en-GB" dirty="0"/>
          </a:p>
        </p:txBody>
      </p:sp>
      <p:pic>
        <p:nvPicPr>
          <p:cNvPr id="7" name="Рисунок 6">
            <a:extLst>
              <a:ext uri="{FF2B5EF4-FFF2-40B4-BE49-F238E27FC236}">
                <a16:creationId xmlns:a16="http://schemas.microsoft.com/office/drawing/2014/main" id="{5199FE9F-9C66-4AA7-B9CE-5874FEB048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080" y="987574"/>
            <a:ext cx="5546852" cy="3363838"/>
          </a:xfrm>
          <a:prstGeom prst="rect">
            <a:avLst/>
          </a:prstGeom>
        </p:spPr>
      </p:pic>
      <p:pic>
        <p:nvPicPr>
          <p:cNvPr id="8" name="Рисунок 7">
            <a:extLst>
              <a:ext uri="{FF2B5EF4-FFF2-40B4-BE49-F238E27FC236}">
                <a16:creationId xmlns:a16="http://schemas.microsoft.com/office/drawing/2014/main" id="{12D9B58B-404A-4117-9070-A4DE96025111}"/>
              </a:ext>
            </a:extLst>
          </p:cNvPr>
          <p:cNvPicPr>
            <a:picLocks noChangeAspect="1"/>
          </p:cNvPicPr>
          <p:nvPr/>
        </p:nvPicPr>
        <p:blipFill rotWithShape="1">
          <a:blip r:embed="rId4">
            <a:extLst>
              <a:ext uri="{28A0092B-C50C-407E-A947-70E740481C1C}">
                <a14:useLocalDpi xmlns:a14="http://schemas.microsoft.com/office/drawing/2010/main" val="0"/>
              </a:ext>
            </a:extLst>
          </a:blip>
          <a:srcRect t="3686"/>
          <a:stretch/>
        </p:blipFill>
        <p:spPr>
          <a:xfrm>
            <a:off x="6011029" y="842962"/>
            <a:ext cx="2909891" cy="3747395"/>
          </a:xfrm>
          <a:prstGeom prst="rect">
            <a:avLst/>
          </a:prstGeom>
        </p:spPr>
      </p:pic>
      <p:sp>
        <p:nvSpPr>
          <p:cNvPr id="12" name="TextBox 11">
            <a:extLst>
              <a:ext uri="{FF2B5EF4-FFF2-40B4-BE49-F238E27FC236}">
                <a16:creationId xmlns:a16="http://schemas.microsoft.com/office/drawing/2014/main" id="{E5615571-F735-4445-80EB-BBB16A7296F9}"/>
              </a:ext>
            </a:extLst>
          </p:cNvPr>
          <p:cNvSpPr txBox="1"/>
          <p:nvPr/>
        </p:nvSpPr>
        <p:spPr>
          <a:xfrm rot="1134073">
            <a:off x="8343380" y="1663711"/>
            <a:ext cx="663964" cy="276999"/>
          </a:xfrm>
          <a:prstGeom prst="rect">
            <a:avLst/>
          </a:prstGeom>
          <a:noFill/>
        </p:spPr>
        <p:txBody>
          <a:bodyPr wrap="none" rtlCol="0">
            <a:spAutoFit/>
          </a:bodyPr>
          <a:lstStyle/>
          <a:p>
            <a:r>
              <a:rPr lang="ru-RU" sz="1200" b="1" dirty="0">
                <a:solidFill>
                  <a:srgbClr val="0000FF"/>
                </a:solidFill>
              </a:rPr>
              <a:t>Борнит</a:t>
            </a:r>
          </a:p>
        </p:txBody>
      </p:sp>
      <p:sp>
        <p:nvSpPr>
          <p:cNvPr id="9" name="TextBox 8">
            <a:extLst>
              <a:ext uri="{FF2B5EF4-FFF2-40B4-BE49-F238E27FC236}">
                <a16:creationId xmlns:a16="http://schemas.microsoft.com/office/drawing/2014/main" id="{8012AD74-84DC-43CB-9E9C-617ABD9C8E78}"/>
              </a:ext>
            </a:extLst>
          </p:cNvPr>
          <p:cNvSpPr txBox="1"/>
          <p:nvPr/>
        </p:nvSpPr>
        <p:spPr>
          <a:xfrm>
            <a:off x="6021293" y="1766767"/>
            <a:ext cx="314510" cy="400110"/>
          </a:xfrm>
          <a:prstGeom prst="rect">
            <a:avLst/>
          </a:prstGeom>
          <a:noFill/>
          <a:ln>
            <a:noFill/>
          </a:ln>
        </p:spPr>
        <p:txBody>
          <a:bodyPr wrap="none" rtlCol="0">
            <a:spAutoFit/>
          </a:bodyPr>
          <a:lstStyle/>
          <a:p>
            <a:r>
              <a:rPr lang="en-US" sz="2000" b="1" dirty="0">
                <a:ln>
                  <a:solidFill>
                    <a:srgbClr val="0A4383"/>
                  </a:solidFill>
                </a:ln>
                <a:solidFill>
                  <a:schemeClr val="bg1"/>
                </a:solidFill>
              </a:rPr>
              <a:t>1</a:t>
            </a:r>
            <a:endParaRPr lang="ru-RU" sz="2000" b="1" dirty="0">
              <a:ln>
                <a:solidFill>
                  <a:srgbClr val="0A4383"/>
                </a:solidFill>
              </a:ln>
              <a:solidFill>
                <a:schemeClr val="bg1"/>
              </a:solidFill>
            </a:endParaRPr>
          </a:p>
        </p:txBody>
      </p:sp>
      <p:sp>
        <p:nvSpPr>
          <p:cNvPr id="13" name="TextBox 12">
            <a:extLst>
              <a:ext uri="{FF2B5EF4-FFF2-40B4-BE49-F238E27FC236}">
                <a16:creationId xmlns:a16="http://schemas.microsoft.com/office/drawing/2014/main" id="{DD6972F2-9E5A-4695-B381-9492A5848112}"/>
              </a:ext>
            </a:extLst>
          </p:cNvPr>
          <p:cNvSpPr txBox="1"/>
          <p:nvPr/>
        </p:nvSpPr>
        <p:spPr>
          <a:xfrm>
            <a:off x="8068940" y="2530458"/>
            <a:ext cx="314510" cy="400110"/>
          </a:xfrm>
          <a:prstGeom prst="rect">
            <a:avLst/>
          </a:prstGeom>
          <a:noFill/>
          <a:ln>
            <a:noFill/>
          </a:ln>
        </p:spPr>
        <p:txBody>
          <a:bodyPr wrap="none" rtlCol="0">
            <a:spAutoFit/>
          </a:bodyPr>
          <a:lstStyle/>
          <a:p>
            <a:r>
              <a:rPr lang="en-US" sz="2000" b="1" dirty="0">
                <a:ln>
                  <a:solidFill>
                    <a:srgbClr val="0A4383"/>
                  </a:solidFill>
                </a:ln>
                <a:solidFill>
                  <a:schemeClr val="bg1"/>
                </a:solidFill>
              </a:rPr>
              <a:t>3</a:t>
            </a:r>
            <a:endParaRPr lang="ru-RU" sz="2000" b="1" dirty="0">
              <a:ln>
                <a:solidFill>
                  <a:srgbClr val="0A4383"/>
                </a:solidFill>
              </a:ln>
              <a:solidFill>
                <a:schemeClr val="bg1"/>
              </a:solidFill>
            </a:endParaRPr>
          </a:p>
        </p:txBody>
      </p:sp>
      <p:sp>
        <p:nvSpPr>
          <p:cNvPr id="14" name="TextBox 13">
            <a:extLst>
              <a:ext uri="{FF2B5EF4-FFF2-40B4-BE49-F238E27FC236}">
                <a16:creationId xmlns:a16="http://schemas.microsoft.com/office/drawing/2014/main" id="{75C7C76D-548B-491B-9BCF-DEA5544A7B96}"/>
              </a:ext>
            </a:extLst>
          </p:cNvPr>
          <p:cNvSpPr txBox="1"/>
          <p:nvPr/>
        </p:nvSpPr>
        <p:spPr>
          <a:xfrm>
            <a:off x="7151464" y="2730513"/>
            <a:ext cx="314510" cy="400110"/>
          </a:xfrm>
          <a:prstGeom prst="rect">
            <a:avLst/>
          </a:prstGeom>
          <a:noFill/>
          <a:ln>
            <a:noFill/>
          </a:ln>
        </p:spPr>
        <p:txBody>
          <a:bodyPr wrap="none" rtlCol="0">
            <a:spAutoFit/>
          </a:bodyPr>
          <a:lstStyle/>
          <a:p>
            <a:r>
              <a:rPr lang="en-US" sz="2000" b="1" dirty="0">
                <a:ln>
                  <a:solidFill>
                    <a:srgbClr val="0A4383"/>
                  </a:solidFill>
                </a:ln>
                <a:solidFill>
                  <a:schemeClr val="bg1"/>
                </a:solidFill>
              </a:rPr>
              <a:t>2</a:t>
            </a:r>
            <a:endParaRPr lang="ru-RU" sz="2000" b="1" dirty="0">
              <a:ln>
                <a:solidFill>
                  <a:srgbClr val="0A4383"/>
                </a:solidFill>
              </a:ln>
              <a:solidFill>
                <a:schemeClr val="bg1"/>
              </a:solidFill>
            </a:endParaRPr>
          </a:p>
        </p:txBody>
      </p:sp>
    </p:spTree>
    <p:extLst>
      <p:ext uri="{BB962C8B-B14F-4D97-AF65-F5344CB8AC3E}">
        <p14:creationId xmlns:p14="http://schemas.microsoft.com/office/powerpoint/2010/main" val="2229197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51DD501-AD73-4516-890D-92B6A88AB051}"/>
              </a:ext>
            </a:extLst>
          </p:cNvPr>
          <p:cNvSpPr>
            <a:spLocks noGrp="1"/>
          </p:cNvSpPr>
          <p:nvPr>
            <p:ph sz="half" idx="13"/>
          </p:nvPr>
        </p:nvSpPr>
        <p:spPr>
          <a:xfrm>
            <a:off x="251518" y="843557"/>
            <a:ext cx="4536503" cy="3672409"/>
          </a:xfrm>
        </p:spPr>
        <p:txBody>
          <a:bodyPr/>
          <a:lstStyle/>
          <a:p>
            <a:r>
              <a:rPr lang="ru-RU" sz="1600" dirty="0"/>
              <a:t>Неверное выделение  может меть радикальные последствия для оценки ресурсов</a:t>
            </a:r>
            <a:endParaRPr lang="en-US" sz="1600" dirty="0"/>
          </a:p>
          <a:p>
            <a:r>
              <a:rPr lang="ru-RU" sz="1400" b="1" dirty="0">
                <a:solidFill>
                  <a:srgbClr val="0A4383"/>
                </a:solidFill>
              </a:rPr>
              <a:t>В случае жесткой границы:</a:t>
            </a:r>
          </a:p>
          <a:p>
            <a:pPr marL="285750" indent="-285750">
              <a:buFont typeface="Arial" panose="020B0604020202020204" pitchFamily="34" charset="0"/>
              <a:buChar char="•"/>
            </a:pPr>
            <a:r>
              <a:rPr lang="ru-RU" sz="1400" dirty="0"/>
              <a:t>Распространение содержаний домена богатых руд в  домен бедной минерализации искусственно завысит оцененные содержания последнего.</a:t>
            </a:r>
          </a:p>
          <a:p>
            <a:pPr marL="285750" indent="-285750">
              <a:buFont typeface="Arial" panose="020B0604020202020204" pitchFamily="34" charset="0"/>
              <a:buChar char="•"/>
            </a:pPr>
            <a:r>
              <a:rPr lang="ru-RU" sz="1400" dirty="0"/>
              <a:t>Распространение бедных содержаний из домена бедной минерализации в домен богатых руд.</a:t>
            </a:r>
          </a:p>
          <a:p>
            <a:pPr marL="285750" indent="-285750">
              <a:buFont typeface="Arial" panose="020B0604020202020204" pitchFamily="34" charset="0"/>
              <a:buChar char="•"/>
            </a:pPr>
            <a:endParaRPr lang="ru-RU" sz="1400" dirty="0"/>
          </a:p>
          <a:p>
            <a:r>
              <a:rPr lang="ru-RU" sz="1400" b="1" dirty="0">
                <a:solidFill>
                  <a:srgbClr val="0A4383"/>
                </a:solidFill>
              </a:rPr>
              <a:t>В случае мягкой границы:</a:t>
            </a:r>
          </a:p>
          <a:p>
            <a:pPr marL="285750" indent="-285750">
              <a:buFont typeface="Arial" panose="020B0604020202020204" pitchFamily="34" charset="0"/>
              <a:buChar char="•"/>
            </a:pPr>
            <a:r>
              <a:rPr lang="ru-RU" sz="1400" dirty="0"/>
              <a:t>Неверное использование жесткой границы при интерполяции содержаний может искусственным образом повысить содержания домена богатых руд. </a:t>
            </a:r>
          </a:p>
        </p:txBody>
      </p:sp>
      <p:sp>
        <p:nvSpPr>
          <p:cNvPr id="4" name="Заголовок 3">
            <a:extLst>
              <a:ext uri="{FF2B5EF4-FFF2-40B4-BE49-F238E27FC236}">
                <a16:creationId xmlns:a16="http://schemas.microsoft.com/office/drawing/2014/main" id="{26EA08D7-CBA7-4F56-9D43-FEB60E70CE03}"/>
              </a:ext>
            </a:extLst>
          </p:cNvPr>
          <p:cNvSpPr>
            <a:spLocks noGrp="1"/>
          </p:cNvSpPr>
          <p:nvPr>
            <p:ph type="title"/>
          </p:nvPr>
        </p:nvSpPr>
        <p:spPr/>
        <p:txBody>
          <a:bodyPr/>
          <a:lstStyle/>
          <a:p>
            <a:r>
              <a:rPr lang="ru-RU" dirty="0"/>
              <a:t>Выводы</a:t>
            </a:r>
          </a:p>
        </p:txBody>
      </p:sp>
      <p:sp>
        <p:nvSpPr>
          <p:cNvPr id="5" name="Номер слайда 4">
            <a:extLst>
              <a:ext uri="{FF2B5EF4-FFF2-40B4-BE49-F238E27FC236}">
                <a16:creationId xmlns:a16="http://schemas.microsoft.com/office/drawing/2014/main" id="{965F76D8-DF1F-4D95-A9CB-995F12D656C9}"/>
              </a:ext>
            </a:extLst>
          </p:cNvPr>
          <p:cNvSpPr>
            <a:spLocks noGrp="1"/>
          </p:cNvSpPr>
          <p:nvPr>
            <p:ph type="sldNum" sz="quarter" idx="12"/>
          </p:nvPr>
        </p:nvSpPr>
        <p:spPr/>
        <p:txBody>
          <a:bodyPr/>
          <a:lstStyle/>
          <a:p>
            <a:fld id="{F2E0B71B-DB46-47BF-8CF8-F70B5CB33322}" type="slidenum">
              <a:rPr lang="en-GB" smtClean="0"/>
              <a:pPr/>
              <a:t>21</a:t>
            </a:fld>
            <a:endParaRPr lang="en-GB" dirty="0"/>
          </a:p>
        </p:txBody>
      </p:sp>
      <p:pic>
        <p:nvPicPr>
          <p:cNvPr id="7" name="Рисунок 6">
            <a:extLst>
              <a:ext uri="{FF2B5EF4-FFF2-40B4-BE49-F238E27FC236}">
                <a16:creationId xmlns:a16="http://schemas.microsoft.com/office/drawing/2014/main" id="{D31EA482-0459-46B8-881A-F5D9CE17D3C4}"/>
              </a:ext>
            </a:extLst>
          </p:cNvPr>
          <p:cNvPicPr>
            <a:picLocks noChangeAspect="1"/>
          </p:cNvPicPr>
          <p:nvPr/>
        </p:nvPicPr>
        <p:blipFill rotWithShape="1">
          <a:blip r:embed="rId3"/>
          <a:srcRect r="19103"/>
          <a:stretch/>
        </p:blipFill>
        <p:spPr>
          <a:xfrm>
            <a:off x="4788021" y="1077932"/>
            <a:ext cx="4320483" cy="3203657"/>
          </a:xfrm>
          <a:prstGeom prst="rect">
            <a:avLst/>
          </a:prstGeom>
        </p:spPr>
      </p:pic>
    </p:spTree>
    <p:extLst>
      <p:ext uri="{BB962C8B-B14F-4D97-AF65-F5344CB8AC3E}">
        <p14:creationId xmlns:p14="http://schemas.microsoft.com/office/powerpoint/2010/main" val="3289454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Список литературы</a:t>
            </a:r>
          </a:p>
        </p:txBody>
      </p:sp>
      <p:sp>
        <p:nvSpPr>
          <p:cNvPr id="3" name="Объект 2"/>
          <p:cNvSpPr>
            <a:spLocks noGrp="1"/>
          </p:cNvSpPr>
          <p:nvPr>
            <p:ph sz="half" idx="13"/>
          </p:nvPr>
        </p:nvSpPr>
        <p:spPr>
          <a:xfrm>
            <a:off x="251518" y="843557"/>
            <a:ext cx="8892482" cy="3816425"/>
          </a:xfrm>
        </p:spPr>
        <p:txBody>
          <a:bodyPr>
            <a:noAutofit/>
          </a:bodyPr>
          <a:lstStyle/>
          <a:p>
            <a:pPr>
              <a:spcBef>
                <a:spcPts val="600"/>
              </a:spcBef>
              <a:defRPr/>
            </a:pPr>
            <a:r>
              <a:rPr lang="ru-RU" sz="1400" b="1" dirty="0" err="1"/>
              <a:t>Кумбс</a:t>
            </a:r>
            <a:r>
              <a:rPr lang="ru-RU" sz="1400" b="1" dirty="0"/>
              <a:t> Д. (2008) </a:t>
            </a:r>
            <a:r>
              <a:rPr lang="ru-RU" sz="1400" dirty="0"/>
              <a:t>Искусство и наука оценки запасов / пер. с англ. Перт, 231 с.</a:t>
            </a:r>
          </a:p>
          <a:p>
            <a:pPr>
              <a:spcBef>
                <a:spcPts val="600"/>
              </a:spcBef>
            </a:pPr>
            <a:r>
              <a:rPr lang="en-US" sz="1400" b="1" dirty="0"/>
              <a:t>Pollard P.J., </a:t>
            </a:r>
            <a:r>
              <a:rPr lang="en-US" sz="1400" b="1" dirty="0" err="1"/>
              <a:t>Pelenkova</a:t>
            </a:r>
            <a:r>
              <a:rPr lang="en-US" sz="1400" b="1" dirty="0"/>
              <a:t> E. and Mathur R. </a:t>
            </a:r>
            <a:r>
              <a:rPr lang="ru-RU" sz="1400" dirty="0"/>
              <a:t>(</a:t>
            </a:r>
            <a:r>
              <a:rPr lang="en-US" sz="1400" dirty="0"/>
              <a:t>2017</a:t>
            </a:r>
            <a:r>
              <a:rPr lang="ru-RU" sz="1400" dirty="0"/>
              <a:t>) </a:t>
            </a:r>
            <a:r>
              <a:rPr lang="en-US" sz="1400" dirty="0"/>
              <a:t>Paragenesis and Re-</a:t>
            </a:r>
            <a:r>
              <a:rPr lang="en-US" sz="1400" dirty="0" err="1"/>
              <a:t>Os</a:t>
            </a:r>
            <a:r>
              <a:rPr lang="en-US" sz="1400" dirty="0"/>
              <a:t> molybdenite age of the Cambrian Ak-</a:t>
            </a:r>
            <a:r>
              <a:rPr lang="en-US" sz="1400" dirty="0" err="1"/>
              <a:t>Sug</a:t>
            </a:r>
            <a:r>
              <a:rPr lang="en-US" sz="1400" dirty="0"/>
              <a:t> porphyry Cu-Au-Mo deposit, </a:t>
            </a:r>
            <a:r>
              <a:rPr lang="en-US" sz="1400" dirty="0" err="1"/>
              <a:t>Tyva</a:t>
            </a:r>
            <a:r>
              <a:rPr lang="en-US" sz="1400" dirty="0"/>
              <a:t> Republic, Russian Federation. Economic Geology, v. 112, p.1021-1028.</a:t>
            </a:r>
            <a:endParaRPr lang="ru-RU" sz="1400" dirty="0"/>
          </a:p>
          <a:p>
            <a:pPr>
              <a:spcBef>
                <a:spcPts val="600"/>
              </a:spcBef>
            </a:pPr>
            <a:r>
              <a:rPr lang="en-US" sz="1400" b="1" dirty="0"/>
              <a:t>Reid R. (2015) </a:t>
            </a:r>
            <a:r>
              <a:rPr lang="en-US" sz="1400" dirty="0"/>
              <a:t>The importance of Boundary Analysis and how to do it in </a:t>
            </a:r>
            <a:r>
              <a:rPr lang="en-US" sz="1400" dirty="0" err="1"/>
              <a:t>Micromine</a:t>
            </a:r>
            <a:r>
              <a:rPr lang="en-US" sz="1400" dirty="0"/>
              <a:t>, September 30, 2015, </a:t>
            </a:r>
            <a:r>
              <a:rPr lang="en-US" sz="1400" dirty="0">
                <a:hlinkClick r:id="rId2"/>
              </a:rPr>
              <a:t>https://www.micromine.com/importance-boundary-analysis-micromine/</a:t>
            </a:r>
            <a:endParaRPr lang="ru-RU" sz="1400" dirty="0"/>
          </a:p>
          <a:p>
            <a:pPr>
              <a:spcBef>
                <a:spcPts val="600"/>
              </a:spcBef>
            </a:pPr>
            <a:r>
              <a:rPr lang="en-US" sz="1400" b="1" dirty="0"/>
              <a:t>Rossi M.E. and Deutsch C.V. (2014) </a:t>
            </a:r>
            <a:r>
              <a:rPr lang="en-US" sz="1400" dirty="0"/>
              <a:t>Mineral Resource Estimation, Springer, 332 p.</a:t>
            </a:r>
          </a:p>
          <a:p>
            <a:pPr>
              <a:spcBef>
                <a:spcPts val="600"/>
              </a:spcBef>
            </a:pPr>
            <a:r>
              <a:rPr lang="en-US" sz="1400" b="1" dirty="0"/>
              <a:t>Shinohara, H., </a:t>
            </a:r>
            <a:r>
              <a:rPr lang="en-US" sz="1400" b="1" dirty="0" err="1"/>
              <a:t>Kazahaya</a:t>
            </a:r>
            <a:r>
              <a:rPr lang="en-US" sz="1400" b="1" dirty="0"/>
              <a:t>, K., and </a:t>
            </a:r>
            <a:r>
              <a:rPr lang="en-US" sz="1400" b="1" dirty="0" err="1"/>
              <a:t>Lowenstern</a:t>
            </a:r>
            <a:r>
              <a:rPr lang="en-US" sz="1400" b="1" dirty="0"/>
              <a:t>, J.B. (1995) </a:t>
            </a:r>
            <a:r>
              <a:rPr lang="en-US" sz="1400" dirty="0"/>
              <a:t>Volatile transport in a </a:t>
            </a:r>
            <a:r>
              <a:rPr lang="en-US" sz="1400" dirty="0" err="1"/>
              <a:t>convecting</a:t>
            </a:r>
            <a:r>
              <a:rPr lang="en-US" sz="1400" dirty="0"/>
              <a:t> magma column: Implications for porphyry Mo mineralization: Geology, v. 23, p. 1091-1094.</a:t>
            </a:r>
            <a:endParaRPr lang="ru-RU" sz="1400" dirty="0"/>
          </a:p>
          <a:p>
            <a:pPr>
              <a:spcBef>
                <a:spcPts val="600"/>
              </a:spcBef>
            </a:pPr>
            <a:r>
              <a:rPr lang="en-US" sz="1400" b="1" dirty="0"/>
              <a:t>Sillitoe, R. H. </a:t>
            </a:r>
            <a:r>
              <a:rPr lang="en-US" sz="1400" dirty="0"/>
              <a:t>(2010) Porphyry copper systems: Economic Geology, v. 105, p. 3–41.</a:t>
            </a:r>
          </a:p>
          <a:p>
            <a:pPr>
              <a:spcBef>
                <a:spcPts val="600"/>
              </a:spcBef>
            </a:pPr>
            <a:r>
              <a:rPr lang="en-US" sz="1400" b="1" dirty="0"/>
              <a:t>Sinclair, W.D. (2007) </a:t>
            </a:r>
            <a:r>
              <a:rPr lang="en-US" sz="1400" dirty="0"/>
              <a:t>Porphyry Deposits. In: Goodfellow, W.D., Ed., Mineral Deposits of Canada: A Synthesis of Major Deposit-Types, District Metallogeny, the Evolution of Geological Provinces, and Exploration Methods, Geological Association of Canada, Mineral Deposits Division, Special Publication, Canada, Newfoundland, p. 223-243.</a:t>
            </a:r>
          </a:p>
          <a:p>
            <a:pPr>
              <a:spcBef>
                <a:spcPts val="600"/>
              </a:spcBef>
            </a:pPr>
            <a:r>
              <a:rPr lang="en-US" sz="1400" b="1" dirty="0"/>
              <a:t>Wilkinson, J. J. (</a:t>
            </a:r>
            <a:r>
              <a:rPr lang="fr-FR" sz="1400" b="1" dirty="0"/>
              <a:t>2013) </a:t>
            </a:r>
            <a:r>
              <a:rPr lang="en-US" sz="1400" dirty="0"/>
              <a:t>Triggers for the formation of porphyry ore deposits in magmatic arcs: </a:t>
            </a:r>
            <a:r>
              <a:rPr lang="fr-FR" sz="1400" dirty="0"/>
              <a:t>Nature Geoscience, v. 6, p. 917–925</a:t>
            </a:r>
            <a:r>
              <a:rPr lang="en-US" sz="1400" dirty="0"/>
              <a:t>.</a:t>
            </a:r>
          </a:p>
          <a:p>
            <a:pPr>
              <a:spcBef>
                <a:spcPts val="600"/>
              </a:spcBef>
            </a:pPr>
            <a:endParaRPr lang="en-US" sz="1400" dirty="0"/>
          </a:p>
          <a:p>
            <a:pPr>
              <a:spcBef>
                <a:spcPts val="600"/>
              </a:spcBef>
            </a:pPr>
            <a:endParaRPr lang="ru-RU" sz="1400" dirty="0"/>
          </a:p>
        </p:txBody>
      </p:sp>
      <p:sp>
        <p:nvSpPr>
          <p:cNvPr id="4" name="Номер слайда 3"/>
          <p:cNvSpPr>
            <a:spLocks noGrp="1"/>
          </p:cNvSpPr>
          <p:nvPr>
            <p:ph type="sldNum" sz="quarter" idx="12"/>
          </p:nvPr>
        </p:nvSpPr>
        <p:spPr/>
        <p:txBody>
          <a:bodyPr/>
          <a:lstStyle/>
          <a:p>
            <a:fld id="{F2E0B71B-DB46-47BF-8CF8-F70B5CB33322}" type="slidenum">
              <a:rPr lang="en-GB" smtClean="0"/>
              <a:pPr/>
              <a:t>22</a:t>
            </a:fld>
            <a:endParaRPr lang="en-GB" dirty="0"/>
          </a:p>
        </p:txBody>
      </p:sp>
    </p:spTree>
    <p:extLst>
      <p:ext uri="{BB962C8B-B14F-4D97-AF65-F5344CB8AC3E}">
        <p14:creationId xmlns:p14="http://schemas.microsoft.com/office/powerpoint/2010/main" val="3899538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B6B360-593A-4643-A96B-B551EDA04227}"/>
              </a:ext>
            </a:extLst>
          </p:cNvPr>
          <p:cNvSpPr>
            <a:spLocks noGrp="1"/>
          </p:cNvSpPr>
          <p:nvPr>
            <p:ph type="title"/>
          </p:nvPr>
        </p:nvSpPr>
        <p:spPr/>
        <p:txBody>
          <a:bodyPr/>
          <a:lstStyle/>
          <a:p>
            <a:r>
              <a:rPr lang="ru-RU" dirty="0"/>
              <a:t>Глобальная тектоническая обстановка</a:t>
            </a:r>
          </a:p>
        </p:txBody>
      </p:sp>
      <p:pic>
        <p:nvPicPr>
          <p:cNvPr id="7" name="Объект 6">
            <a:extLst>
              <a:ext uri="{FF2B5EF4-FFF2-40B4-BE49-F238E27FC236}">
                <a16:creationId xmlns:a16="http://schemas.microsoft.com/office/drawing/2014/main" id="{13F82A75-3743-458F-9917-D743B3B67173}"/>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1925921" y="777026"/>
            <a:ext cx="4886253" cy="3893475"/>
          </a:xfrm>
        </p:spPr>
      </p:pic>
      <p:sp>
        <p:nvSpPr>
          <p:cNvPr id="4" name="Номер слайда 3">
            <a:extLst>
              <a:ext uri="{FF2B5EF4-FFF2-40B4-BE49-F238E27FC236}">
                <a16:creationId xmlns:a16="http://schemas.microsoft.com/office/drawing/2014/main" id="{E1E058C6-3394-4BFE-AE72-529660F82856}"/>
              </a:ext>
            </a:extLst>
          </p:cNvPr>
          <p:cNvSpPr>
            <a:spLocks noGrp="1"/>
          </p:cNvSpPr>
          <p:nvPr>
            <p:ph type="sldNum" sz="quarter" idx="12"/>
          </p:nvPr>
        </p:nvSpPr>
        <p:spPr/>
        <p:txBody>
          <a:bodyPr/>
          <a:lstStyle/>
          <a:p>
            <a:fld id="{F2E0B71B-DB46-47BF-8CF8-F70B5CB33322}" type="slidenum">
              <a:rPr lang="en-GB" smtClean="0"/>
              <a:pPr/>
              <a:t>3</a:t>
            </a:fld>
            <a:endParaRPr lang="en-GB" dirty="0"/>
          </a:p>
        </p:txBody>
      </p:sp>
      <p:sp>
        <p:nvSpPr>
          <p:cNvPr id="8" name="Прямоугольник 7">
            <a:extLst>
              <a:ext uri="{FF2B5EF4-FFF2-40B4-BE49-F238E27FC236}">
                <a16:creationId xmlns:a16="http://schemas.microsoft.com/office/drawing/2014/main" id="{A99DEEF2-C2A6-429B-A87A-7D3305920FD4}"/>
              </a:ext>
            </a:extLst>
          </p:cNvPr>
          <p:cNvSpPr/>
          <p:nvPr/>
        </p:nvSpPr>
        <p:spPr>
          <a:xfrm>
            <a:off x="6812174" y="4454991"/>
            <a:ext cx="1018227" cy="246221"/>
          </a:xfrm>
          <a:prstGeom prst="rect">
            <a:avLst/>
          </a:prstGeom>
        </p:spPr>
        <p:txBody>
          <a:bodyPr wrap="none">
            <a:spAutoFit/>
          </a:bodyPr>
          <a:lstStyle/>
          <a:p>
            <a:r>
              <a:rPr lang="en-US" sz="1000" dirty="0"/>
              <a:t>Wilkinson, 2013</a:t>
            </a:r>
            <a:endParaRPr lang="ru-RU" sz="1000" dirty="0"/>
          </a:p>
        </p:txBody>
      </p:sp>
    </p:spTree>
    <p:extLst>
      <p:ext uri="{BB962C8B-B14F-4D97-AF65-F5344CB8AC3E}">
        <p14:creationId xmlns:p14="http://schemas.microsoft.com/office/powerpoint/2010/main" val="1954383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DA3E52-6B6F-4A6A-BBF0-183484A4E00A}"/>
              </a:ext>
            </a:extLst>
          </p:cNvPr>
          <p:cNvSpPr>
            <a:spLocks noGrp="1"/>
          </p:cNvSpPr>
          <p:nvPr>
            <p:ph type="title"/>
          </p:nvPr>
        </p:nvSpPr>
        <p:spPr/>
        <p:txBody>
          <a:bodyPr/>
          <a:lstStyle/>
          <a:p>
            <a:r>
              <a:rPr lang="ru-RU" dirty="0"/>
              <a:t>Локальные условия формирования</a:t>
            </a:r>
          </a:p>
        </p:txBody>
      </p:sp>
      <p:pic>
        <p:nvPicPr>
          <p:cNvPr id="6" name="Объект 5">
            <a:extLst>
              <a:ext uri="{FF2B5EF4-FFF2-40B4-BE49-F238E27FC236}">
                <a16:creationId xmlns:a16="http://schemas.microsoft.com/office/drawing/2014/main" id="{83878422-27DD-4099-9D59-3986CA349E6E}"/>
              </a:ext>
            </a:extLst>
          </p:cNvPr>
          <p:cNvPicPr>
            <a:picLocks noGrp="1" noChangeAspect="1"/>
          </p:cNvPicPr>
          <p:nvPr>
            <p:ph sz="half" idx="13"/>
          </p:nvPr>
        </p:nvPicPr>
        <p:blipFill rotWithShape="1">
          <a:blip r:embed="rId3" cstate="print">
            <a:extLst>
              <a:ext uri="{28A0092B-C50C-407E-A947-70E740481C1C}">
                <a14:useLocalDpi xmlns:a14="http://schemas.microsoft.com/office/drawing/2010/main" val="0"/>
              </a:ext>
            </a:extLst>
          </a:blip>
          <a:srcRect t="3536"/>
          <a:stretch/>
        </p:blipFill>
        <p:spPr>
          <a:xfrm>
            <a:off x="2897800" y="699542"/>
            <a:ext cx="3258375" cy="4032448"/>
          </a:xfrm>
        </p:spPr>
      </p:pic>
      <p:sp>
        <p:nvSpPr>
          <p:cNvPr id="4" name="Номер слайда 3">
            <a:extLst>
              <a:ext uri="{FF2B5EF4-FFF2-40B4-BE49-F238E27FC236}">
                <a16:creationId xmlns:a16="http://schemas.microsoft.com/office/drawing/2014/main" id="{E6CD6743-AD52-4BB7-A1A4-44501713175E}"/>
              </a:ext>
            </a:extLst>
          </p:cNvPr>
          <p:cNvSpPr>
            <a:spLocks noGrp="1"/>
          </p:cNvSpPr>
          <p:nvPr>
            <p:ph type="sldNum" sz="quarter" idx="12"/>
          </p:nvPr>
        </p:nvSpPr>
        <p:spPr/>
        <p:txBody>
          <a:bodyPr/>
          <a:lstStyle/>
          <a:p>
            <a:fld id="{F2E0B71B-DB46-47BF-8CF8-F70B5CB33322}" type="slidenum">
              <a:rPr lang="en-GB" smtClean="0"/>
              <a:pPr/>
              <a:t>4</a:t>
            </a:fld>
            <a:endParaRPr lang="en-GB" dirty="0"/>
          </a:p>
        </p:txBody>
      </p:sp>
      <p:sp>
        <p:nvSpPr>
          <p:cNvPr id="5" name="Прямоугольник 4">
            <a:extLst>
              <a:ext uri="{FF2B5EF4-FFF2-40B4-BE49-F238E27FC236}">
                <a16:creationId xmlns:a16="http://schemas.microsoft.com/office/drawing/2014/main" id="{9CDC667C-6535-473B-9E39-C1719E2F13BB}"/>
              </a:ext>
            </a:extLst>
          </p:cNvPr>
          <p:cNvSpPr/>
          <p:nvPr/>
        </p:nvSpPr>
        <p:spPr>
          <a:xfrm>
            <a:off x="6156175" y="4536532"/>
            <a:ext cx="2090637" cy="246221"/>
          </a:xfrm>
          <a:prstGeom prst="rect">
            <a:avLst/>
          </a:prstGeom>
        </p:spPr>
        <p:txBody>
          <a:bodyPr wrap="none">
            <a:spAutoFit/>
          </a:bodyPr>
          <a:lstStyle/>
          <a:p>
            <a:r>
              <a:rPr lang="en-US" sz="1000" dirty="0"/>
              <a:t>Sinclair, 2007</a:t>
            </a:r>
            <a:r>
              <a:rPr lang="ru-RU" sz="1000" dirty="0"/>
              <a:t>;</a:t>
            </a:r>
            <a:r>
              <a:rPr lang="en-US" sz="1000" dirty="0"/>
              <a:t> Shinohara </a:t>
            </a:r>
            <a:r>
              <a:rPr lang="ru-RU" sz="1000" dirty="0"/>
              <a:t>и др.</a:t>
            </a:r>
            <a:r>
              <a:rPr lang="en-US" sz="1000" dirty="0"/>
              <a:t>, 1995</a:t>
            </a:r>
            <a:endParaRPr lang="ru-RU" sz="1000" dirty="0"/>
          </a:p>
        </p:txBody>
      </p:sp>
    </p:spTree>
    <p:extLst>
      <p:ext uri="{BB962C8B-B14F-4D97-AF65-F5344CB8AC3E}">
        <p14:creationId xmlns:p14="http://schemas.microsoft.com/office/powerpoint/2010/main" val="610000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F3A63261-8104-4547-BE28-FB1405D7CAE2}"/>
              </a:ext>
            </a:extLst>
          </p:cNvPr>
          <p:cNvSpPr>
            <a:spLocks noGrp="1"/>
          </p:cNvSpPr>
          <p:nvPr>
            <p:ph type="title"/>
          </p:nvPr>
        </p:nvSpPr>
        <p:spPr/>
        <p:txBody>
          <a:bodyPr/>
          <a:lstStyle/>
          <a:p>
            <a:r>
              <a:rPr lang="ru-RU" dirty="0"/>
              <a:t>Вторичные изменения и порфировое </a:t>
            </a:r>
            <a:r>
              <a:rPr lang="ru-RU" dirty="0" err="1"/>
              <a:t>оруденение</a:t>
            </a:r>
            <a:endParaRPr lang="ru-RU" dirty="0"/>
          </a:p>
        </p:txBody>
      </p:sp>
      <p:pic>
        <p:nvPicPr>
          <p:cNvPr id="8" name="Объект 7">
            <a:extLst>
              <a:ext uri="{FF2B5EF4-FFF2-40B4-BE49-F238E27FC236}">
                <a16:creationId xmlns:a16="http://schemas.microsoft.com/office/drawing/2014/main" id="{3AC0EBAC-EE2D-49F6-B3C3-1D4C8776FEB9}"/>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251346" y="915113"/>
            <a:ext cx="8619082" cy="3529175"/>
          </a:xfrm>
        </p:spPr>
      </p:pic>
      <p:sp>
        <p:nvSpPr>
          <p:cNvPr id="4" name="Номер слайда 3">
            <a:extLst>
              <a:ext uri="{FF2B5EF4-FFF2-40B4-BE49-F238E27FC236}">
                <a16:creationId xmlns:a16="http://schemas.microsoft.com/office/drawing/2014/main" id="{AF32B989-8499-437A-B21A-E267E9BAAABB}"/>
              </a:ext>
            </a:extLst>
          </p:cNvPr>
          <p:cNvSpPr>
            <a:spLocks noGrp="1"/>
          </p:cNvSpPr>
          <p:nvPr>
            <p:ph type="sldNum" sz="quarter" idx="12"/>
          </p:nvPr>
        </p:nvSpPr>
        <p:spPr/>
        <p:txBody>
          <a:bodyPr vert="horz" lIns="91440" tIns="45720" rIns="91440" bIns="45720" rtlCol="0" anchor="ctr">
            <a:normAutofit/>
          </a:bodyPr>
          <a:lstStyle/>
          <a:p>
            <a:pPr algn="r">
              <a:lnSpc>
                <a:spcPct val="90000"/>
              </a:lnSpc>
              <a:spcAft>
                <a:spcPts val="600"/>
              </a:spcAft>
            </a:pPr>
            <a:fld id="{F2E0B71B-DB46-47BF-8CF8-F70B5CB33322}" type="slidenum">
              <a:rPr lang="en-US" sz="1200" smtClean="0">
                <a:solidFill>
                  <a:schemeClr val="tx1">
                    <a:tint val="75000"/>
                  </a:schemeClr>
                </a:solidFill>
              </a:rPr>
              <a:pPr algn="r">
                <a:lnSpc>
                  <a:spcPct val="90000"/>
                </a:lnSpc>
                <a:spcAft>
                  <a:spcPts val="600"/>
                </a:spcAft>
              </a:pPr>
              <a:t>5</a:t>
            </a:fld>
            <a:endParaRPr lang="en-US" sz="1200">
              <a:solidFill>
                <a:schemeClr val="tx1">
                  <a:tint val="75000"/>
                </a:schemeClr>
              </a:solidFill>
            </a:endParaRPr>
          </a:p>
        </p:txBody>
      </p:sp>
      <p:sp>
        <p:nvSpPr>
          <p:cNvPr id="5" name="Прямоугольник 4">
            <a:extLst>
              <a:ext uri="{FF2B5EF4-FFF2-40B4-BE49-F238E27FC236}">
                <a16:creationId xmlns:a16="http://schemas.microsoft.com/office/drawing/2014/main" id="{760DDA10-1018-4BF0-9D50-1A2F5B66D11B}"/>
              </a:ext>
            </a:extLst>
          </p:cNvPr>
          <p:cNvSpPr/>
          <p:nvPr/>
        </p:nvSpPr>
        <p:spPr>
          <a:xfrm>
            <a:off x="8100392" y="4536532"/>
            <a:ext cx="857927" cy="246221"/>
          </a:xfrm>
          <a:prstGeom prst="rect">
            <a:avLst/>
          </a:prstGeom>
        </p:spPr>
        <p:txBody>
          <a:bodyPr wrap="none">
            <a:spAutoFit/>
          </a:bodyPr>
          <a:lstStyle/>
          <a:p>
            <a:r>
              <a:rPr lang="en-US" sz="1000" dirty="0"/>
              <a:t>Sillitoe, 2010</a:t>
            </a:r>
            <a:endParaRPr lang="ru-RU" sz="1000" dirty="0"/>
          </a:p>
        </p:txBody>
      </p:sp>
    </p:spTree>
    <p:extLst>
      <p:ext uri="{BB962C8B-B14F-4D97-AF65-F5344CB8AC3E}">
        <p14:creationId xmlns:p14="http://schemas.microsoft.com/office/powerpoint/2010/main" val="1104986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F3A63261-8104-4547-BE28-FB1405D7CAE2}"/>
              </a:ext>
            </a:extLst>
          </p:cNvPr>
          <p:cNvSpPr>
            <a:spLocks noGrp="1"/>
          </p:cNvSpPr>
          <p:nvPr>
            <p:ph type="title"/>
          </p:nvPr>
        </p:nvSpPr>
        <p:spPr/>
        <p:txBody>
          <a:bodyPr/>
          <a:lstStyle/>
          <a:p>
            <a:r>
              <a:rPr lang="ru-RU" dirty="0"/>
              <a:t>Вторичные изменения и порфировое </a:t>
            </a:r>
            <a:r>
              <a:rPr lang="ru-RU" dirty="0" err="1"/>
              <a:t>оруденение</a:t>
            </a:r>
            <a:endParaRPr lang="ru-RU" dirty="0"/>
          </a:p>
        </p:txBody>
      </p:sp>
      <p:pic>
        <p:nvPicPr>
          <p:cNvPr id="8" name="Объект 7">
            <a:extLst>
              <a:ext uri="{FF2B5EF4-FFF2-40B4-BE49-F238E27FC236}">
                <a16:creationId xmlns:a16="http://schemas.microsoft.com/office/drawing/2014/main" id="{3AC0EBAC-EE2D-49F6-B3C3-1D4C8776FEB9}"/>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251346" y="915113"/>
            <a:ext cx="8619082" cy="3529174"/>
          </a:xfrm>
        </p:spPr>
      </p:pic>
      <p:sp>
        <p:nvSpPr>
          <p:cNvPr id="4" name="Номер слайда 3">
            <a:extLst>
              <a:ext uri="{FF2B5EF4-FFF2-40B4-BE49-F238E27FC236}">
                <a16:creationId xmlns:a16="http://schemas.microsoft.com/office/drawing/2014/main" id="{AF32B989-8499-437A-B21A-E267E9BAAABB}"/>
              </a:ext>
            </a:extLst>
          </p:cNvPr>
          <p:cNvSpPr>
            <a:spLocks noGrp="1"/>
          </p:cNvSpPr>
          <p:nvPr>
            <p:ph type="sldNum" sz="quarter" idx="12"/>
          </p:nvPr>
        </p:nvSpPr>
        <p:spPr/>
        <p:txBody>
          <a:bodyPr vert="horz" lIns="91440" tIns="45720" rIns="91440" bIns="45720" rtlCol="0" anchor="ctr">
            <a:normAutofit/>
          </a:bodyPr>
          <a:lstStyle/>
          <a:p>
            <a:pPr algn="r">
              <a:lnSpc>
                <a:spcPct val="90000"/>
              </a:lnSpc>
              <a:spcAft>
                <a:spcPts val="600"/>
              </a:spcAft>
            </a:pPr>
            <a:fld id="{F2E0B71B-DB46-47BF-8CF8-F70B5CB33322}" type="slidenum">
              <a:rPr lang="en-US" sz="1200" smtClean="0">
                <a:solidFill>
                  <a:schemeClr val="tx1">
                    <a:tint val="75000"/>
                  </a:schemeClr>
                </a:solidFill>
              </a:rPr>
              <a:pPr algn="r">
                <a:lnSpc>
                  <a:spcPct val="90000"/>
                </a:lnSpc>
                <a:spcAft>
                  <a:spcPts val="600"/>
                </a:spcAft>
              </a:pPr>
              <a:t>6</a:t>
            </a:fld>
            <a:endParaRPr lang="en-US" sz="1200">
              <a:solidFill>
                <a:schemeClr val="tx1">
                  <a:tint val="75000"/>
                </a:schemeClr>
              </a:solidFill>
            </a:endParaRPr>
          </a:p>
        </p:txBody>
      </p:sp>
      <p:sp>
        <p:nvSpPr>
          <p:cNvPr id="5" name="Прямоугольник 4">
            <a:extLst>
              <a:ext uri="{FF2B5EF4-FFF2-40B4-BE49-F238E27FC236}">
                <a16:creationId xmlns:a16="http://schemas.microsoft.com/office/drawing/2014/main" id="{98541C2B-92A5-4D13-B82B-0DC3E1D8A03E}"/>
              </a:ext>
            </a:extLst>
          </p:cNvPr>
          <p:cNvSpPr/>
          <p:nvPr/>
        </p:nvSpPr>
        <p:spPr>
          <a:xfrm>
            <a:off x="8100392" y="4536532"/>
            <a:ext cx="857927" cy="246221"/>
          </a:xfrm>
          <a:prstGeom prst="rect">
            <a:avLst/>
          </a:prstGeom>
        </p:spPr>
        <p:txBody>
          <a:bodyPr wrap="none">
            <a:spAutoFit/>
          </a:bodyPr>
          <a:lstStyle/>
          <a:p>
            <a:r>
              <a:rPr lang="en-US" sz="1000" dirty="0"/>
              <a:t>Sillitoe, 2010</a:t>
            </a:r>
            <a:endParaRPr lang="ru-RU" sz="1000" dirty="0"/>
          </a:p>
        </p:txBody>
      </p:sp>
    </p:spTree>
    <p:extLst>
      <p:ext uri="{BB962C8B-B14F-4D97-AF65-F5344CB8AC3E}">
        <p14:creationId xmlns:p14="http://schemas.microsoft.com/office/powerpoint/2010/main" val="3684252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9E853F-EEE7-4C31-963C-BF75EA6EA574}"/>
              </a:ext>
            </a:extLst>
          </p:cNvPr>
          <p:cNvSpPr>
            <a:spLocks noGrp="1"/>
          </p:cNvSpPr>
          <p:nvPr>
            <p:ph type="title"/>
          </p:nvPr>
        </p:nvSpPr>
        <p:spPr>
          <a:xfrm>
            <a:off x="1403648" y="-6035"/>
            <a:ext cx="7453811" cy="627534"/>
          </a:xfrm>
        </p:spPr>
        <p:txBody>
          <a:bodyPr/>
          <a:lstStyle/>
          <a:p>
            <a:r>
              <a:rPr lang="ru-RU" sz="2000" dirty="0"/>
              <a:t>Литологическая модель </a:t>
            </a:r>
            <a:r>
              <a:rPr lang="ru-RU" sz="2000" dirty="0" err="1"/>
              <a:t>меднопорфирового</a:t>
            </a:r>
            <a:r>
              <a:rPr lang="ru-RU" sz="2000" dirty="0"/>
              <a:t> месторождения</a:t>
            </a:r>
          </a:p>
        </p:txBody>
      </p:sp>
      <p:pic>
        <p:nvPicPr>
          <p:cNvPr id="6" name="Объект 5">
            <a:extLst>
              <a:ext uri="{FF2B5EF4-FFF2-40B4-BE49-F238E27FC236}">
                <a16:creationId xmlns:a16="http://schemas.microsoft.com/office/drawing/2014/main" id="{95076E60-8F11-4991-8AD7-3BA6ED4C8512}"/>
              </a:ext>
            </a:extLst>
          </p:cNvPr>
          <p:cNvPicPr>
            <a:picLocks noGrp="1" noChangeAspect="1"/>
          </p:cNvPicPr>
          <p:nvPr>
            <p:ph sz="half" idx="13"/>
          </p:nvPr>
        </p:nvPicPr>
        <p:blipFill>
          <a:blip r:embed="rId2" cstate="print">
            <a:extLst>
              <a:ext uri="{28A0092B-C50C-407E-A947-70E740481C1C}">
                <a14:useLocalDpi xmlns:a14="http://schemas.microsoft.com/office/drawing/2010/main" val="0"/>
              </a:ext>
            </a:extLst>
          </a:blip>
          <a:stretch>
            <a:fillRect/>
          </a:stretch>
        </p:blipFill>
        <p:spPr>
          <a:xfrm>
            <a:off x="1966571" y="1203598"/>
            <a:ext cx="5210857" cy="3198102"/>
          </a:xfrm>
        </p:spPr>
      </p:pic>
      <p:sp>
        <p:nvSpPr>
          <p:cNvPr id="4" name="Номер слайда 3">
            <a:extLst>
              <a:ext uri="{FF2B5EF4-FFF2-40B4-BE49-F238E27FC236}">
                <a16:creationId xmlns:a16="http://schemas.microsoft.com/office/drawing/2014/main" id="{4EFD1473-5363-48BD-9BE3-E45483B11B90}"/>
              </a:ext>
            </a:extLst>
          </p:cNvPr>
          <p:cNvSpPr>
            <a:spLocks noGrp="1"/>
          </p:cNvSpPr>
          <p:nvPr>
            <p:ph type="sldNum" sz="quarter" idx="12"/>
          </p:nvPr>
        </p:nvSpPr>
        <p:spPr/>
        <p:txBody>
          <a:bodyPr/>
          <a:lstStyle/>
          <a:p>
            <a:fld id="{F2E0B71B-DB46-47BF-8CF8-F70B5CB33322}" type="slidenum">
              <a:rPr lang="en-GB" smtClean="0"/>
              <a:pPr/>
              <a:t>7</a:t>
            </a:fld>
            <a:endParaRPr lang="en-GB" dirty="0"/>
          </a:p>
        </p:txBody>
      </p:sp>
      <p:sp>
        <p:nvSpPr>
          <p:cNvPr id="5" name="Прямоугольник 4">
            <a:extLst>
              <a:ext uri="{FF2B5EF4-FFF2-40B4-BE49-F238E27FC236}">
                <a16:creationId xmlns:a16="http://schemas.microsoft.com/office/drawing/2014/main" id="{811F3666-019C-4041-B42E-0C057F8B02AD}"/>
              </a:ext>
            </a:extLst>
          </p:cNvPr>
          <p:cNvSpPr/>
          <p:nvPr/>
        </p:nvSpPr>
        <p:spPr>
          <a:xfrm>
            <a:off x="6660232" y="4536532"/>
            <a:ext cx="2372765" cy="246221"/>
          </a:xfrm>
          <a:prstGeom prst="rect">
            <a:avLst/>
          </a:prstGeom>
        </p:spPr>
        <p:txBody>
          <a:bodyPr wrap="none">
            <a:spAutoFit/>
          </a:bodyPr>
          <a:lstStyle/>
          <a:p>
            <a:r>
              <a:rPr lang="en-US" sz="1000" dirty="0"/>
              <a:t>Pollard, </a:t>
            </a:r>
            <a:r>
              <a:rPr lang="en-US" sz="1000" dirty="0" err="1"/>
              <a:t>Pelenkova</a:t>
            </a:r>
            <a:r>
              <a:rPr lang="en-US" sz="1000" dirty="0"/>
              <a:t>, 2017</a:t>
            </a:r>
            <a:r>
              <a:rPr lang="ru-RU" sz="1000" dirty="0"/>
              <a:t>, с изменениями</a:t>
            </a:r>
          </a:p>
        </p:txBody>
      </p:sp>
      <p:sp>
        <p:nvSpPr>
          <p:cNvPr id="3" name="TextBox 2">
            <a:extLst>
              <a:ext uri="{FF2B5EF4-FFF2-40B4-BE49-F238E27FC236}">
                <a16:creationId xmlns:a16="http://schemas.microsoft.com/office/drawing/2014/main" id="{3721859A-913F-4D06-90DD-6B490E93E52C}"/>
              </a:ext>
            </a:extLst>
          </p:cNvPr>
          <p:cNvSpPr txBox="1"/>
          <p:nvPr/>
        </p:nvSpPr>
        <p:spPr>
          <a:xfrm>
            <a:off x="5114166" y="3787313"/>
            <a:ext cx="3657155" cy="584775"/>
          </a:xfrm>
          <a:prstGeom prst="rect">
            <a:avLst/>
          </a:prstGeom>
          <a:noFill/>
        </p:spPr>
        <p:txBody>
          <a:bodyPr wrap="none" rtlCol="0">
            <a:spAutoFit/>
          </a:bodyPr>
          <a:lstStyle/>
          <a:p>
            <a:r>
              <a:rPr lang="ru-RU" sz="1600" dirty="0">
                <a:solidFill>
                  <a:schemeClr val="bg1">
                    <a:lumMod val="50000"/>
                  </a:schemeClr>
                </a:solidFill>
              </a:rPr>
              <a:t>Цифрами обозначены фазы внедрения </a:t>
            </a:r>
          </a:p>
          <a:p>
            <a:r>
              <a:rPr lang="ru-RU" sz="1600" dirty="0">
                <a:solidFill>
                  <a:schemeClr val="bg1">
                    <a:lumMod val="50000"/>
                  </a:schemeClr>
                </a:solidFill>
              </a:rPr>
              <a:t>порфировых </a:t>
            </a:r>
            <a:r>
              <a:rPr lang="ru-RU" sz="1600" dirty="0" err="1">
                <a:solidFill>
                  <a:schemeClr val="bg1">
                    <a:lumMod val="50000"/>
                  </a:schemeClr>
                </a:solidFill>
              </a:rPr>
              <a:t>интрузий</a:t>
            </a:r>
            <a:endParaRPr lang="ru-RU" sz="1600" dirty="0">
              <a:solidFill>
                <a:schemeClr val="bg1">
                  <a:lumMod val="50000"/>
                </a:schemeClr>
              </a:solidFill>
            </a:endParaRPr>
          </a:p>
        </p:txBody>
      </p:sp>
    </p:spTree>
    <p:extLst>
      <p:ext uri="{BB962C8B-B14F-4D97-AF65-F5344CB8AC3E}">
        <p14:creationId xmlns:p14="http://schemas.microsoft.com/office/powerpoint/2010/main" val="2009758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9E853F-EEE7-4C31-963C-BF75EA6EA574}"/>
              </a:ext>
            </a:extLst>
          </p:cNvPr>
          <p:cNvSpPr>
            <a:spLocks noGrp="1"/>
          </p:cNvSpPr>
          <p:nvPr>
            <p:ph type="title"/>
          </p:nvPr>
        </p:nvSpPr>
        <p:spPr>
          <a:xfrm>
            <a:off x="1403648" y="-6035"/>
            <a:ext cx="7453811" cy="627534"/>
          </a:xfrm>
        </p:spPr>
        <p:txBody>
          <a:bodyPr/>
          <a:lstStyle/>
          <a:p>
            <a:r>
              <a:rPr lang="ru-RU" sz="2000" dirty="0"/>
              <a:t>Модель минерализации </a:t>
            </a:r>
            <a:r>
              <a:rPr lang="ru-RU" sz="2000" dirty="0" err="1"/>
              <a:t>меднопорфирового</a:t>
            </a:r>
            <a:r>
              <a:rPr lang="ru-RU" sz="2000" dirty="0"/>
              <a:t> месторождения</a:t>
            </a:r>
          </a:p>
        </p:txBody>
      </p:sp>
      <p:pic>
        <p:nvPicPr>
          <p:cNvPr id="6" name="Объект 5">
            <a:extLst>
              <a:ext uri="{FF2B5EF4-FFF2-40B4-BE49-F238E27FC236}">
                <a16:creationId xmlns:a16="http://schemas.microsoft.com/office/drawing/2014/main" id="{95076E60-8F11-4991-8AD7-3BA6ED4C8512}"/>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1966571" y="1203598"/>
            <a:ext cx="5210857" cy="3198101"/>
          </a:xfrm>
        </p:spPr>
      </p:pic>
      <p:sp>
        <p:nvSpPr>
          <p:cNvPr id="4" name="Номер слайда 3">
            <a:extLst>
              <a:ext uri="{FF2B5EF4-FFF2-40B4-BE49-F238E27FC236}">
                <a16:creationId xmlns:a16="http://schemas.microsoft.com/office/drawing/2014/main" id="{4EFD1473-5363-48BD-9BE3-E45483B11B90}"/>
              </a:ext>
            </a:extLst>
          </p:cNvPr>
          <p:cNvSpPr>
            <a:spLocks noGrp="1"/>
          </p:cNvSpPr>
          <p:nvPr>
            <p:ph type="sldNum" sz="quarter" idx="12"/>
          </p:nvPr>
        </p:nvSpPr>
        <p:spPr/>
        <p:txBody>
          <a:bodyPr/>
          <a:lstStyle/>
          <a:p>
            <a:fld id="{F2E0B71B-DB46-47BF-8CF8-F70B5CB33322}" type="slidenum">
              <a:rPr lang="en-GB" smtClean="0"/>
              <a:pPr/>
              <a:t>8</a:t>
            </a:fld>
            <a:endParaRPr lang="en-GB" dirty="0"/>
          </a:p>
        </p:txBody>
      </p:sp>
      <p:sp>
        <p:nvSpPr>
          <p:cNvPr id="7" name="Прямоугольник 6">
            <a:extLst>
              <a:ext uri="{FF2B5EF4-FFF2-40B4-BE49-F238E27FC236}">
                <a16:creationId xmlns:a16="http://schemas.microsoft.com/office/drawing/2014/main" id="{EC60CF03-01D1-4F82-9C3D-EE3AF2D75C7B}"/>
              </a:ext>
            </a:extLst>
          </p:cNvPr>
          <p:cNvSpPr/>
          <p:nvPr/>
        </p:nvSpPr>
        <p:spPr>
          <a:xfrm>
            <a:off x="6660232" y="4536532"/>
            <a:ext cx="2372765" cy="246221"/>
          </a:xfrm>
          <a:prstGeom prst="rect">
            <a:avLst/>
          </a:prstGeom>
        </p:spPr>
        <p:txBody>
          <a:bodyPr wrap="none">
            <a:spAutoFit/>
          </a:bodyPr>
          <a:lstStyle/>
          <a:p>
            <a:r>
              <a:rPr lang="en-US" sz="1000" dirty="0"/>
              <a:t>Pollard, </a:t>
            </a:r>
            <a:r>
              <a:rPr lang="en-US" sz="1000" dirty="0" err="1"/>
              <a:t>Pelenkova</a:t>
            </a:r>
            <a:r>
              <a:rPr lang="en-US" sz="1000" dirty="0"/>
              <a:t>, 2017</a:t>
            </a:r>
            <a:r>
              <a:rPr lang="ru-RU" sz="1000" dirty="0"/>
              <a:t>, с изменениями</a:t>
            </a:r>
          </a:p>
        </p:txBody>
      </p:sp>
    </p:spTree>
    <p:extLst>
      <p:ext uri="{BB962C8B-B14F-4D97-AF65-F5344CB8AC3E}">
        <p14:creationId xmlns:p14="http://schemas.microsoft.com/office/powerpoint/2010/main" val="100910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9E853F-EEE7-4C31-963C-BF75EA6EA574}"/>
              </a:ext>
            </a:extLst>
          </p:cNvPr>
          <p:cNvSpPr>
            <a:spLocks noGrp="1"/>
          </p:cNvSpPr>
          <p:nvPr>
            <p:ph type="title"/>
          </p:nvPr>
        </p:nvSpPr>
        <p:spPr>
          <a:xfrm>
            <a:off x="1403648" y="-6035"/>
            <a:ext cx="7453811" cy="627534"/>
          </a:xfrm>
        </p:spPr>
        <p:txBody>
          <a:bodyPr/>
          <a:lstStyle/>
          <a:p>
            <a:r>
              <a:rPr lang="ru-RU" dirty="0"/>
              <a:t>Литология и рудная минерализация</a:t>
            </a:r>
          </a:p>
        </p:txBody>
      </p:sp>
      <p:sp>
        <p:nvSpPr>
          <p:cNvPr id="4" name="Номер слайда 3">
            <a:extLst>
              <a:ext uri="{FF2B5EF4-FFF2-40B4-BE49-F238E27FC236}">
                <a16:creationId xmlns:a16="http://schemas.microsoft.com/office/drawing/2014/main" id="{4EFD1473-5363-48BD-9BE3-E45483B11B90}"/>
              </a:ext>
            </a:extLst>
          </p:cNvPr>
          <p:cNvSpPr>
            <a:spLocks noGrp="1"/>
          </p:cNvSpPr>
          <p:nvPr>
            <p:ph type="sldNum" sz="quarter" idx="12"/>
          </p:nvPr>
        </p:nvSpPr>
        <p:spPr/>
        <p:txBody>
          <a:bodyPr/>
          <a:lstStyle/>
          <a:p>
            <a:fld id="{F2E0B71B-DB46-47BF-8CF8-F70B5CB33322}" type="slidenum">
              <a:rPr lang="en-GB" smtClean="0"/>
              <a:pPr/>
              <a:t>9</a:t>
            </a:fld>
            <a:endParaRPr lang="en-GB" dirty="0"/>
          </a:p>
        </p:txBody>
      </p:sp>
      <p:pic>
        <p:nvPicPr>
          <p:cNvPr id="8" name="Объект 5">
            <a:extLst>
              <a:ext uri="{FF2B5EF4-FFF2-40B4-BE49-F238E27FC236}">
                <a16:creationId xmlns:a16="http://schemas.microsoft.com/office/drawing/2014/main" id="{DEC691DA-D2D1-4C9A-9C98-3616D3B534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613" y="1110526"/>
            <a:ext cx="5360873" cy="3426006"/>
          </a:xfrm>
          <a:prstGeom prst="rect">
            <a:avLst/>
          </a:prstGeom>
        </p:spPr>
      </p:pic>
      <p:sp>
        <p:nvSpPr>
          <p:cNvPr id="6" name="Прямоугольник 5">
            <a:extLst>
              <a:ext uri="{FF2B5EF4-FFF2-40B4-BE49-F238E27FC236}">
                <a16:creationId xmlns:a16="http://schemas.microsoft.com/office/drawing/2014/main" id="{8842AF4B-E72B-45A8-868B-7F851E267602}"/>
              </a:ext>
            </a:extLst>
          </p:cNvPr>
          <p:cNvSpPr/>
          <p:nvPr/>
        </p:nvSpPr>
        <p:spPr>
          <a:xfrm>
            <a:off x="6660232" y="4536532"/>
            <a:ext cx="2372765" cy="246221"/>
          </a:xfrm>
          <a:prstGeom prst="rect">
            <a:avLst/>
          </a:prstGeom>
        </p:spPr>
        <p:txBody>
          <a:bodyPr wrap="none">
            <a:spAutoFit/>
          </a:bodyPr>
          <a:lstStyle/>
          <a:p>
            <a:r>
              <a:rPr lang="en-US" sz="1000" dirty="0"/>
              <a:t>Pollard, </a:t>
            </a:r>
            <a:r>
              <a:rPr lang="en-US" sz="1000" dirty="0" err="1"/>
              <a:t>Pelenkova</a:t>
            </a:r>
            <a:r>
              <a:rPr lang="en-US" sz="1000" dirty="0"/>
              <a:t>, 2017</a:t>
            </a:r>
            <a:r>
              <a:rPr lang="ru-RU" sz="1000" dirty="0"/>
              <a:t>, с изменениями</a:t>
            </a:r>
          </a:p>
        </p:txBody>
      </p:sp>
    </p:spTree>
    <p:extLst>
      <p:ext uri="{BB962C8B-B14F-4D97-AF65-F5344CB8AC3E}">
        <p14:creationId xmlns:p14="http://schemas.microsoft.com/office/powerpoint/2010/main" val="1675803455"/>
      </p:ext>
    </p:extLst>
  </p:cSld>
  <p:clrMapOvr>
    <a:masterClrMapping/>
  </p:clrMapOvr>
</p:sld>
</file>

<file path=ppt/theme/theme1.xml><?xml version="1.0" encoding="utf-8"?>
<a:theme xmlns:a="http://schemas.openxmlformats.org/drawingml/2006/main" name="Специальное оформление">
  <a:themeElements>
    <a:clrScheme name="Другая 1">
      <a:dk1>
        <a:sysClr val="windowText" lastClr="000000"/>
      </a:dk1>
      <a:lt1>
        <a:sysClr val="window" lastClr="FFFFFF"/>
      </a:lt1>
      <a:dk2>
        <a:srgbClr val="44546A"/>
      </a:dk2>
      <a:lt2>
        <a:srgbClr val="E7E6E6"/>
      </a:lt2>
      <a:accent1>
        <a:srgbClr val="0081C6"/>
      </a:accent1>
      <a:accent2>
        <a:srgbClr val="C1D82F"/>
      </a:accent2>
      <a:accent3>
        <a:srgbClr val="387C2B"/>
      </a:accent3>
      <a:accent4>
        <a:srgbClr val="FAA634"/>
      </a:accent4>
      <a:accent5>
        <a:srgbClr val="B06E0E"/>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dministration" ma:contentTypeID="0x010100C7D587FC1F175842A2EB0BF4E0F52BDA000C24F20DC5565748A38E6CFC2DBD27C9" ma:contentTypeVersion="4" ma:contentTypeDescription="" ma:contentTypeScope="" ma:versionID="b1a90116eca09d7dc01fe5b650f0a16a">
  <xsd:schema xmlns:xsd="http://www.w3.org/2001/XMLSchema" xmlns:xs="http://www.w3.org/2001/XMLSchema" xmlns:p="http://schemas.microsoft.com/office/2006/metadata/properties" xmlns:ns1="7e94de66-b97b-430e-a025-ccaab76d256f" xmlns:ns3="c91e643c-40f8-4213-9246-dd54627f9bb8" targetNamespace="http://schemas.microsoft.com/office/2006/metadata/properties" ma:root="true" ma:fieldsID="510d3a73d9ea98266c535ee1f3eb4ec4" ns1:_="" ns3:_="">
    <xsd:import namespace="7e94de66-b97b-430e-a025-ccaab76d256f"/>
    <xsd:import namespace="c91e643c-40f8-4213-9246-dd54627f9bb8"/>
    <xsd:element name="properties">
      <xsd:complexType>
        <xsd:sequence>
          <xsd:element name="documentManagement">
            <xsd:complexType>
              <xsd:all>
                <xsd:element ref="ns1:Software_x0020_Product" minOccurs="0"/>
                <xsd:element ref="ns1:i670de19492741609d81bffdbf02b60d" minOccurs="0"/>
                <xsd:element ref="ns3:TaxCatchAll" minOccurs="0"/>
                <xsd:element ref="ns3: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94de66-b97b-430e-a025-ccaab76d256f" elementFormDefault="qualified">
    <xsd:import namespace="http://schemas.microsoft.com/office/2006/documentManagement/types"/>
    <xsd:import namespace="http://schemas.microsoft.com/office/infopath/2007/PartnerControls"/>
    <xsd:element name="Software_x0020_Product" ma:index="3" nillable="true" ma:displayName="Software Product" ma:default="All" ma:internalName="Software_x0020_Product0" ma:requiredMultiChoice="true">
      <xsd:complexType>
        <xsd:complexContent>
          <xsd:extension base="dms:MultiChoice">
            <xsd:sequence>
              <xsd:element name="Value" maxOccurs="unbounded" minOccurs="0" nillable="true">
                <xsd:simpleType>
                  <xsd:restriction base="dms:Choice">
                    <xsd:enumeration value="All"/>
                    <xsd:enumeration value="Corporate"/>
                    <xsd:enumeration value="Geobank"/>
                    <xsd:enumeration value="Micromine"/>
                    <xsd:enumeration value="Pitram"/>
                  </xsd:restriction>
                </xsd:simpleType>
              </xsd:element>
            </xsd:sequence>
          </xsd:extension>
        </xsd:complexContent>
      </xsd:complexType>
    </xsd:element>
    <xsd:element name="i670de19492741609d81bffdbf02b60d" ma:index="9" nillable="true" ma:taxonomy="true" ma:internalName="i670de19492741609d81bffdbf02b60d" ma:taxonomyFieldName="Administration_x0020_Type1" ma:displayName="Administration Type" ma:default="" ma:fieldId="{2670de19-4927-4160-9d81-bffdbf02b60d}" ma:sspId="cdfd6139-7774-401e-a33f-e6b1296900be" ma:termSetId="7ef68acc-e66a-4181-92bd-0e07cf8d2125" ma:anchorId="c5d05362-d29f-4a97-acb7-8bbd9ba7940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91e643c-40f8-4213-9246-dd54627f9bb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fd0ea0f-2d7f-4a76-a66b-d7acc684d52f}" ma:internalName="TaxCatchAll" ma:showField="CatchAllData" ma:web="c91e643c-40f8-4213-9246-dd54627f9bb8">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cfd0ea0f-2d7f-4a76-a66b-d7acc684d52f}" ma:internalName="TaxCatchAllLabel" ma:readOnly="true" ma:showField="CatchAllDataLabel" ma:web="c91e643c-40f8-4213-9246-dd54627f9b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oftware_x0020_Product xmlns="7e94de66-b97b-430e-a025-ccaab76d256f">
      <Value>Corporate</Value>
    </Software_x0020_Product>
    <TaxCatchAll xmlns="c91e643c-40f8-4213-9246-dd54627f9bb8">
      <Value>197</Value>
    </TaxCatchAll>
    <i670de19492741609d81bffdbf02b60d xmlns="7e94de66-b97b-430e-a025-ccaab76d256f">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981df0cd-66f5-4ed1-9e23-fce327820286</TermId>
        </TermInfo>
      </Terms>
    </i670de19492741609d81bffdbf02b60d>
  </documentManagement>
</p:properties>
</file>

<file path=customXml/itemProps1.xml><?xml version="1.0" encoding="utf-8"?>
<ds:datastoreItem xmlns:ds="http://schemas.openxmlformats.org/officeDocument/2006/customXml" ds:itemID="{9B115A43-110C-4B20-8522-2984CEEFBF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94de66-b97b-430e-a025-ccaab76d256f"/>
    <ds:schemaRef ds:uri="c91e643c-40f8-4213-9246-dd54627f9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331EFF-FAB1-48D9-A14A-73D4056D8F64}">
  <ds:schemaRefs>
    <ds:schemaRef ds:uri="http://schemas.microsoft.com/sharepoint/v3/contenttype/forms"/>
  </ds:schemaRefs>
</ds:datastoreItem>
</file>

<file path=customXml/itemProps3.xml><?xml version="1.0" encoding="utf-8"?>
<ds:datastoreItem xmlns:ds="http://schemas.openxmlformats.org/officeDocument/2006/customXml" ds:itemID="{56AD0FD9-9CEF-4B1C-85C3-450B9B122D54}">
  <ds:schemaRefs>
    <ds:schemaRef ds:uri="http://purl.org/dc/elements/1.1/"/>
    <ds:schemaRef ds:uri="7e94de66-b97b-430e-a025-ccaab76d256f"/>
    <ds:schemaRef ds:uri="http://schemas.microsoft.com/office/infopath/2007/PartnerControls"/>
    <ds:schemaRef ds:uri="http://purl.org/dc/terms/"/>
    <ds:schemaRef ds:uri="http://schemas.microsoft.com/office/2006/metadata/properties"/>
    <ds:schemaRef ds:uri="http://www.w3.org/XML/1998/namespace"/>
    <ds:schemaRef ds:uri="http://schemas.microsoft.com/office/2006/documentManagement/types"/>
    <ds:schemaRef ds:uri="c91e643c-40f8-4213-9246-dd54627f9bb8"/>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3520</TotalTime>
  <Words>2116</Words>
  <Application>Microsoft Office PowerPoint</Application>
  <PresentationFormat>Экран (16:9)</PresentationFormat>
  <Paragraphs>211</Paragraphs>
  <Slides>22</Slides>
  <Notes>18</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22</vt:i4>
      </vt:variant>
    </vt:vector>
  </HeadingPairs>
  <TitlesOfParts>
    <vt:vector size="28" baseType="lpstr">
      <vt:lpstr>Arial</vt:lpstr>
      <vt:lpstr>Calibri</vt:lpstr>
      <vt:lpstr>Calibri Light</vt:lpstr>
      <vt:lpstr>Wingdings</vt:lpstr>
      <vt:lpstr>Wingdings 3</vt:lpstr>
      <vt:lpstr>Специальное оформление</vt:lpstr>
      <vt:lpstr>Выделение доменов для корректной оценки ресурсов меднопорфирового месторождения  с помощью ГГИС Майкромайн   </vt:lpstr>
      <vt:lpstr>Меднопорфировые месторождения</vt:lpstr>
      <vt:lpstr>Глобальная тектоническая обстановка</vt:lpstr>
      <vt:lpstr>Локальные условия формирования</vt:lpstr>
      <vt:lpstr>Вторичные изменения и порфировое оруденение</vt:lpstr>
      <vt:lpstr>Вторичные изменения и порфировое оруденение</vt:lpstr>
      <vt:lpstr>Литологическая модель меднопорфирового месторождения</vt:lpstr>
      <vt:lpstr>Модель минерализации меднопорфирового месторождения</vt:lpstr>
      <vt:lpstr>Литология и рудная минерализация</vt:lpstr>
      <vt:lpstr>Немножко теории</vt:lpstr>
      <vt:lpstr>Границы между геологическими доменами</vt:lpstr>
      <vt:lpstr>Неверная интерпретация границ</vt:lpstr>
      <vt:lpstr>Вернемся к нашему месторождению</vt:lpstr>
      <vt:lpstr>Статистический анализ</vt:lpstr>
      <vt:lpstr>Статистический анализ</vt:lpstr>
      <vt:lpstr>График «ящик с усами»</vt:lpstr>
      <vt:lpstr>График «ящик с усами»</vt:lpstr>
      <vt:lpstr>Анализ границ</vt:lpstr>
      <vt:lpstr>Минерализация + литология: Жесткая граница</vt:lpstr>
      <vt:lpstr>Минерализация + литология: Мягкая граница</vt:lpstr>
      <vt:lpstr>Выводы</vt:lpstr>
      <vt:lpstr>Список литературы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Обеспечение и Контроль качества (QA/QC) геологических данных</dc:title>
  <dc:creator>Ekaterina Pelenkova</dc:creator>
  <cp:lastModifiedBy>Ekaterina Pelenkova</cp:lastModifiedBy>
  <cp:revision>171</cp:revision>
  <dcterms:created xsi:type="dcterms:W3CDTF">2019-04-25T13:39:54Z</dcterms:created>
  <dcterms:modified xsi:type="dcterms:W3CDTF">2019-05-23T00:59:19Z</dcterms:modified>
</cp:coreProperties>
</file>