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1.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 id="2147484092" r:id="rId2"/>
    <p:sldMasterId id="2147484103" r:id="rId3"/>
    <p:sldMasterId id="2147484140" r:id="rId4"/>
    <p:sldMasterId id="2147484529" r:id="rId5"/>
    <p:sldMasterId id="2147484670" r:id="rId6"/>
    <p:sldMasterId id="2147484681" r:id="rId7"/>
    <p:sldMasterId id="2147484692" r:id="rId8"/>
    <p:sldMasterId id="2147484715" r:id="rId9"/>
    <p:sldMasterId id="2147484727" r:id="rId10"/>
    <p:sldMasterId id="2147484742" r:id="rId11"/>
    <p:sldMasterId id="2147484753" r:id="rId12"/>
    <p:sldMasterId id="2147484766" r:id="rId13"/>
  </p:sldMasterIdLst>
  <p:notesMasterIdLst>
    <p:notesMasterId r:id="rId116"/>
  </p:notesMasterIdLst>
  <p:sldIdLst>
    <p:sldId id="350" r:id="rId14"/>
    <p:sldId id="379" r:id="rId15"/>
    <p:sldId id="381" r:id="rId16"/>
    <p:sldId id="382" r:id="rId17"/>
    <p:sldId id="347" r:id="rId18"/>
    <p:sldId id="351" r:id="rId19"/>
    <p:sldId id="352" r:id="rId20"/>
    <p:sldId id="354" r:id="rId21"/>
    <p:sldId id="355" r:id="rId22"/>
    <p:sldId id="365" r:id="rId23"/>
    <p:sldId id="367" r:id="rId24"/>
    <p:sldId id="368" r:id="rId25"/>
    <p:sldId id="369" r:id="rId26"/>
    <p:sldId id="359" r:id="rId27"/>
    <p:sldId id="360" r:id="rId28"/>
    <p:sldId id="361" r:id="rId29"/>
    <p:sldId id="362" r:id="rId30"/>
    <p:sldId id="357" r:id="rId31"/>
    <p:sldId id="392" r:id="rId32"/>
    <p:sldId id="393" r:id="rId33"/>
    <p:sldId id="383" r:id="rId34"/>
    <p:sldId id="417" r:id="rId35"/>
    <p:sldId id="385" r:id="rId36"/>
    <p:sldId id="386" r:id="rId37"/>
    <p:sldId id="387" r:id="rId38"/>
    <p:sldId id="388" r:id="rId39"/>
    <p:sldId id="389" r:id="rId40"/>
    <p:sldId id="390" r:id="rId41"/>
    <p:sldId id="391" r:id="rId42"/>
    <p:sldId id="416"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281" r:id="rId65"/>
    <p:sldId id="338" r:id="rId66"/>
    <p:sldId id="284" r:id="rId67"/>
    <p:sldId id="452" r:id="rId68"/>
    <p:sldId id="453" r:id="rId69"/>
    <p:sldId id="448" r:id="rId70"/>
    <p:sldId id="373" r:id="rId71"/>
    <p:sldId id="449" r:id="rId72"/>
    <p:sldId id="450" r:id="rId73"/>
    <p:sldId id="451" r:id="rId74"/>
    <p:sldId id="299" r:id="rId75"/>
    <p:sldId id="280" r:id="rId76"/>
    <p:sldId id="371" r:id="rId77"/>
    <p:sldId id="273" r:id="rId78"/>
    <p:sldId id="274" r:id="rId79"/>
    <p:sldId id="275" r:id="rId80"/>
    <p:sldId id="277" r:id="rId81"/>
    <p:sldId id="312" r:id="rId82"/>
    <p:sldId id="313" r:id="rId83"/>
    <p:sldId id="314" r:id="rId84"/>
    <p:sldId id="279" r:id="rId85"/>
    <p:sldId id="315" r:id="rId86"/>
    <p:sldId id="317" r:id="rId87"/>
    <p:sldId id="318" r:id="rId88"/>
    <p:sldId id="364" r:id="rId89"/>
    <p:sldId id="363" r:id="rId90"/>
    <p:sldId id="418" r:id="rId91"/>
    <p:sldId id="419" r:id="rId92"/>
    <p:sldId id="420" r:id="rId93"/>
    <p:sldId id="421" r:id="rId94"/>
    <p:sldId id="422" r:id="rId95"/>
    <p:sldId id="423" r:id="rId96"/>
    <p:sldId id="424" r:id="rId97"/>
    <p:sldId id="425" r:id="rId98"/>
    <p:sldId id="426" r:id="rId99"/>
    <p:sldId id="427" r:id="rId100"/>
    <p:sldId id="428" r:id="rId101"/>
    <p:sldId id="429" r:id="rId102"/>
    <p:sldId id="430" r:id="rId103"/>
    <p:sldId id="431" r:id="rId104"/>
    <p:sldId id="432" r:id="rId105"/>
    <p:sldId id="433" r:id="rId106"/>
    <p:sldId id="434" r:id="rId107"/>
    <p:sldId id="435" r:id="rId108"/>
    <p:sldId id="436" r:id="rId109"/>
    <p:sldId id="437" r:id="rId110"/>
    <p:sldId id="438" r:id="rId111"/>
    <p:sldId id="440" r:id="rId112"/>
    <p:sldId id="441" r:id="rId113"/>
    <p:sldId id="442" r:id="rId114"/>
    <p:sldId id="443" r:id="rId1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Arial" pitchFamily="34" charset="0"/>
      </a:defRPr>
    </a:lvl1pPr>
    <a:lvl2pPr marL="454025" indent="1588" algn="l" rtl="0" eaLnBrk="0" fontAlgn="base" hangingPunct="0">
      <a:spcBef>
        <a:spcPct val="0"/>
      </a:spcBef>
      <a:spcAft>
        <a:spcPct val="0"/>
      </a:spcAft>
      <a:defRPr sz="2400" kern="1200">
        <a:solidFill>
          <a:schemeClr val="tx1"/>
        </a:solidFill>
        <a:latin typeface="Times"/>
        <a:ea typeface="+mn-ea"/>
        <a:cs typeface="Arial" pitchFamily="34" charset="0"/>
      </a:defRPr>
    </a:lvl2pPr>
    <a:lvl3pPr marL="911225" indent="1588" algn="l" rtl="0" eaLnBrk="0" fontAlgn="base" hangingPunct="0">
      <a:spcBef>
        <a:spcPct val="0"/>
      </a:spcBef>
      <a:spcAft>
        <a:spcPct val="0"/>
      </a:spcAft>
      <a:defRPr sz="2400" kern="1200">
        <a:solidFill>
          <a:schemeClr val="tx1"/>
        </a:solidFill>
        <a:latin typeface="Times"/>
        <a:ea typeface="+mn-ea"/>
        <a:cs typeface="Arial" pitchFamily="34" charset="0"/>
      </a:defRPr>
    </a:lvl3pPr>
    <a:lvl4pPr marL="1368425" indent="1588" algn="l" rtl="0" eaLnBrk="0" fontAlgn="base" hangingPunct="0">
      <a:spcBef>
        <a:spcPct val="0"/>
      </a:spcBef>
      <a:spcAft>
        <a:spcPct val="0"/>
      </a:spcAft>
      <a:defRPr sz="2400" kern="1200">
        <a:solidFill>
          <a:schemeClr val="tx1"/>
        </a:solidFill>
        <a:latin typeface="Times"/>
        <a:ea typeface="+mn-ea"/>
        <a:cs typeface="Arial" pitchFamily="34" charset="0"/>
      </a:defRPr>
    </a:lvl4pPr>
    <a:lvl5pPr marL="1825625" indent="1588" algn="l" rtl="0" eaLnBrk="0" fontAlgn="base" hangingPunct="0">
      <a:spcBef>
        <a:spcPct val="0"/>
      </a:spcBef>
      <a:spcAft>
        <a:spcPct val="0"/>
      </a:spcAft>
      <a:defRPr sz="2400" kern="1200">
        <a:solidFill>
          <a:schemeClr val="tx1"/>
        </a:solidFill>
        <a:latin typeface="Times"/>
        <a:ea typeface="+mn-ea"/>
        <a:cs typeface="Arial" pitchFamily="34" charset="0"/>
      </a:defRPr>
    </a:lvl5pPr>
    <a:lvl6pPr marL="2286000" algn="l" defTabSz="914400" rtl="0" eaLnBrk="1" latinLnBrk="0" hangingPunct="1">
      <a:defRPr sz="2400" kern="1200">
        <a:solidFill>
          <a:schemeClr val="tx1"/>
        </a:solidFill>
        <a:latin typeface="Times"/>
        <a:ea typeface="+mn-ea"/>
        <a:cs typeface="Arial" pitchFamily="34" charset="0"/>
      </a:defRPr>
    </a:lvl6pPr>
    <a:lvl7pPr marL="2743200" algn="l" defTabSz="914400" rtl="0" eaLnBrk="1" latinLnBrk="0" hangingPunct="1">
      <a:defRPr sz="2400" kern="1200">
        <a:solidFill>
          <a:schemeClr val="tx1"/>
        </a:solidFill>
        <a:latin typeface="Times"/>
        <a:ea typeface="+mn-ea"/>
        <a:cs typeface="Arial" pitchFamily="34" charset="0"/>
      </a:defRPr>
    </a:lvl7pPr>
    <a:lvl8pPr marL="3200400" algn="l" defTabSz="914400" rtl="0" eaLnBrk="1" latinLnBrk="0" hangingPunct="1">
      <a:defRPr sz="2400" kern="1200">
        <a:solidFill>
          <a:schemeClr val="tx1"/>
        </a:solidFill>
        <a:latin typeface="Times"/>
        <a:ea typeface="+mn-ea"/>
        <a:cs typeface="Arial" pitchFamily="34" charset="0"/>
      </a:defRPr>
    </a:lvl8pPr>
    <a:lvl9pPr marL="3657600" algn="l" defTabSz="914400" rtl="0" eaLnBrk="1" latinLnBrk="0" hangingPunct="1">
      <a:defRPr sz="2400" kern="1200">
        <a:solidFill>
          <a:schemeClr val="tx1"/>
        </a:solidFill>
        <a:latin typeface="Times"/>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90" d="100"/>
          <a:sy n="90" d="100"/>
        </p:scale>
        <p:origin x="-2220"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presProps" Target="presProps.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110" Type="http://schemas.openxmlformats.org/officeDocument/2006/relationships/slide" Target="slides/slide97.xml"/><Relationship Id="rId115" Type="http://schemas.openxmlformats.org/officeDocument/2006/relationships/slide" Target="slides/slide102.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slide" Target="slides/slide100.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3D22F-2EC4-4C80-AEC4-BA7D72F55A9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6D6BD072-4E15-400B-9EE0-15374D661DA6}">
      <dgm:prSet phldrT="[Текст]"/>
      <dgm:spPr>
        <a:solidFill>
          <a:schemeClr val="accent3">
            <a:lumMod val="65000"/>
          </a:schemeClr>
        </a:solidFill>
      </dgm:spPr>
      <dgm:t>
        <a:bodyPr/>
        <a:lstStyle/>
        <a:p>
          <a:r>
            <a:rPr lang="ru-RU" b="1" dirty="0" smtClean="0">
              <a:latin typeface="Times New Roman" panose="02020603050405020304" pitchFamily="18" charset="0"/>
              <a:cs typeface="Times New Roman" panose="02020603050405020304" pitchFamily="18" charset="0"/>
            </a:rPr>
            <a:t>ГОСУДАРСТВО</a:t>
          </a:r>
          <a:endParaRPr lang="ru-RU" b="1" dirty="0">
            <a:latin typeface="Times New Roman" panose="02020603050405020304" pitchFamily="18" charset="0"/>
            <a:cs typeface="Times New Roman" panose="02020603050405020304" pitchFamily="18" charset="0"/>
          </a:endParaRPr>
        </a:p>
      </dgm:t>
    </dgm:pt>
    <dgm:pt modelId="{2C8B45B2-50B0-4E75-AA04-9E98725265D0}" type="parTrans" cxnId="{41E4B8B1-E67C-43EB-B394-A0F66EC81280}">
      <dgm:prSet/>
      <dgm:spPr/>
      <dgm:t>
        <a:bodyPr/>
        <a:lstStyle/>
        <a:p>
          <a:endParaRPr lang="ru-RU">
            <a:latin typeface="Times New Roman" panose="02020603050405020304" pitchFamily="18" charset="0"/>
            <a:cs typeface="Times New Roman" panose="02020603050405020304" pitchFamily="18" charset="0"/>
          </a:endParaRPr>
        </a:p>
      </dgm:t>
    </dgm:pt>
    <dgm:pt modelId="{98E24D83-D046-4371-A36A-5D29E6037417}" type="sibTrans" cxnId="{41E4B8B1-E67C-43EB-B394-A0F66EC81280}">
      <dgm:prSet/>
      <dgm:spPr/>
      <dgm:t>
        <a:bodyPr/>
        <a:lstStyle/>
        <a:p>
          <a:endParaRPr lang="ru-RU">
            <a:latin typeface="Times New Roman" panose="02020603050405020304" pitchFamily="18" charset="0"/>
            <a:cs typeface="Times New Roman" panose="02020603050405020304" pitchFamily="18" charset="0"/>
          </a:endParaRPr>
        </a:p>
      </dgm:t>
    </dgm:pt>
    <dgm:pt modelId="{62292E44-7E8B-424D-A8B4-8252AB415A47}">
      <dgm:prSet phldrT="[Текст]" custT="1"/>
      <dgm:spPr/>
      <dgm:t>
        <a:bodyPr/>
        <a:lstStyle/>
        <a:p>
          <a:pPr algn="just"/>
          <a:r>
            <a:rPr lang="ru-RU" sz="1400" b="0" dirty="0" smtClean="0">
              <a:latin typeface="Times New Roman" panose="02020603050405020304" pitchFamily="18" charset="0"/>
              <a:cs typeface="Times New Roman" panose="02020603050405020304" pitchFamily="18" charset="0"/>
            </a:rPr>
            <a:t>Раскрытие информации по стратегии развития регионов/страны (формализованный промышленный шпионаж)</a:t>
          </a:r>
          <a:endParaRPr lang="ru-RU" sz="1400" b="0" dirty="0">
            <a:latin typeface="Times New Roman" panose="02020603050405020304" pitchFamily="18" charset="0"/>
            <a:cs typeface="Times New Roman" panose="02020603050405020304" pitchFamily="18" charset="0"/>
          </a:endParaRPr>
        </a:p>
      </dgm:t>
    </dgm:pt>
    <dgm:pt modelId="{F24FA020-1212-4727-9164-E187B757CA6F}" type="parTrans" cxnId="{5BD3B208-6237-45E9-8485-0392B1353D2F}">
      <dgm:prSet/>
      <dgm:spPr/>
      <dgm:t>
        <a:bodyPr/>
        <a:lstStyle/>
        <a:p>
          <a:endParaRPr lang="ru-RU">
            <a:latin typeface="Times New Roman" panose="02020603050405020304" pitchFamily="18" charset="0"/>
            <a:cs typeface="Times New Roman" panose="02020603050405020304" pitchFamily="18" charset="0"/>
          </a:endParaRPr>
        </a:p>
      </dgm:t>
    </dgm:pt>
    <dgm:pt modelId="{A4575E72-49BB-4A56-9325-89EC953AF05F}" type="sibTrans" cxnId="{5BD3B208-6237-45E9-8485-0392B1353D2F}">
      <dgm:prSet/>
      <dgm:spPr/>
      <dgm:t>
        <a:bodyPr/>
        <a:lstStyle/>
        <a:p>
          <a:endParaRPr lang="ru-RU">
            <a:latin typeface="Times New Roman" panose="02020603050405020304" pitchFamily="18" charset="0"/>
            <a:cs typeface="Times New Roman" panose="02020603050405020304" pitchFamily="18" charset="0"/>
          </a:endParaRPr>
        </a:p>
      </dgm:t>
    </dgm:pt>
    <dgm:pt modelId="{174AC43D-977B-4DA4-A859-AE10A5EB0379}">
      <dgm:prSet phldrT="[Текст]" custT="1"/>
      <dgm:spPr/>
      <dgm:t>
        <a:bodyPr/>
        <a:lstStyle/>
        <a:p>
          <a:pPr algn="just"/>
          <a:r>
            <a:rPr lang="ru-RU" sz="1400" b="0" dirty="0" smtClean="0">
              <a:latin typeface="Times New Roman" panose="02020603050405020304" pitchFamily="18" charset="0"/>
              <a:cs typeface="Times New Roman" panose="02020603050405020304" pitchFamily="18" charset="0"/>
            </a:rPr>
            <a:t>Искажение информации о запасах за счет сговора с компаниями и/или указания правительства, заинтересованного в санкциях</a:t>
          </a:r>
          <a:endParaRPr lang="ru-RU" sz="1400" b="0" dirty="0">
            <a:latin typeface="Times New Roman" panose="02020603050405020304" pitchFamily="18" charset="0"/>
            <a:cs typeface="Times New Roman" panose="02020603050405020304" pitchFamily="18" charset="0"/>
          </a:endParaRPr>
        </a:p>
      </dgm:t>
    </dgm:pt>
    <dgm:pt modelId="{9B14453A-1CB3-4787-8FA6-AF93D135C6AE}" type="parTrans" cxnId="{BC106B15-BD78-4BB5-8457-10BFE8CFB918}">
      <dgm:prSet/>
      <dgm:spPr/>
      <dgm:t>
        <a:bodyPr/>
        <a:lstStyle/>
        <a:p>
          <a:endParaRPr lang="ru-RU">
            <a:latin typeface="Times New Roman" panose="02020603050405020304" pitchFamily="18" charset="0"/>
            <a:cs typeface="Times New Roman" panose="02020603050405020304" pitchFamily="18" charset="0"/>
          </a:endParaRPr>
        </a:p>
      </dgm:t>
    </dgm:pt>
    <dgm:pt modelId="{CC03BCB3-CD5B-4E51-9DBE-04DCFA873E4D}" type="sibTrans" cxnId="{BC106B15-BD78-4BB5-8457-10BFE8CFB918}">
      <dgm:prSet/>
      <dgm:spPr/>
      <dgm:t>
        <a:bodyPr/>
        <a:lstStyle/>
        <a:p>
          <a:endParaRPr lang="ru-RU">
            <a:latin typeface="Times New Roman" panose="02020603050405020304" pitchFamily="18" charset="0"/>
            <a:cs typeface="Times New Roman" panose="02020603050405020304" pitchFamily="18" charset="0"/>
          </a:endParaRPr>
        </a:p>
      </dgm:t>
    </dgm:pt>
    <dgm:pt modelId="{3E594AE6-A69E-426F-B556-1CCE1A2ACF1C}">
      <dgm:prSet phldrT="[Текст]"/>
      <dgm:spPr>
        <a:solidFill>
          <a:schemeClr val="accent3">
            <a:lumMod val="65000"/>
          </a:schemeClr>
        </a:solidFill>
      </dgm:spPr>
      <dgm:t>
        <a:bodyPr/>
        <a:lstStyle/>
        <a:p>
          <a:r>
            <a:rPr lang="ru-RU" b="1" dirty="0" smtClean="0">
              <a:latin typeface="Times New Roman" panose="02020603050405020304" pitchFamily="18" charset="0"/>
              <a:cs typeface="Times New Roman" panose="02020603050405020304" pitchFamily="18" charset="0"/>
            </a:rPr>
            <a:t>НЕДРОПОЛЬЗОВАТЕЛЬ</a:t>
          </a:r>
          <a:endParaRPr lang="ru-RU" b="1" dirty="0">
            <a:latin typeface="Times New Roman" panose="02020603050405020304" pitchFamily="18" charset="0"/>
            <a:cs typeface="Times New Roman" panose="02020603050405020304" pitchFamily="18" charset="0"/>
          </a:endParaRPr>
        </a:p>
      </dgm:t>
    </dgm:pt>
    <dgm:pt modelId="{CA3C7FC2-16FD-424B-B1EF-DBC2FF2D79DC}" type="parTrans" cxnId="{85CE4092-F1EE-4538-847E-25AB731F4D7D}">
      <dgm:prSet/>
      <dgm:spPr/>
      <dgm:t>
        <a:bodyPr/>
        <a:lstStyle/>
        <a:p>
          <a:endParaRPr lang="ru-RU">
            <a:latin typeface="Times New Roman" panose="02020603050405020304" pitchFamily="18" charset="0"/>
            <a:cs typeface="Times New Roman" panose="02020603050405020304" pitchFamily="18" charset="0"/>
          </a:endParaRPr>
        </a:p>
      </dgm:t>
    </dgm:pt>
    <dgm:pt modelId="{CC3170CD-2F7B-406C-9311-600624FC99E5}" type="sibTrans" cxnId="{85CE4092-F1EE-4538-847E-25AB731F4D7D}">
      <dgm:prSet/>
      <dgm:spPr/>
      <dgm:t>
        <a:bodyPr/>
        <a:lstStyle/>
        <a:p>
          <a:endParaRPr lang="ru-RU">
            <a:latin typeface="Times New Roman" panose="02020603050405020304" pitchFamily="18" charset="0"/>
            <a:cs typeface="Times New Roman" panose="02020603050405020304" pitchFamily="18" charset="0"/>
          </a:endParaRPr>
        </a:p>
      </dgm:t>
    </dgm:pt>
    <dgm:pt modelId="{3512D713-8BAF-4D95-B6C3-2902BC5404BF}">
      <dgm:prSet phldrT="[Текст]"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1400" b="0" dirty="0" smtClean="0">
              <a:latin typeface="Times New Roman" panose="02020603050405020304" pitchFamily="18" charset="0"/>
              <a:cs typeface="Times New Roman" panose="02020603050405020304" pitchFamily="18" charset="0"/>
            </a:rPr>
            <a:t>Непрозрачность информации – скрытие механизма оценки </a:t>
          </a:r>
          <a:endParaRPr lang="ru-RU" sz="1400" b="0" dirty="0">
            <a:latin typeface="Times New Roman" panose="02020603050405020304" pitchFamily="18" charset="0"/>
            <a:cs typeface="Times New Roman" panose="02020603050405020304" pitchFamily="18" charset="0"/>
          </a:endParaRPr>
        </a:p>
      </dgm:t>
    </dgm:pt>
    <dgm:pt modelId="{7C0ED256-A08D-413B-BDEB-A938ABDA59D7}" type="parTrans" cxnId="{B56693AD-F382-49E1-A573-40F2AE42BF81}">
      <dgm:prSet/>
      <dgm:spPr/>
      <dgm:t>
        <a:bodyPr/>
        <a:lstStyle/>
        <a:p>
          <a:endParaRPr lang="ru-RU">
            <a:latin typeface="Times New Roman" panose="02020603050405020304" pitchFamily="18" charset="0"/>
            <a:cs typeface="Times New Roman" panose="02020603050405020304" pitchFamily="18" charset="0"/>
          </a:endParaRPr>
        </a:p>
      </dgm:t>
    </dgm:pt>
    <dgm:pt modelId="{C92B8B5A-C2FE-4D2E-95F5-D895BAD3AC1C}" type="sibTrans" cxnId="{B56693AD-F382-49E1-A573-40F2AE42BF81}">
      <dgm:prSet/>
      <dgm:spPr/>
      <dgm:t>
        <a:bodyPr/>
        <a:lstStyle/>
        <a:p>
          <a:endParaRPr lang="ru-RU">
            <a:latin typeface="Times New Roman" panose="02020603050405020304" pitchFamily="18" charset="0"/>
            <a:cs typeface="Times New Roman" panose="02020603050405020304" pitchFamily="18" charset="0"/>
          </a:endParaRPr>
        </a:p>
      </dgm:t>
    </dgm:pt>
    <dgm:pt modelId="{592BAB72-82A0-4C4A-AC72-0890296DFE45}">
      <dgm:prSet phldrT="[Текст]"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1400" b="0" dirty="0" smtClean="0">
              <a:latin typeface="Times New Roman" panose="02020603050405020304" pitchFamily="18" charset="0"/>
              <a:cs typeface="Times New Roman" panose="02020603050405020304" pitchFamily="18" charset="0"/>
            </a:rPr>
            <a:t>Искажение информации о запасах за счет указаний от правительства США</a:t>
          </a:r>
          <a:endParaRPr lang="ru-RU" sz="1400" b="0" dirty="0">
            <a:latin typeface="Times New Roman" panose="02020603050405020304" pitchFamily="18" charset="0"/>
            <a:cs typeface="Times New Roman" panose="02020603050405020304" pitchFamily="18" charset="0"/>
          </a:endParaRPr>
        </a:p>
      </dgm:t>
    </dgm:pt>
    <dgm:pt modelId="{8FB4D24C-E07E-428D-9161-C084E9107681}" type="parTrans" cxnId="{B49899CA-3592-47EF-B872-DC1FC9884A2F}">
      <dgm:prSet/>
      <dgm:spPr/>
      <dgm:t>
        <a:bodyPr/>
        <a:lstStyle/>
        <a:p>
          <a:endParaRPr lang="ru-RU">
            <a:latin typeface="Times New Roman" panose="02020603050405020304" pitchFamily="18" charset="0"/>
            <a:cs typeface="Times New Roman" panose="02020603050405020304" pitchFamily="18" charset="0"/>
          </a:endParaRPr>
        </a:p>
      </dgm:t>
    </dgm:pt>
    <dgm:pt modelId="{442C9CD9-819B-42F9-A166-AD45B6E0576B}" type="sibTrans" cxnId="{B49899CA-3592-47EF-B872-DC1FC9884A2F}">
      <dgm:prSet/>
      <dgm:spPr/>
      <dgm:t>
        <a:bodyPr/>
        <a:lstStyle/>
        <a:p>
          <a:endParaRPr lang="ru-RU">
            <a:latin typeface="Times New Roman" panose="02020603050405020304" pitchFamily="18" charset="0"/>
            <a:cs typeface="Times New Roman" panose="02020603050405020304" pitchFamily="18" charset="0"/>
          </a:endParaRPr>
        </a:p>
      </dgm:t>
    </dgm:pt>
    <dgm:pt modelId="{2B016C47-999A-41E9-8F81-83459FFB3C2B}">
      <dgm:prSet phldrT="[Текст]"/>
      <dgm:spPr>
        <a:solidFill>
          <a:schemeClr val="accent3">
            <a:lumMod val="65000"/>
          </a:schemeClr>
        </a:solidFill>
      </dgm:spPr>
      <dgm:t>
        <a:bodyPr/>
        <a:lstStyle/>
        <a:p>
          <a:r>
            <a:rPr lang="ru-RU" b="1" dirty="0" smtClean="0">
              <a:latin typeface="Times New Roman" panose="02020603050405020304" pitchFamily="18" charset="0"/>
              <a:cs typeface="Times New Roman" panose="02020603050405020304" pitchFamily="18" charset="0"/>
            </a:rPr>
            <a:t>БАНКИ / БИРЖИ</a:t>
          </a:r>
          <a:endParaRPr lang="ru-RU" b="1" dirty="0">
            <a:latin typeface="Times New Roman" panose="02020603050405020304" pitchFamily="18" charset="0"/>
            <a:cs typeface="Times New Roman" panose="02020603050405020304" pitchFamily="18" charset="0"/>
          </a:endParaRPr>
        </a:p>
      </dgm:t>
    </dgm:pt>
    <dgm:pt modelId="{71593D20-FCFA-412E-8D42-B21CDD48004A}" type="parTrans" cxnId="{32A372E9-0589-42AE-829F-B7A684F3A587}">
      <dgm:prSet/>
      <dgm:spPr/>
      <dgm:t>
        <a:bodyPr/>
        <a:lstStyle/>
        <a:p>
          <a:endParaRPr lang="ru-RU">
            <a:latin typeface="Times New Roman" panose="02020603050405020304" pitchFamily="18" charset="0"/>
            <a:cs typeface="Times New Roman" panose="02020603050405020304" pitchFamily="18" charset="0"/>
          </a:endParaRPr>
        </a:p>
      </dgm:t>
    </dgm:pt>
    <dgm:pt modelId="{1D1E7516-D784-4F58-BEEA-C0AA52A37793}" type="sibTrans" cxnId="{32A372E9-0589-42AE-829F-B7A684F3A587}">
      <dgm:prSet/>
      <dgm:spPr/>
      <dgm:t>
        <a:bodyPr/>
        <a:lstStyle/>
        <a:p>
          <a:endParaRPr lang="ru-RU">
            <a:latin typeface="Times New Roman" panose="02020603050405020304" pitchFamily="18" charset="0"/>
            <a:cs typeface="Times New Roman" panose="02020603050405020304" pitchFamily="18" charset="0"/>
          </a:endParaRPr>
        </a:p>
      </dgm:t>
    </dgm:pt>
    <dgm:pt modelId="{A9513F99-75A1-4473-AA5E-D3D616A9C248}">
      <dgm:prSet phldrT="[Текст]" custT="1"/>
      <dgm:spPr/>
      <dgm:t>
        <a:bodyPr/>
        <a:lstStyle/>
        <a:p>
          <a:pPr algn="just"/>
          <a:r>
            <a:rPr lang="ru-RU" sz="1600" dirty="0" smtClean="0">
              <a:latin typeface="Times New Roman" panose="02020603050405020304" pitchFamily="18" charset="0"/>
              <a:cs typeface="Times New Roman" panose="02020603050405020304" pitchFamily="18" charset="0"/>
            </a:rPr>
            <a:t>Непрозрачность информации – скрытие механизма оценки</a:t>
          </a:r>
          <a:endParaRPr lang="ru-RU" sz="1600" dirty="0">
            <a:latin typeface="Times New Roman" panose="02020603050405020304" pitchFamily="18" charset="0"/>
            <a:cs typeface="Times New Roman" panose="02020603050405020304" pitchFamily="18" charset="0"/>
          </a:endParaRPr>
        </a:p>
      </dgm:t>
    </dgm:pt>
    <dgm:pt modelId="{E8EB6C00-2809-4610-B1A3-266C5F78BDCF}" type="parTrans" cxnId="{281C9A7C-7566-45EC-8FE0-967D785A1745}">
      <dgm:prSet/>
      <dgm:spPr/>
      <dgm:t>
        <a:bodyPr/>
        <a:lstStyle/>
        <a:p>
          <a:endParaRPr lang="ru-RU">
            <a:latin typeface="Times New Roman" panose="02020603050405020304" pitchFamily="18" charset="0"/>
            <a:cs typeface="Times New Roman" panose="02020603050405020304" pitchFamily="18" charset="0"/>
          </a:endParaRPr>
        </a:p>
      </dgm:t>
    </dgm:pt>
    <dgm:pt modelId="{AEE26BAB-CB98-484F-83B1-99F6BE31B45F}" type="sibTrans" cxnId="{281C9A7C-7566-45EC-8FE0-967D785A1745}">
      <dgm:prSet/>
      <dgm:spPr/>
      <dgm:t>
        <a:bodyPr/>
        <a:lstStyle/>
        <a:p>
          <a:endParaRPr lang="ru-RU">
            <a:latin typeface="Times New Roman" panose="02020603050405020304" pitchFamily="18" charset="0"/>
            <a:cs typeface="Times New Roman" panose="02020603050405020304" pitchFamily="18" charset="0"/>
          </a:endParaRPr>
        </a:p>
      </dgm:t>
    </dgm:pt>
    <dgm:pt modelId="{6B3769D3-9EDB-4D43-857B-5DD41631B62A}">
      <dgm:prSet phldrT="[Текст]" custT="1"/>
      <dgm:spPr/>
      <dgm:t>
        <a:bodyPr/>
        <a:lstStyle/>
        <a:p>
          <a:pPr algn="just"/>
          <a:r>
            <a:rPr lang="ru-RU" sz="1400" b="0" dirty="0" smtClean="0">
              <a:latin typeface="Times New Roman" panose="02020603050405020304" pitchFamily="18" charset="0"/>
              <a:cs typeface="Times New Roman" panose="02020603050405020304" pitchFamily="18" charset="0"/>
            </a:rPr>
            <a:t>Влияние на инвестиционную привлекательность минеральных ресурсов</a:t>
          </a:r>
          <a:endParaRPr lang="ru-RU" sz="1400" b="0" dirty="0">
            <a:latin typeface="Times New Roman" panose="02020603050405020304" pitchFamily="18" charset="0"/>
            <a:cs typeface="Times New Roman" panose="02020603050405020304" pitchFamily="18" charset="0"/>
          </a:endParaRPr>
        </a:p>
      </dgm:t>
    </dgm:pt>
    <dgm:pt modelId="{60A010A1-6E0E-4F33-BFAC-4DB3077ECCC7}" type="parTrans" cxnId="{F79FAB34-74A2-40CB-AB35-744870E64B93}">
      <dgm:prSet/>
      <dgm:spPr/>
      <dgm:t>
        <a:bodyPr/>
        <a:lstStyle/>
        <a:p>
          <a:endParaRPr lang="ru-RU"/>
        </a:p>
      </dgm:t>
    </dgm:pt>
    <dgm:pt modelId="{5B0CD0B2-F5EA-4209-AFEC-04425164B6C7}" type="sibTrans" cxnId="{F79FAB34-74A2-40CB-AB35-744870E64B93}">
      <dgm:prSet/>
      <dgm:spPr/>
      <dgm:t>
        <a:bodyPr/>
        <a:lstStyle/>
        <a:p>
          <a:endParaRPr lang="ru-RU"/>
        </a:p>
      </dgm:t>
    </dgm:pt>
    <dgm:pt modelId="{4BA8B8E5-9EBC-474C-9FE5-D7C314FA196D}">
      <dgm:prSet phldrT="[Текст]" custT="1"/>
      <dgm:spPr/>
      <dgm:t>
        <a:bodyPr/>
        <a:lstStyle/>
        <a:p>
          <a:pPr algn="just"/>
          <a:r>
            <a:rPr lang="ru-RU" sz="1400" b="0" dirty="0" smtClean="0">
              <a:latin typeface="Times New Roman" panose="02020603050405020304" pitchFamily="18" charset="0"/>
              <a:cs typeface="Times New Roman" panose="02020603050405020304" pitchFamily="18" charset="0"/>
            </a:rPr>
            <a:t>Монополия на услугу (уровень оплаты)</a:t>
          </a:r>
          <a:endParaRPr lang="ru-RU" sz="1400" b="0" dirty="0">
            <a:latin typeface="Times New Roman" panose="02020603050405020304" pitchFamily="18" charset="0"/>
            <a:cs typeface="Times New Roman" panose="02020603050405020304" pitchFamily="18" charset="0"/>
          </a:endParaRPr>
        </a:p>
      </dgm:t>
    </dgm:pt>
    <dgm:pt modelId="{3C3A5897-2B1E-46C4-BA02-E7B745D650B2}" type="parTrans" cxnId="{066DEC7C-6F0A-458E-8A5C-EB2D076FBA42}">
      <dgm:prSet/>
      <dgm:spPr/>
      <dgm:t>
        <a:bodyPr/>
        <a:lstStyle/>
        <a:p>
          <a:endParaRPr lang="ru-RU"/>
        </a:p>
      </dgm:t>
    </dgm:pt>
    <dgm:pt modelId="{9162A65D-D3F4-455C-9D61-6C7CAE08C2C7}" type="sibTrans" cxnId="{066DEC7C-6F0A-458E-8A5C-EB2D076FBA42}">
      <dgm:prSet/>
      <dgm:spPr/>
      <dgm:t>
        <a:bodyPr/>
        <a:lstStyle/>
        <a:p>
          <a:endParaRPr lang="ru-RU"/>
        </a:p>
      </dgm:t>
    </dgm:pt>
    <dgm:pt modelId="{31632BC7-F6DA-449E-916A-277EB76DE6AD}">
      <dgm:prSet phldrT="[Текст]"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1400" b="0" dirty="0" smtClean="0">
              <a:latin typeface="Times New Roman" panose="02020603050405020304" pitchFamily="18" charset="0"/>
              <a:cs typeface="Times New Roman" panose="02020603050405020304" pitchFamily="18" charset="0"/>
            </a:rPr>
            <a:t>Влияние на инвестиционную привлекательность компании</a:t>
          </a:r>
          <a:endParaRPr lang="ru-RU" sz="1400" b="0" dirty="0">
            <a:latin typeface="Times New Roman" panose="02020603050405020304" pitchFamily="18" charset="0"/>
            <a:cs typeface="Times New Roman" panose="02020603050405020304" pitchFamily="18" charset="0"/>
          </a:endParaRPr>
        </a:p>
      </dgm:t>
    </dgm:pt>
    <dgm:pt modelId="{F6C11D8E-F366-4EC7-BE7A-383BD9BA4932}" type="parTrans" cxnId="{42D89083-417F-4054-9420-3640F07A2EF3}">
      <dgm:prSet/>
      <dgm:spPr/>
      <dgm:t>
        <a:bodyPr/>
        <a:lstStyle/>
        <a:p>
          <a:endParaRPr lang="ru-RU"/>
        </a:p>
      </dgm:t>
    </dgm:pt>
    <dgm:pt modelId="{43BBAD58-3710-4EAE-9C3B-C48AFC97D9D8}" type="sibTrans" cxnId="{42D89083-417F-4054-9420-3640F07A2EF3}">
      <dgm:prSet/>
      <dgm:spPr/>
      <dgm:t>
        <a:bodyPr/>
        <a:lstStyle/>
        <a:p>
          <a:endParaRPr lang="ru-RU"/>
        </a:p>
      </dgm:t>
    </dgm:pt>
    <dgm:pt modelId="{6E4747A2-4DF2-47A0-8655-CDFBA94979A4}">
      <dgm:prSet phldrT="[Текст]"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1400" b="0" dirty="0" smtClean="0">
              <a:latin typeface="Times New Roman" panose="02020603050405020304" pitchFamily="18" charset="0"/>
              <a:cs typeface="Times New Roman" panose="02020603050405020304" pitchFamily="18" charset="0"/>
            </a:rPr>
            <a:t>Монополия на услугу (уровень оплаты)</a:t>
          </a:r>
        </a:p>
      </dgm:t>
    </dgm:pt>
    <dgm:pt modelId="{31B6AA57-409D-40AC-BFC4-35CDB9858CCF}" type="parTrans" cxnId="{2AC4CBE3-4FC2-4041-9FB5-6264BFD43565}">
      <dgm:prSet/>
      <dgm:spPr/>
      <dgm:t>
        <a:bodyPr/>
        <a:lstStyle/>
        <a:p>
          <a:endParaRPr lang="ru-RU"/>
        </a:p>
      </dgm:t>
    </dgm:pt>
    <dgm:pt modelId="{3576943C-7CAF-42B5-946C-A77A1E958EB2}" type="sibTrans" cxnId="{2AC4CBE3-4FC2-4041-9FB5-6264BFD43565}">
      <dgm:prSet/>
      <dgm:spPr/>
      <dgm:t>
        <a:bodyPr/>
        <a:lstStyle/>
        <a:p>
          <a:endParaRPr lang="ru-RU"/>
        </a:p>
      </dgm:t>
    </dgm:pt>
    <dgm:pt modelId="{D3123740-09B3-4233-A7A7-9FE6545E05B0}">
      <dgm:prSet phldrT="[Текст]"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 Искажение информации о запасах за счет сговора с компаниями </a:t>
          </a:r>
          <a:r>
            <a:rPr lang="ru-RU" sz="1600" b="0" dirty="0" smtClean="0">
              <a:latin typeface="Times New Roman" panose="02020603050405020304" pitchFamily="18" charset="0"/>
              <a:cs typeface="Times New Roman" panose="02020603050405020304" pitchFamily="18" charset="0"/>
            </a:rPr>
            <a:t>и/или указания правительства, заинтересованного в санкциях</a:t>
          </a:r>
          <a:endParaRPr lang="ru-RU" sz="1600" b="0" dirty="0">
            <a:latin typeface="Times New Roman" panose="02020603050405020304" pitchFamily="18" charset="0"/>
            <a:cs typeface="Times New Roman" panose="02020603050405020304" pitchFamily="18" charset="0"/>
          </a:endParaRPr>
        </a:p>
      </dgm:t>
    </dgm:pt>
    <dgm:pt modelId="{E9EA74AD-DE78-4870-9EB6-A8977320D92B}" type="parTrans" cxnId="{D9622CBC-E560-49E4-A046-DCC27A7C60A5}">
      <dgm:prSet/>
      <dgm:spPr/>
      <dgm:t>
        <a:bodyPr/>
        <a:lstStyle/>
        <a:p>
          <a:endParaRPr lang="ru-RU"/>
        </a:p>
      </dgm:t>
    </dgm:pt>
    <dgm:pt modelId="{C6593B55-E73E-495C-88CE-9361E7D2483F}" type="sibTrans" cxnId="{D9622CBC-E560-49E4-A046-DCC27A7C60A5}">
      <dgm:prSet/>
      <dgm:spPr/>
      <dgm:t>
        <a:bodyPr/>
        <a:lstStyle/>
        <a:p>
          <a:endParaRPr lang="ru-RU"/>
        </a:p>
      </dgm:t>
    </dgm:pt>
    <dgm:pt modelId="{7DCB4874-4CC5-42D3-8C0C-E5049D6406EB}" type="pres">
      <dgm:prSet presAssocID="{FC13D22F-2EC4-4C80-AEC4-BA7D72F55A91}" presName="Name0" presStyleCnt="0">
        <dgm:presLayoutVars>
          <dgm:dir/>
          <dgm:animLvl val="lvl"/>
          <dgm:resizeHandles val="exact"/>
        </dgm:presLayoutVars>
      </dgm:prSet>
      <dgm:spPr/>
      <dgm:t>
        <a:bodyPr/>
        <a:lstStyle/>
        <a:p>
          <a:endParaRPr lang="ru-RU"/>
        </a:p>
      </dgm:t>
    </dgm:pt>
    <dgm:pt modelId="{D911F9BF-E0F2-4968-9F17-3F0EF0407914}" type="pres">
      <dgm:prSet presAssocID="{6D6BD072-4E15-400B-9EE0-15374D661DA6}" presName="linNode" presStyleCnt="0"/>
      <dgm:spPr/>
    </dgm:pt>
    <dgm:pt modelId="{1416C7B6-27F0-4BC8-9C44-31542DD5D6E2}" type="pres">
      <dgm:prSet presAssocID="{6D6BD072-4E15-400B-9EE0-15374D661DA6}" presName="parentText" presStyleLbl="node1" presStyleIdx="0" presStyleCnt="3" custScaleX="70251" custLinFactNeighborX="-7107" custLinFactNeighborY="-151">
        <dgm:presLayoutVars>
          <dgm:chMax val="1"/>
          <dgm:bulletEnabled val="1"/>
        </dgm:presLayoutVars>
      </dgm:prSet>
      <dgm:spPr/>
      <dgm:t>
        <a:bodyPr/>
        <a:lstStyle/>
        <a:p>
          <a:endParaRPr lang="ru-RU"/>
        </a:p>
      </dgm:t>
    </dgm:pt>
    <dgm:pt modelId="{E07D71B4-76FC-409C-9928-7BD2DEB780BD}" type="pres">
      <dgm:prSet presAssocID="{6D6BD072-4E15-400B-9EE0-15374D661DA6}" presName="descendantText" presStyleLbl="alignAccFollowNode1" presStyleIdx="0" presStyleCnt="3" custScaleX="113606" custScaleY="131154">
        <dgm:presLayoutVars>
          <dgm:bulletEnabled val="1"/>
        </dgm:presLayoutVars>
      </dgm:prSet>
      <dgm:spPr/>
      <dgm:t>
        <a:bodyPr/>
        <a:lstStyle/>
        <a:p>
          <a:endParaRPr lang="ru-RU"/>
        </a:p>
      </dgm:t>
    </dgm:pt>
    <dgm:pt modelId="{DB9C30E9-3046-4C5D-8DE5-02B99C4BF3F0}" type="pres">
      <dgm:prSet presAssocID="{98E24D83-D046-4371-A36A-5D29E6037417}" presName="sp" presStyleCnt="0"/>
      <dgm:spPr/>
    </dgm:pt>
    <dgm:pt modelId="{9CC102B8-15F2-417F-BBA4-C63D10299EC0}" type="pres">
      <dgm:prSet presAssocID="{3E594AE6-A69E-426F-B556-1CCE1A2ACF1C}" presName="linNode" presStyleCnt="0"/>
      <dgm:spPr/>
    </dgm:pt>
    <dgm:pt modelId="{0BC6E5C4-D2EC-43BB-BF35-D968CC0C12FE}" type="pres">
      <dgm:prSet presAssocID="{3E594AE6-A69E-426F-B556-1CCE1A2ACF1C}" presName="parentText" presStyleLbl="node1" presStyleIdx="1" presStyleCnt="3" custScaleX="70250" custLinFactNeighborX="-7107" custLinFactNeighborY="-3333">
        <dgm:presLayoutVars>
          <dgm:chMax val="1"/>
          <dgm:bulletEnabled val="1"/>
        </dgm:presLayoutVars>
      </dgm:prSet>
      <dgm:spPr/>
      <dgm:t>
        <a:bodyPr/>
        <a:lstStyle/>
        <a:p>
          <a:endParaRPr lang="ru-RU"/>
        </a:p>
      </dgm:t>
    </dgm:pt>
    <dgm:pt modelId="{EAC5488E-63A0-43D6-8248-9E0E1E2B1E89}" type="pres">
      <dgm:prSet presAssocID="{3E594AE6-A69E-426F-B556-1CCE1A2ACF1C}" presName="descendantText" presStyleLbl="alignAccFollowNode1" presStyleIdx="1" presStyleCnt="3" custScaleX="113580" custLinFactNeighborY="-3846">
        <dgm:presLayoutVars>
          <dgm:bulletEnabled val="1"/>
        </dgm:presLayoutVars>
      </dgm:prSet>
      <dgm:spPr/>
      <dgm:t>
        <a:bodyPr/>
        <a:lstStyle/>
        <a:p>
          <a:endParaRPr lang="ru-RU"/>
        </a:p>
      </dgm:t>
    </dgm:pt>
    <dgm:pt modelId="{E2B380C9-8ED9-46EC-A642-3390123980BB}" type="pres">
      <dgm:prSet presAssocID="{CC3170CD-2F7B-406C-9311-600624FC99E5}" presName="sp" presStyleCnt="0"/>
      <dgm:spPr/>
    </dgm:pt>
    <dgm:pt modelId="{43A394EE-B478-41FC-9279-F5C12C065608}" type="pres">
      <dgm:prSet presAssocID="{2B016C47-999A-41E9-8F81-83459FFB3C2B}" presName="linNode" presStyleCnt="0"/>
      <dgm:spPr/>
    </dgm:pt>
    <dgm:pt modelId="{3DEDEA39-2158-42FA-8141-01AC03CB034D}" type="pres">
      <dgm:prSet presAssocID="{2B016C47-999A-41E9-8F81-83459FFB3C2B}" presName="parentText" presStyleLbl="node1" presStyleIdx="2" presStyleCnt="3" custScaleX="70251" custLinFactNeighborX="-7107" custLinFactNeighborY="-1667">
        <dgm:presLayoutVars>
          <dgm:chMax val="1"/>
          <dgm:bulletEnabled val="1"/>
        </dgm:presLayoutVars>
      </dgm:prSet>
      <dgm:spPr/>
      <dgm:t>
        <a:bodyPr/>
        <a:lstStyle/>
        <a:p>
          <a:endParaRPr lang="ru-RU"/>
        </a:p>
      </dgm:t>
    </dgm:pt>
    <dgm:pt modelId="{DB958F2D-275A-479A-B268-713FC99CB2E5}" type="pres">
      <dgm:prSet presAssocID="{2B016C47-999A-41E9-8F81-83459FFB3C2B}" presName="descendantText" presStyleLbl="alignAccFollowNode1" presStyleIdx="2" presStyleCnt="3" custScaleX="112012">
        <dgm:presLayoutVars>
          <dgm:bulletEnabled val="1"/>
        </dgm:presLayoutVars>
      </dgm:prSet>
      <dgm:spPr/>
      <dgm:t>
        <a:bodyPr/>
        <a:lstStyle/>
        <a:p>
          <a:endParaRPr lang="ru-RU"/>
        </a:p>
      </dgm:t>
    </dgm:pt>
  </dgm:ptLst>
  <dgm:cxnLst>
    <dgm:cxn modelId="{B56693AD-F382-49E1-A573-40F2AE42BF81}" srcId="{3E594AE6-A69E-426F-B556-1CCE1A2ACF1C}" destId="{3512D713-8BAF-4D95-B6C3-2902BC5404BF}" srcOrd="0" destOrd="0" parTransId="{7C0ED256-A08D-413B-BDEB-A938ABDA59D7}" sibTransId="{C92B8B5A-C2FE-4D2E-95F5-D895BAD3AC1C}"/>
    <dgm:cxn modelId="{BC106B15-BD78-4BB5-8457-10BFE8CFB918}" srcId="{6D6BD072-4E15-400B-9EE0-15374D661DA6}" destId="{174AC43D-977B-4DA4-A859-AE10A5EB0379}" srcOrd="1" destOrd="0" parTransId="{9B14453A-1CB3-4787-8FA6-AF93D135C6AE}" sibTransId="{CC03BCB3-CD5B-4E51-9DBE-04DCFA873E4D}"/>
    <dgm:cxn modelId="{D9622CBC-E560-49E4-A046-DCC27A7C60A5}" srcId="{2B016C47-999A-41E9-8F81-83459FFB3C2B}" destId="{D3123740-09B3-4233-A7A7-9FE6545E05B0}" srcOrd="1" destOrd="0" parTransId="{E9EA74AD-DE78-4870-9EB6-A8977320D92B}" sibTransId="{C6593B55-E73E-495C-88CE-9361E7D2483F}"/>
    <dgm:cxn modelId="{F79FAB34-74A2-40CB-AB35-744870E64B93}" srcId="{6D6BD072-4E15-400B-9EE0-15374D661DA6}" destId="{6B3769D3-9EDB-4D43-857B-5DD41631B62A}" srcOrd="2" destOrd="0" parTransId="{60A010A1-6E0E-4F33-BFAC-4DB3077ECCC7}" sibTransId="{5B0CD0B2-F5EA-4209-AFEC-04425164B6C7}"/>
    <dgm:cxn modelId="{42D89083-417F-4054-9420-3640F07A2EF3}" srcId="{3E594AE6-A69E-426F-B556-1CCE1A2ACF1C}" destId="{31632BC7-F6DA-449E-916A-277EB76DE6AD}" srcOrd="2" destOrd="0" parTransId="{F6C11D8E-F366-4EC7-BE7A-383BD9BA4932}" sibTransId="{43BBAD58-3710-4EAE-9C3B-C48AFC97D9D8}"/>
    <dgm:cxn modelId="{C20EF566-D2D4-4A40-9792-367687D81609}" type="presOf" srcId="{31632BC7-F6DA-449E-916A-277EB76DE6AD}" destId="{EAC5488E-63A0-43D6-8248-9E0E1E2B1E89}" srcOrd="0" destOrd="2" presId="urn:microsoft.com/office/officeart/2005/8/layout/vList5"/>
    <dgm:cxn modelId="{B49899CA-3592-47EF-B872-DC1FC9884A2F}" srcId="{3E594AE6-A69E-426F-B556-1CCE1A2ACF1C}" destId="{592BAB72-82A0-4C4A-AC72-0890296DFE45}" srcOrd="1" destOrd="0" parTransId="{8FB4D24C-E07E-428D-9161-C084E9107681}" sibTransId="{442C9CD9-819B-42F9-A166-AD45B6E0576B}"/>
    <dgm:cxn modelId="{2AC4CBE3-4FC2-4041-9FB5-6264BFD43565}" srcId="{3E594AE6-A69E-426F-B556-1CCE1A2ACF1C}" destId="{6E4747A2-4DF2-47A0-8655-CDFBA94979A4}" srcOrd="3" destOrd="0" parTransId="{31B6AA57-409D-40AC-BFC4-35CDB9858CCF}" sibTransId="{3576943C-7CAF-42B5-946C-A77A1E958EB2}"/>
    <dgm:cxn modelId="{F08D7104-FED7-4935-B8D7-B50B5820099A}" type="presOf" srcId="{6D6BD072-4E15-400B-9EE0-15374D661DA6}" destId="{1416C7B6-27F0-4BC8-9C44-31542DD5D6E2}" srcOrd="0" destOrd="0" presId="urn:microsoft.com/office/officeart/2005/8/layout/vList5"/>
    <dgm:cxn modelId="{0C2BD56B-303F-412E-ADF0-0E824DBB910E}" type="presOf" srcId="{FC13D22F-2EC4-4C80-AEC4-BA7D72F55A91}" destId="{7DCB4874-4CC5-42D3-8C0C-E5049D6406EB}" srcOrd="0" destOrd="0" presId="urn:microsoft.com/office/officeart/2005/8/layout/vList5"/>
    <dgm:cxn modelId="{372608BE-6A86-457E-85B0-FB4B32991226}" type="presOf" srcId="{592BAB72-82A0-4C4A-AC72-0890296DFE45}" destId="{EAC5488E-63A0-43D6-8248-9E0E1E2B1E89}" srcOrd="0" destOrd="1" presId="urn:microsoft.com/office/officeart/2005/8/layout/vList5"/>
    <dgm:cxn modelId="{6724917F-F9AC-4443-9AF9-4C7FEA8F3641}" type="presOf" srcId="{62292E44-7E8B-424D-A8B4-8252AB415A47}" destId="{E07D71B4-76FC-409C-9928-7BD2DEB780BD}" srcOrd="0" destOrd="0" presId="urn:microsoft.com/office/officeart/2005/8/layout/vList5"/>
    <dgm:cxn modelId="{A501E49E-EC11-4713-88DA-526A207BA76D}" type="presOf" srcId="{D3123740-09B3-4233-A7A7-9FE6545E05B0}" destId="{DB958F2D-275A-479A-B268-713FC99CB2E5}" srcOrd="0" destOrd="1" presId="urn:microsoft.com/office/officeart/2005/8/layout/vList5"/>
    <dgm:cxn modelId="{995F7F05-333F-470B-A1D5-98A0B8309787}" type="presOf" srcId="{2B016C47-999A-41E9-8F81-83459FFB3C2B}" destId="{3DEDEA39-2158-42FA-8141-01AC03CB034D}" srcOrd="0" destOrd="0" presId="urn:microsoft.com/office/officeart/2005/8/layout/vList5"/>
    <dgm:cxn modelId="{BC88BA6F-9F4F-4F0F-9EFB-3977B3D0B595}" type="presOf" srcId="{4BA8B8E5-9EBC-474C-9FE5-D7C314FA196D}" destId="{E07D71B4-76FC-409C-9928-7BD2DEB780BD}" srcOrd="0" destOrd="3" presId="urn:microsoft.com/office/officeart/2005/8/layout/vList5"/>
    <dgm:cxn modelId="{5BD3B208-6237-45E9-8485-0392B1353D2F}" srcId="{6D6BD072-4E15-400B-9EE0-15374D661DA6}" destId="{62292E44-7E8B-424D-A8B4-8252AB415A47}" srcOrd="0" destOrd="0" parTransId="{F24FA020-1212-4727-9164-E187B757CA6F}" sibTransId="{A4575E72-49BB-4A56-9325-89EC953AF05F}"/>
    <dgm:cxn modelId="{90B8C060-C6F8-4864-ACD6-5ADA1E4930DF}" type="presOf" srcId="{174AC43D-977B-4DA4-A859-AE10A5EB0379}" destId="{E07D71B4-76FC-409C-9928-7BD2DEB780BD}" srcOrd="0" destOrd="1" presId="urn:microsoft.com/office/officeart/2005/8/layout/vList5"/>
    <dgm:cxn modelId="{41E4B8B1-E67C-43EB-B394-A0F66EC81280}" srcId="{FC13D22F-2EC4-4C80-AEC4-BA7D72F55A91}" destId="{6D6BD072-4E15-400B-9EE0-15374D661DA6}" srcOrd="0" destOrd="0" parTransId="{2C8B45B2-50B0-4E75-AA04-9E98725265D0}" sibTransId="{98E24D83-D046-4371-A36A-5D29E6037417}"/>
    <dgm:cxn modelId="{4D8E1B59-0DF5-4BE1-A164-2F29AA89A866}" type="presOf" srcId="{3512D713-8BAF-4D95-B6C3-2902BC5404BF}" destId="{EAC5488E-63A0-43D6-8248-9E0E1E2B1E89}" srcOrd="0" destOrd="0" presId="urn:microsoft.com/office/officeart/2005/8/layout/vList5"/>
    <dgm:cxn modelId="{8F2692F0-15F8-4121-AFDB-E0BB80FDC97F}" type="presOf" srcId="{A9513F99-75A1-4473-AA5E-D3D616A9C248}" destId="{DB958F2D-275A-479A-B268-713FC99CB2E5}" srcOrd="0" destOrd="0" presId="urn:microsoft.com/office/officeart/2005/8/layout/vList5"/>
    <dgm:cxn modelId="{3C2BF5B9-1A33-49A0-AD00-ED554EFEAB79}" type="presOf" srcId="{6E4747A2-4DF2-47A0-8655-CDFBA94979A4}" destId="{EAC5488E-63A0-43D6-8248-9E0E1E2B1E89}" srcOrd="0" destOrd="3" presId="urn:microsoft.com/office/officeart/2005/8/layout/vList5"/>
    <dgm:cxn modelId="{2DF0E6C5-CE4F-42C9-A03C-7F8CCC5B1470}" type="presOf" srcId="{3E594AE6-A69E-426F-B556-1CCE1A2ACF1C}" destId="{0BC6E5C4-D2EC-43BB-BF35-D968CC0C12FE}" srcOrd="0" destOrd="0" presId="urn:microsoft.com/office/officeart/2005/8/layout/vList5"/>
    <dgm:cxn modelId="{85CE4092-F1EE-4538-847E-25AB731F4D7D}" srcId="{FC13D22F-2EC4-4C80-AEC4-BA7D72F55A91}" destId="{3E594AE6-A69E-426F-B556-1CCE1A2ACF1C}" srcOrd="1" destOrd="0" parTransId="{CA3C7FC2-16FD-424B-B1EF-DBC2FF2D79DC}" sibTransId="{CC3170CD-2F7B-406C-9311-600624FC99E5}"/>
    <dgm:cxn modelId="{281C9A7C-7566-45EC-8FE0-967D785A1745}" srcId="{2B016C47-999A-41E9-8F81-83459FFB3C2B}" destId="{A9513F99-75A1-4473-AA5E-D3D616A9C248}" srcOrd="0" destOrd="0" parTransId="{E8EB6C00-2809-4610-B1A3-266C5F78BDCF}" sibTransId="{AEE26BAB-CB98-484F-83B1-99F6BE31B45F}"/>
    <dgm:cxn modelId="{066DEC7C-6F0A-458E-8A5C-EB2D076FBA42}" srcId="{6D6BD072-4E15-400B-9EE0-15374D661DA6}" destId="{4BA8B8E5-9EBC-474C-9FE5-D7C314FA196D}" srcOrd="3" destOrd="0" parTransId="{3C3A5897-2B1E-46C4-BA02-E7B745D650B2}" sibTransId="{9162A65D-D3F4-455C-9D61-6C7CAE08C2C7}"/>
    <dgm:cxn modelId="{F6355C84-3781-448E-B059-253B36933E9E}" type="presOf" srcId="{6B3769D3-9EDB-4D43-857B-5DD41631B62A}" destId="{E07D71B4-76FC-409C-9928-7BD2DEB780BD}" srcOrd="0" destOrd="2" presId="urn:microsoft.com/office/officeart/2005/8/layout/vList5"/>
    <dgm:cxn modelId="{32A372E9-0589-42AE-829F-B7A684F3A587}" srcId="{FC13D22F-2EC4-4C80-AEC4-BA7D72F55A91}" destId="{2B016C47-999A-41E9-8F81-83459FFB3C2B}" srcOrd="2" destOrd="0" parTransId="{71593D20-FCFA-412E-8D42-B21CDD48004A}" sibTransId="{1D1E7516-D784-4F58-BEEA-C0AA52A37793}"/>
    <dgm:cxn modelId="{7EE4E40C-B2E4-4372-93E6-F0C76732B503}" type="presParOf" srcId="{7DCB4874-4CC5-42D3-8C0C-E5049D6406EB}" destId="{D911F9BF-E0F2-4968-9F17-3F0EF0407914}" srcOrd="0" destOrd="0" presId="urn:microsoft.com/office/officeart/2005/8/layout/vList5"/>
    <dgm:cxn modelId="{EBB4EF21-4DC9-4A1B-8B4F-E8D635C9F419}" type="presParOf" srcId="{D911F9BF-E0F2-4968-9F17-3F0EF0407914}" destId="{1416C7B6-27F0-4BC8-9C44-31542DD5D6E2}" srcOrd="0" destOrd="0" presId="urn:microsoft.com/office/officeart/2005/8/layout/vList5"/>
    <dgm:cxn modelId="{48AD4C3F-B88D-4D84-9BBA-BE96D005DBF6}" type="presParOf" srcId="{D911F9BF-E0F2-4968-9F17-3F0EF0407914}" destId="{E07D71B4-76FC-409C-9928-7BD2DEB780BD}" srcOrd="1" destOrd="0" presId="urn:microsoft.com/office/officeart/2005/8/layout/vList5"/>
    <dgm:cxn modelId="{AD26B989-2824-4DEA-AB4A-CA44FD7AB85E}" type="presParOf" srcId="{7DCB4874-4CC5-42D3-8C0C-E5049D6406EB}" destId="{DB9C30E9-3046-4C5D-8DE5-02B99C4BF3F0}" srcOrd="1" destOrd="0" presId="urn:microsoft.com/office/officeart/2005/8/layout/vList5"/>
    <dgm:cxn modelId="{10A3C4E6-6423-4C77-ABCF-18C17ABF33CE}" type="presParOf" srcId="{7DCB4874-4CC5-42D3-8C0C-E5049D6406EB}" destId="{9CC102B8-15F2-417F-BBA4-C63D10299EC0}" srcOrd="2" destOrd="0" presId="urn:microsoft.com/office/officeart/2005/8/layout/vList5"/>
    <dgm:cxn modelId="{C9E1E32D-319A-4D87-9558-CF50C1AFB5FF}" type="presParOf" srcId="{9CC102B8-15F2-417F-BBA4-C63D10299EC0}" destId="{0BC6E5C4-D2EC-43BB-BF35-D968CC0C12FE}" srcOrd="0" destOrd="0" presId="urn:microsoft.com/office/officeart/2005/8/layout/vList5"/>
    <dgm:cxn modelId="{EACF6624-2BC0-4BEC-9E1F-DD2818CFEE1D}" type="presParOf" srcId="{9CC102B8-15F2-417F-BBA4-C63D10299EC0}" destId="{EAC5488E-63A0-43D6-8248-9E0E1E2B1E89}" srcOrd="1" destOrd="0" presId="urn:microsoft.com/office/officeart/2005/8/layout/vList5"/>
    <dgm:cxn modelId="{FDD87298-8AEA-411C-89E0-81E96FA999E3}" type="presParOf" srcId="{7DCB4874-4CC5-42D3-8C0C-E5049D6406EB}" destId="{E2B380C9-8ED9-46EC-A642-3390123980BB}" srcOrd="3" destOrd="0" presId="urn:microsoft.com/office/officeart/2005/8/layout/vList5"/>
    <dgm:cxn modelId="{5FFCC8E5-59F1-449B-92FA-FF9B0B9438F5}" type="presParOf" srcId="{7DCB4874-4CC5-42D3-8C0C-E5049D6406EB}" destId="{43A394EE-B478-41FC-9279-F5C12C065608}" srcOrd="4" destOrd="0" presId="urn:microsoft.com/office/officeart/2005/8/layout/vList5"/>
    <dgm:cxn modelId="{D108239F-5895-48E9-AB02-6EDADBA3088C}" type="presParOf" srcId="{43A394EE-B478-41FC-9279-F5C12C065608}" destId="{3DEDEA39-2158-42FA-8141-01AC03CB034D}" srcOrd="0" destOrd="0" presId="urn:microsoft.com/office/officeart/2005/8/layout/vList5"/>
    <dgm:cxn modelId="{36C59FFC-1361-49D3-8460-38BED0CC7E86}" type="presParOf" srcId="{43A394EE-B478-41FC-9279-F5C12C065608}" destId="{DB958F2D-275A-479A-B268-713FC99CB2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3BDE3-57B1-414B-ABFC-1E15B492E88E}"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ru-RU"/>
        </a:p>
      </dgm:t>
    </dgm:pt>
    <dgm:pt modelId="{C3C1E98E-B5F4-4698-8602-1B39A243F78F}">
      <dgm:prSet phldrT="[Текст]"/>
      <dgm:spPr/>
      <dgm:t>
        <a:bodyPr/>
        <a:lstStyle/>
        <a:p>
          <a:r>
            <a:rPr lang="ru-RU" dirty="0" smtClean="0">
              <a:latin typeface="Times New Roman" panose="02020603050405020304" pitchFamily="18" charset="0"/>
              <a:cs typeface="Times New Roman" panose="02020603050405020304" pitchFamily="18" charset="0"/>
            </a:rPr>
            <a:t>ИЗМЕНЕНИЕ ЗАПАСОВ</a:t>
          </a:r>
          <a:endParaRPr lang="ru-RU" dirty="0">
            <a:latin typeface="Times New Roman" panose="02020603050405020304" pitchFamily="18" charset="0"/>
            <a:cs typeface="Times New Roman" panose="02020603050405020304" pitchFamily="18" charset="0"/>
          </a:endParaRPr>
        </a:p>
      </dgm:t>
    </dgm:pt>
    <dgm:pt modelId="{011F0D94-0BFA-4DF6-94CF-1088C42442EF}" type="parTrans" cxnId="{73632637-8A77-462F-B331-94C4CC729DAA}">
      <dgm:prSet/>
      <dgm:spPr/>
      <dgm:t>
        <a:bodyPr/>
        <a:lstStyle/>
        <a:p>
          <a:endParaRPr lang="ru-RU">
            <a:latin typeface="Times New Roman" panose="02020603050405020304" pitchFamily="18" charset="0"/>
            <a:cs typeface="Times New Roman" panose="02020603050405020304" pitchFamily="18" charset="0"/>
          </a:endParaRPr>
        </a:p>
      </dgm:t>
    </dgm:pt>
    <dgm:pt modelId="{AB95164E-7F5B-4B9D-9EF8-C4F8D5553C1B}" type="sibTrans" cxnId="{73632637-8A77-462F-B331-94C4CC729DAA}">
      <dgm:prSet/>
      <dgm:spPr/>
      <dgm:t>
        <a:bodyPr/>
        <a:lstStyle/>
        <a:p>
          <a:endParaRPr lang="ru-RU">
            <a:latin typeface="Times New Roman" panose="02020603050405020304" pitchFamily="18" charset="0"/>
            <a:cs typeface="Times New Roman" panose="02020603050405020304" pitchFamily="18" charset="0"/>
          </a:endParaRPr>
        </a:p>
      </dgm:t>
    </dgm:pt>
    <dgm:pt modelId="{A5C6AB2A-C43B-4E4F-9D55-ACB6DD9A8545}">
      <dgm:prSet phldrT="[Текст]"/>
      <dgm:spPr/>
      <dgm:t>
        <a:bodyPr/>
        <a:lstStyle/>
        <a:p>
          <a:r>
            <a:rPr lang="ru-RU" dirty="0" smtClean="0">
              <a:latin typeface="Times New Roman" panose="02020603050405020304" pitchFamily="18" charset="0"/>
              <a:cs typeface="Times New Roman" panose="02020603050405020304" pitchFamily="18" charset="0"/>
            </a:rPr>
            <a:t>Пересчет запасов, оперативное изменение состояния запасов</a:t>
          </a:r>
          <a:endParaRPr lang="ru-RU" dirty="0">
            <a:latin typeface="Times New Roman" panose="02020603050405020304" pitchFamily="18" charset="0"/>
            <a:cs typeface="Times New Roman" panose="02020603050405020304" pitchFamily="18" charset="0"/>
          </a:endParaRPr>
        </a:p>
      </dgm:t>
    </dgm:pt>
    <dgm:pt modelId="{95745DA1-9370-4EAA-A223-84D826CFEC9E}" type="parTrans" cxnId="{C1E70356-2CA2-4647-84F1-D2C58E0572B5}">
      <dgm:prSet/>
      <dgm:spPr/>
      <dgm:t>
        <a:bodyPr/>
        <a:lstStyle/>
        <a:p>
          <a:endParaRPr lang="ru-RU">
            <a:latin typeface="Times New Roman" panose="02020603050405020304" pitchFamily="18" charset="0"/>
            <a:cs typeface="Times New Roman" panose="02020603050405020304" pitchFamily="18" charset="0"/>
          </a:endParaRPr>
        </a:p>
      </dgm:t>
    </dgm:pt>
    <dgm:pt modelId="{9677AC31-0DB2-4986-B09A-161FD9B6331D}" type="sibTrans" cxnId="{C1E70356-2CA2-4647-84F1-D2C58E0572B5}">
      <dgm:prSet/>
      <dgm:spPr/>
      <dgm:t>
        <a:bodyPr/>
        <a:lstStyle/>
        <a:p>
          <a:endParaRPr lang="ru-RU">
            <a:latin typeface="Times New Roman" panose="02020603050405020304" pitchFamily="18" charset="0"/>
            <a:cs typeface="Times New Roman" panose="02020603050405020304" pitchFamily="18" charset="0"/>
          </a:endParaRPr>
        </a:p>
      </dgm:t>
    </dgm:pt>
    <dgm:pt modelId="{3350117D-77FC-42FD-87FB-548C5FB21D4F}">
      <dgm:prSet phldrT="[Текст]"/>
      <dgm:spPr/>
      <dgm:t>
        <a:bodyPr/>
        <a:lstStyle/>
        <a:p>
          <a:r>
            <a:rPr lang="ru-RU" dirty="0" smtClean="0">
              <a:latin typeface="Times New Roman" panose="02020603050405020304" pitchFamily="18" charset="0"/>
              <a:cs typeface="Times New Roman" panose="02020603050405020304" pitchFamily="18" charset="0"/>
            </a:rPr>
            <a:t>Оценка запасов</a:t>
          </a:r>
        </a:p>
        <a:p>
          <a:r>
            <a:rPr lang="ru-RU" dirty="0" smtClean="0">
              <a:latin typeface="Times New Roman" panose="02020603050405020304" pitchFamily="18" charset="0"/>
              <a:cs typeface="Times New Roman" panose="02020603050405020304" pitchFamily="18" charset="0"/>
            </a:rPr>
            <a:t>(ежегодно)</a:t>
          </a:r>
          <a:endParaRPr lang="ru-RU" dirty="0">
            <a:latin typeface="Times New Roman" panose="02020603050405020304" pitchFamily="18" charset="0"/>
            <a:cs typeface="Times New Roman" panose="02020603050405020304" pitchFamily="18" charset="0"/>
          </a:endParaRPr>
        </a:p>
      </dgm:t>
    </dgm:pt>
    <dgm:pt modelId="{ECD6F2F8-BD07-4A7E-9D11-C38A02095053}" type="parTrans" cxnId="{8DBE6B63-2DE6-4DAA-BACC-BBCD1DDB85F1}">
      <dgm:prSet/>
      <dgm:spPr/>
      <dgm:t>
        <a:bodyPr/>
        <a:lstStyle/>
        <a:p>
          <a:endParaRPr lang="ru-RU">
            <a:latin typeface="Times New Roman" panose="02020603050405020304" pitchFamily="18" charset="0"/>
            <a:cs typeface="Times New Roman" panose="02020603050405020304" pitchFamily="18" charset="0"/>
          </a:endParaRPr>
        </a:p>
      </dgm:t>
    </dgm:pt>
    <dgm:pt modelId="{5332B212-7169-4AEF-8E51-B181B95A45B4}" type="sibTrans" cxnId="{8DBE6B63-2DE6-4DAA-BACC-BBCD1DDB85F1}">
      <dgm:prSet/>
      <dgm:spPr/>
      <dgm:t>
        <a:bodyPr/>
        <a:lstStyle/>
        <a:p>
          <a:endParaRPr lang="ru-RU">
            <a:latin typeface="Times New Roman" panose="02020603050405020304" pitchFamily="18" charset="0"/>
            <a:cs typeface="Times New Roman" panose="02020603050405020304" pitchFamily="18" charset="0"/>
          </a:endParaRPr>
        </a:p>
      </dgm:t>
    </dgm:pt>
    <dgm:pt modelId="{D69BC308-C69F-4A26-9EB6-0C9ADCAC8255}">
      <dgm:prSet phldrT="[Текст]"/>
      <dgm:spPr/>
      <dgm:t>
        <a:bodyPr/>
        <a:lstStyle/>
        <a:p>
          <a:r>
            <a:rPr lang="ru-RU" dirty="0" smtClean="0">
              <a:latin typeface="Times New Roman" panose="02020603050405020304" pitchFamily="18" charset="0"/>
              <a:cs typeface="Times New Roman" panose="02020603050405020304" pitchFamily="18" charset="0"/>
            </a:rPr>
            <a:t>Государственная экспертиза запасов</a:t>
          </a:r>
          <a:endParaRPr lang="ru-RU" dirty="0">
            <a:latin typeface="Times New Roman" panose="02020603050405020304" pitchFamily="18" charset="0"/>
            <a:cs typeface="Times New Roman" panose="02020603050405020304" pitchFamily="18" charset="0"/>
          </a:endParaRPr>
        </a:p>
      </dgm:t>
    </dgm:pt>
    <dgm:pt modelId="{52CDDB9D-A385-4342-9ED2-78DC7AEFBF66}" type="parTrans" cxnId="{17988575-946F-4F05-9863-C152A12EBBBA}">
      <dgm:prSet/>
      <dgm:spPr/>
      <dgm:t>
        <a:bodyPr/>
        <a:lstStyle/>
        <a:p>
          <a:endParaRPr lang="ru-RU">
            <a:latin typeface="Times New Roman" panose="02020603050405020304" pitchFamily="18" charset="0"/>
            <a:cs typeface="Times New Roman" panose="02020603050405020304" pitchFamily="18" charset="0"/>
          </a:endParaRPr>
        </a:p>
      </dgm:t>
    </dgm:pt>
    <dgm:pt modelId="{461E0F83-3E3E-4C4D-8C35-893BA0768327}" type="sibTrans" cxnId="{17988575-946F-4F05-9863-C152A12EBBBA}">
      <dgm:prSet/>
      <dgm:spPr/>
      <dgm:t>
        <a:bodyPr/>
        <a:lstStyle/>
        <a:p>
          <a:endParaRPr lang="ru-RU">
            <a:latin typeface="Times New Roman" panose="02020603050405020304" pitchFamily="18" charset="0"/>
            <a:cs typeface="Times New Roman" panose="02020603050405020304" pitchFamily="18" charset="0"/>
          </a:endParaRPr>
        </a:p>
      </dgm:t>
    </dgm:pt>
    <dgm:pt modelId="{E2F7268A-3B62-4B9B-B25B-67955D924A41}">
      <dgm:prSet phldrT="[Текст]"/>
      <dgm:spPr/>
      <dgm:t>
        <a:bodyPr/>
        <a:lstStyle/>
        <a:p>
          <a:r>
            <a:rPr lang="ru-RU" dirty="0" smtClean="0">
              <a:latin typeface="Times New Roman" panose="02020603050405020304" pitchFamily="18" charset="0"/>
              <a:cs typeface="Times New Roman" panose="02020603050405020304" pitchFamily="18" charset="0"/>
            </a:rPr>
            <a:t> Аудит запасов</a:t>
          </a:r>
          <a:endParaRPr lang="ru-RU" dirty="0">
            <a:latin typeface="Times New Roman" panose="02020603050405020304" pitchFamily="18" charset="0"/>
            <a:cs typeface="Times New Roman" panose="02020603050405020304" pitchFamily="18" charset="0"/>
          </a:endParaRPr>
        </a:p>
      </dgm:t>
    </dgm:pt>
    <dgm:pt modelId="{88F90C36-DAF3-4091-BB6E-6D1870302E00}" type="parTrans" cxnId="{DDF47AC2-09CF-4C32-9DBF-C96CF4E487AB}">
      <dgm:prSet/>
      <dgm:spPr/>
      <dgm:t>
        <a:bodyPr/>
        <a:lstStyle/>
        <a:p>
          <a:endParaRPr lang="ru-RU">
            <a:latin typeface="Times New Roman" panose="02020603050405020304" pitchFamily="18" charset="0"/>
            <a:cs typeface="Times New Roman" panose="02020603050405020304" pitchFamily="18" charset="0"/>
          </a:endParaRPr>
        </a:p>
      </dgm:t>
    </dgm:pt>
    <dgm:pt modelId="{7912FB1F-DFDE-4D9B-B979-A7450549C07D}" type="sibTrans" cxnId="{DDF47AC2-09CF-4C32-9DBF-C96CF4E487AB}">
      <dgm:prSet/>
      <dgm:spPr/>
      <dgm:t>
        <a:bodyPr/>
        <a:lstStyle/>
        <a:p>
          <a:endParaRPr lang="ru-RU">
            <a:latin typeface="Times New Roman" panose="02020603050405020304" pitchFamily="18" charset="0"/>
            <a:cs typeface="Times New Roman" panose="02020603050405020304" pitchFamily="18" charset="0"/>
          </a:endParaRPr>
        </a:p>
      </dgm:t>
    </dgm:pt>
    <dgm:pt modelId="{C990CEED-4F0D-443D-8E15-FADF797BB756}" type="pres">
      <dgm:prSet presAssocID="{7053BDE3-57B1-414B-ABFC-1E15B492E88E}" presName="diagram" presStyleCnt="0">
        <dgm:presLayoutVars>
          <dgm:chPref val="1"/>
          <dgm:dir/>
          <dgm:animOne val="branch"/>
          <dgm:animLvl val="lvl"/>
          <dgm:resizeHandles val="exact"/>
        </dgm:presLayoutVars>
      </dgm:prSet>
      <dgm:spPr/>
      <dgm:t>
        <a:bodyPr/>
        <a:lstStyle/>
        <a:p>
          <a:endParaRPr lang="ru-RU"/>
        </a:p>
      </dgm:t>
    </dgm:pt>
    <dgm:pt modelId="{E0DCDBC4-094A-4960-A4D2-4F2392133715}" type="pres">
      <dgm:prSet presAssocID="{C3C1E98E-B5F4-4698-8602-1B39A243F78F}" presName="root1" presStyleCnt="0"/>
      <dgm:spPr/>
    </dgm:pt>
    <dgm:pt modelId="{328C995E-F679-4F0A-A7EC-003B83626CCC}" type="pres">
      <dgm:prSet presAssocID="{C3C1E98E-B5F4-4698-8602-1B39A243F78F}" presName="LevelOneTextNode" presStyleLbl="node0" presStyleIdx="0" presStyleCnt="1">
        <dgm:presLayoutVars>
          <dgm:chPref val="3"/>
        </dgm:presLayoutVars>
      </dgm:prSet>
      <dgm:spPr/>
      <dgm:t>
        <a:bodyPr/>
        <a:lstStyle/>
        <a:p>
          <a:endParaRPr lang="ru-RU"/>
        </a:p>
      </dgm:t>
    </dgm:pt>
    <dgm:pt modelId="{B74BBE9D-FB42-4618-A179-76D591F4E707}" type="pres">
      <dgm:prSet presAssocID="{C3C1E98E-B5F4-4698-8602-1B39A243F78F}" presName="level2hierChild" presStyleCnt="0"/>
      <dgm:spPr/>
    </dgm:pt>
    <dgm:pt modelId="{FB877B8A-E2D0-4994-849A-9CC69BBFF3D9}" type="pres">
      <dgm:prSet presAssocID="{95745DA1-9370-4EAA-A223-84D826CFEC9E}" presName="conn2-1" presStyleLbl="parChTrans1D2" presStyleIdx="0" presStyleCnt="2"/>
      <dgm:spPr/>
      <dgm:t>
        <a:bodyPr/>
        <a:lstStyle/>
        <a:p>
          <a:endParaRPr lang="ru-RU"/>
        </a:p>
      </dgm:t>
    </dgm:pt>
    <dgm:pt modelId="{8B2B9A79-B137-4872-8F62-A7EF97624704}" type="pres">
      <dgm:prSet presAssocID="{95745DA1-9370-4EAA-A223-84D826CFEC9E}" presName="connTx" presStyleLbl="parChTrans1D2" presStyleIdx="0" presStyleCnt="2"/>
      <dgm:spPr/>
      <dgm:t>
        <a:bodyPr/>
        <a:lstStyle/>
        <a:p>
          <a:endParaRPr lang="ru-RU"/>
        </a:p>
      </dgm:t>
    </dgm:pt>
    <dgm:pt modelId="{3CEE137C-11B0-4541-9C90-44B51356B9FB}" type="pres">
      <dgm:prSet presAssocID="{A5C6AB2A-C43B-4E4F-9D55-ACB6DD9A8545}" presName="root2" presStyleCnt="0"/>
      <dgm:spPr/>
    </dgm:pt>
    <dgm:pt modelId="{8AF01D12-90B8-434D-8AB5-AEA5212A8A8A}" type="pres">
      <dgm:prSet presAssocID="{A5C6AB2A-C43B-4E4F-9D55-ACB6DD9A8545}" presName="LevelTwoTextNode" presStyleLbl="node2" presStyleIdx="0" presStyleCnt="2">
        <dgm:presLayoutVars>
          <dgm:chPref val="3"/>
        </dgm:presLayoutVars>
      </dgm:prSet>
      <dgm:spPr/>
      <dgm:t>
        <a:bodyPr/>
        <a:lstStyle/>
        <a:p>
          <a:endParaRPr lang="ru-RU"/>
        </a:p>
      </dgm:t>
    </dgm:pt>
    <dgm:pt modelId="{5AE59865-AD50-4A77-AE09-C6A3540DE63D}" type="pres">
      <dgm:prSet presAssocID="{A5C6AB2A-C43B-4E4F-9D55-ACB6DD9A8545}" presName="level3hierChild" presStyleCnt="0"/>
      <dgm:spPr/>
    </dgm:pt>
    <dgm:pt modelId="{BFE3D4BB-1D2B-478D-A66D-9717CB6C956E}" type="pres">
      <dgm:prSet presAssocID="{52CDDB9D-A385-4342-9ED2-78DC7AEFBF66}" presName="conn2-1" presStyleLbl="parChTrans1D3" presStyleIdx="0" presStyleCnt="2"/>
      <dgm:spPr/>
      <dgm:t>
        <a:bodyPr/>
        <a:lstStyle/>
        <a:p>
          <a:endParaRPr lang="ru-RU"/>
        </a:p>
      </dgm:t>
    </dgm:pt>
    <dgm:pt modelId="{4C02E54D-53C6-4201-AEBD-B0E953373432}" type="pres">
      <dgm:prSet presAssocID="{52CDDB9D-A385-4342-9ED2-78DC7AEFBF66}" presName="connTx" presStyleLbl="parChTrans1D3" presStyleIdx="0" presStyleCnt="2"/>
      <dgm:spPr/>
      <dgm:t>
        <a:bodyPr/>
        <a:lstStyle/>
        <a:p>
          <a:endParaRPr lang="ru-RU"/>
        </a:p>
      </dgm:t>
    </dgm:pt>
    <dgm:pt modelId="{10517956-2EA4-4E20-AF3E-8ED4F718EDF3}" type="pres">
      <dgm:prSet presAssocID="{D69BC308-C69F-4A26-9EB6-0C9ADCAC8255}" presName="root2" presStyleCnt="0"/>
      <dgm:spPr/>
    </dgm:pt>
    <dgm:pt modelId="{23AE01C4-C3C3-4182-B74D-79559C26B853}" type="pres">
      <dgm:prSet presAssocID="{D69BC308-C69F-4A26-9EB6-0C9ADCAC8255}" presName="LevelTwoTextNode" presStyleLbl="node3" presStyleIdx="0" presStyleCnt="2">
        <dgm:presLayoutVars>
          <dgm:chPref val="3"/>
        </dgm:presLayoutVars>
      </dgm:prSet>
      <dgm:spPr/>
      <dgm:t>
        <a:bodyPr/>
        <a:lstStyle/>
        <a:p>
          <a:endParaRPr lang="ru-RU"/>
        </a:p>
      </dgm:t>
    </dgm:pt>
    <dgm:pt modelId="{549E7542-7DEB-459D-B0F6-806736FD8A3D}" type="pres">
      <dgm:prSet presAssocID="{D69BC308-C69F-4A26-9EB6-0C9ADCAC8255}" presName="level3hierChild" presStyleCnt="0"/>
      <dgm:spPr/>
    </dgm:pt>
    <dgm:pt modelId="{3658F5DB-7B46-476A-BE22-1693C76B37D1}" type="pres">
      <dgm:prSet presAssocID="{ECD6F2F8-BD07-4A7E-9D11-C38A02095053}" presName="conn2-1" presStyleLbl="parChTrans1D2" presStyleIdx="1" presStyleCnt="2"/>
      <dgm:spPr/>
      <dgm:t>
        <a:bodyPr/>
        <a:lstStyle/>
        <a:p>
          <a:endParaRPr lang="ru-RU"/>
        </a:p>
      </dgm:t>
    </dgm:pt>
    <dgm:pt modelId="{13EAC355-7B59-4BBC-B349-93A6FCF3CEFF}" type="pres">
      <dgm:prSet presAssocID="{ECD6F2F8-BD07-4A7E-9D11-C38A02095053}" presName="connTx" presStyleLbl="parChTrans1D2" presStyleIdx="1" presStyleCnt="2"/>
      <dgm:spPr/>
      <dgm:t>
        <a:bodyPr/>
        <a:lstStyle/>
        <a:p>
          <a:endParaRPr lang="ru-RU"/>
        </a:p>
      </dgm:t>
    </dgm:pt>
    <dgm:pt modelId="{8DCC9BF6-0E96-4BB0-BB8D-63A3C75CB0C8}" type="pres">
      <dgm:prSet presAssocID="{3350117D-77FC-42FD-87FB-548C5FB21D4F}" presName="root2" presStyleCnt="0"/>
      <dgm:spPr/>
    </dgm:pt>
    <dgm:pt modelId="{F101BAED-D4E2-4677-A3EE-061C8387103C}" type="pres">
      <dgm:prSet presAssocID="{3350117D-77FC-42FD-87FB-548C5FB21D4F}" presName="LevelTwoTextNode" presStyleLbl="node2" presStyleIdx="1" presStyleCnt="2">
        <dgm:presLayoutVars>
          <dgm:chPref val="3"/>
        </dgm:presLayoutVars>
      </dgm:prSet>
      <dgm:spPr/>
      <dgm:t>
        <a:bodyPr/>
        <a:lstStyle/>
        <a:p>
          <a:endParaRPr lang="ru-RU"/>
        </a:p>
      </dgm:t>
    </dgm:pt>
    <dgm:pt modelId="{F607A0B4-E529-4133-9302-9366B701E946}" type="pres">
      <dgm:prSet presAssocID="{3350117D-77FC-42FD-87FB-548C5FB21D4F}" presName="level3hierChild" presStyleCnt="0"/>
      <dgm:spPr/>
    </dgm:pt>
    <dgm:pt modelId="{87B4F452-6EDF-493A-9404-C3D85DC9EEAC}" type="pres">
      <dgm:prSet presAssocID="{88F90C36-DAF3-4091-BB6E-6D1870302E00}" presName="conn2-1" presStyleLbl="parChTrans1D3" presStyleIdx="1" presStyleCnt="2"/>
      <dgm:spPr/>
      <dgm:t>
        <a:bodyPr/>
        <a:lstStyle/>
        <a:p>
          <a:endParaRPr lang="ru-RU"/>
        </a:p>
      </dgm:t>
    </dgm:pt>
    <dgm:pt modelId="{4313F642-A7E6-476E-AE86-459109273F63}" type="pres">
      <dgm:prSet presAssocID="{88F90C36-DAF3-4091-BB6E-6D1870302E00}" presName="connTx" presStyleLbl="parChTrans1D3" presStyleIdx="1" presStyleCnt="2"/>
      <dgm:spPr/>
      <dgm:t>
        <a:bodyPr/>
        <a:lstStyle/>
        <a:p>
          <a:endParaRPr lang="ru-RU"/>
        </a:p>
      </dgm:t>
    </dgm:pt>
    <dgm:pt modelId="{280238A3-AC54-4108-A869-744DE3DE114F}" type="pres">
      <dgm:prSet presAssocID="{E2F7268A-3B62-4B9B-B25B-67955D924A41}" presName="root2" presStyleCnt="0"/>
      <dgm:spPr/>
    </dgm:pt>
    <dgm:pt modelId="{8532DF79-C9A1-477F-B68C-FD1C86BE42FC}" type="pres">
      <dgm:prSet presAssocID="{E2F7268A-3B62-4B9B-B25B-67955D924A41}" presName="LevelTwoTextNode" presStyleLbl="node3" presStyleIdx="1" presStyleCnt="2" custLinFactNeighborX="-1365" custLinFactNeighborY="512">
        <dgm:presLayoutVars>
          <dgm:chPref val="3"/>
        </dgm:presLayoutVars>
      </dgm:prSet>
      <dgm:spPr/>
      <dgm:t>
        <a:bodyPr/>
        <a:lstStyle/>
        <a:p>
          <a:endParaRPr lang="ru-RU"/>
        </a:p>
      </dgm:t>
    </dgm:pt>
    <dgm:pt modelId="{54AFF179-41F0-41D8-BFBA-1D8FCA30E047}" type="pres">
      <dgm:prSet presAssocID="{E2F7268A-3B62-4B9B-B25B-67955D924A41}" presName="level3hierChild" presStyleCnt="0"/>
      <dgm:spPr/>
    </dgm:pt>
  </dgm:ptLst>
  <dgm:cxnLst>
    <dgm:cxn modelId="{88FD19AD-D419-444C-802B-4DCB736AE609}" type="presOf" srcId="{95745DA1-9370-4EAA-A223-84D826CFEC9E}" destId="{8B2B9A79-B137-4872-8F62-A7EF97624704}" srcOrd="1" destOrd="0" presId="urn:microsoft.com/office/officeart/2005/8/layout/hierarchy2"/>
    <dgm:cxn modelId="{020DE426-F311-4B2D-9B8A-8DB23AA63B97}" type="presOf" srcId="{7053BDE3-57B1-414B-ABFC-1E15B492E88E}" destId="{C990CEED-4F0D-443D-8E15-FADF797BB756}" srcOrd="0" destOrd="0" presId="urn:microsoft.com/office/officeart/2005/8/layout/hierarchy2"/>
    <dgm:cxn modelId="{B9389205-476F-404B-9CA0-6808E1F93173}" type="presOf" srcId="{E2F7268A-3B62-4B9B-B25B-67955D924A41}" destId="{8532DF79-C9A1-477F-B68C-FD1C86BE42FC}" srcOrd="0" destOrd="0" presId="urn:microsoft.com/office/officeart/2005/8/layout/hierarchy2"/>
    <dgm:cxn modelId="{CE6CB9AF-FE40-4C7F-AABD-D89A46194252}" type="presOf" srcId="{ECD6F2F8-BD07-4A7E-9D11-C38A02095053}" destId="{13EAC355-7B59-4BBC-B349-93A6FCF3CEFF}" srcOrd="1" destOrd="0" presId="urn:microsoft.com/office/officeart/2005/8/layout/hierarchy2"/>
    <dgm:cxn modelId="{D6C918ED-3FB3-47D9-BDBC-5A9697EC92D0}" type="presOf" srcId="{88F90C36-DAF3-4091-BB6E-6D1870302E00}" destId="{87B4F452-6EDF-493A-9404-C3D85DC9EEAC}" srcOrd="0" destOrd="0" presId="urn:microsoft.com/office/officeart/2005/8/layout/hierarchy2"/>
    <dgm:cxn modelId="{73632637-8A77-462F-B331-94C4CC729DAA}" srcId="{7053BDE3-57B1-414B-ABFC-1E15B492E88E}" destId="{C3C1E98E-B5F4-4698-8602-1B39A243F78F}" srcOrd="0" destOrd="0" parTransId="{011F0D94-0BFA-4DF6-94CF-1088C42442EF}" sibTransId="{AB95164E-7F5B-4B9D-9EF8-C4F8D5553C1B}"/>
    <dgm:cxn modelId="{06FDB667-377D-48D0-AD5D-090F4920589B}" type="presOf" srcId="{C3C1E98E-B5F4-4698-8602-1B39A243F78F}" destId="{328C995E-F679-4F0A-A7EC-003B83626CCC}" srcOrd="0" destOrd="0" presId="urn:microsoft.com/office/officeart/2005/8/layout/hierarchy2"/>
    <dgm:cxn modelId="{17988575-946F-4F05-9863-C152A12EBBBA}" srcId="{A5C6AB2A-C43B-4E4F-9D55-ACB6DD9A8545}" destId="{D69BC308-C69F-4A26-9EB6-0C9ADCAC8255}" srcOrd="0" destOrd="0" parTransId="{52CDDB9D-A385-4342-9ED2-78DC7AEFBF66}" sibTransId="{461E0F83-3E3E-4C4D-8C35-893BA0768327}"/>
    <dgm:cxn modelId="{DDF47AC2-09CF-4C32-9DBF-C96CF4E487AB}" srcId="{3350117D-77FC-42FD-87FB-548C5FB21D4F}" destId="{E2F7268A-3B62-4B9B-B25B-67955D924A41}" srcOrd="0" destOrd="0" parTransId="{88F90C36-DAF3-4091-BB6E-6D1870302E00}" sibTransId="{7912FB1F-DFDE-4D9B-B979-A7450549C07D}"/>
    <dgm:cxn modelId="{C1E70356-2CA2-4647-84F1-D2C58E0572B5}" srcId="{C3C1E98E-B5F4-4698-8602-1B39A243F78F}" destId="{A5C6AB2A-C43B-4E4F-9D55-ACB6DD9A8545}" srcOrd="0" destOrd="0" parTransId="{95745DA1-9370-4EAA-A223-84D826CFEC9E}" sibTransId="{9677AC31-0DB2-4986-B09A-161FD9B6331D}"/>
    <dgm:cxn modelId="{59B225E3-D66D-4152-9D41-EACB2319BEA4}" type="presOf" srcId="{52CDDB9D-A385-4342-9ED2-78DC7AEFBF66}" destId="{BFE3D4BB-1D2B-478D-A66D-9717CB6C956E}" srcOrd="0" destOrd="0" presId="urn:microsoft.com/office/officeart/2005/8/layout/hierarchy2"/>
    <dgm:cxn modelId="{B41B45F8-6601-41EF-A592-E8571DF6BD97}" type="presOf" srcId="{D69BC308-C69F-4A26-9EB6-0C9ADCAC8255}" destId="{23AE01C4-C3C3-4182-B74D-79559C26B853}" srcOrd="0" destOrd="0" presId="urn:microsoft.com/office/officeart/2005/8/layout/hierarchy2"/>
    <dgm:cxn modelId="{897BEA6C-B239-41B4-88AF-C754A854B708}" type="presOf" srcId="{3350117D-77FC-42FD-87FB-548C5FB21D4F}" destId="{F101BAED-D4E2-4677-A3EE-061C8387103C}" srcOrd="0" destOrd="0" presId="urn:microsoft.com/office/officeart/2005/8/layout/hierarchy2"/>
    <dgm:cxn modelId="{850F0DC5-B06A-4C19-82EA-30B9E71AAE28}" type="presOf" srcId="{95745DA1-9370-4EAA-A223-84D826CFEC9E}" destId="{FB877B8A-E2D0-4994-849A-9CC69BBFF3D9}" srcOrd="0" destOrd="0" presId="urn:microsoft.com/office/officeart/2005/8/layout/hierarchy2"/>
    <dgm:cxn modelId="{1DCA9B3F-7457-4001-84F8-3CEC370D747E}" type="presOf" srcId="{A5C6AB2A-C43B-4E4F-9D55-ACB6DD9A8545}" destId="{8AF01D12-90B8-434D-8AB5-AEA5212A8A8A}" srcOrd="0" destOrd="0" presId="urn:microsoft.com/office/officeart/2005/8/layout/hierarchy2"/>
    <dgm:cxn modelId="{8DBE6B63-2DE6-4DAA-BACC-BBCD1DDB85F1}" srcId="{C3C1E98E-B5F4-4698-8602-1B39A243F78F}" destId="{3350117D-77FC-42FD-87FB-548C5FB21D4F}" srcOrd="1" destOrd="0" parTransId="{ECD6F2F8-BD07-4A7E-9D11-C38A02095053}" sibTransId="{5332B212-7169-4AEF-8E51-B181B95A45B4}"/>
    <dgm:cxn modelId="{20562BA2-3E6C-454A-A7C0-E446A10D0204}" type="presOf" srcId="{ECD6F2F8-BD07-4A7E-9D11-C38A02095053}" destId="{3658F5DB-7B46-476A-BE22-1693C76B37D1}" srcOrd="0" destOrd="0" presId="urn:microsoft.com/office/officeart/2005/8/layout/hierarchy2"/>
    <dgm:cxn modelId="{51E7EF6D-F063-4EAC-ADC9-59799A24B7DD}" type="presOf" srcId="{88F90C36-DAF3-4091-BB6E-6D1870302E00}" destId="{4313F642-A7E6-476E-AE86-459109273F63}" srcOrd="1" destOrd="0" presId="urn:microsoft.com/office/officeart/2005/8/layout/hierarchy2"/>
    <dgm:cxn modelId="{D3CF7CF4-B038-4E98-B9C7-C6A405B4052E}" type="presOf" srcId="{52CDDB9D-A385-4342-9ED2-78DC7AEFBF66}" destId="{4C02E54D-53C6-4201-AEBD-B0E953373432}" srcOrd="1" destOrd="0" presId="urn:microsoft.com/office/officeart/2005/8/layout/hierarchy2"/>
    <dgm:cxn modelId="{597671B0-C817-49FB-A9A5-FC14B6201B37}" type="presParOf" srcId="{C990CEED-4F0D-443D-8E15-FADF797BB756}" destId="{E0DCDBC4-094A-4960-A4D2-4F2392133715}" srcOrd="0" destOrd="0" presId="urn:microsoft.com/office/officeart/2005/8/layout/hierarchy2"/>
    <dgm:cxn modelId="{8E7F243A-2DEE-430B-8A78-EA0245AD0F4C}" type="presParOf" srcId="{E0DCDBC4-094A-4960-A4D2-4F2392133715}" destId="{328C995E-F679-4F0A-A7EC-003B83626CCC}" srcOrd="0" destOrd="0" presId="urn:microsoft.com/office/officeart/2005/8/layout/hierarchy2"/>
    <dgm:cxn modelId="{B1080783-0972-409A-9556-AD9BE36DF52C}" type="presParOf" srcId="{E0DCDBC4-094A-4960-A4D2-4F2392133715}" destId="{B74BBE9D-FB42-4618-A179-76D591F4E707}" srcOrd="1" destOrd="0" presId="urn:microsoft.com/office/officeart/2005/8/layout/hierarchy2"/>
    <dgm:cxn modelId="{78C216FA-CA11-4DCA-844F-31A7AD8FA59E}" type="presParOf" srcId="{B74BBE9D-FB42-4618-A179-76D591F4E707}" destId="{FB877B8A-E2D0-4994-849A-9CC69BBFF3D9}" srcOrd="0" destOrd="0" presId="urn:microsoft.com/office/officeart/2005/8/layout/hierarchy2"/>
    <dgm:cxn modelId="{5965CC4B-FBDD-4FEF-9CA0-C5CC4D1574DF}" type="presParOf" srcId="{FB877B8A-E2D0-4994-849A-9CC69BBFF3D9}" destId="{8B2B9A79-B137-4872-8F62-A7EF97624704}" srcOrd="0" destOrd="0" presId="urn:microsoft.com/office/officeart/2005/8/layout/hierarchy2"/>
    <dgm:cxn modelId="{E5685E85-9383-4B78-B68D-A95B93AFA970}" type="presParOf" srcId="{B74BBE9D-FB42-4618-A179-76D591F4E707}" destId="{3CEE137C-11B0-4541-9C90-44B51356B9FB}" srcOrd="1" destOrd="0" presId="urn:microsoft.com/office/officeart/2005/8/layout/hierarchy2"/>
    <dgm:cxn modelId="{80EBF272-0978-4EFE-B682-53C58A3D6CA3}" type="presParOf" srcId="{3CEE137C-11B0-4541-9C90-44B51356B9FB}" destId="{8AF01D12-90B8-434D-8AB5-AEA5212A8A8A}" srcOrd="0" destOrd="0" presId="urn:microsoft.com/office/officeart/2005/8/layout/hierarchy2"/>
    <dgm:cxn modelId="{516434C2-C593-46D5-BD4D-806FC60566D9}" type="presParOf" srcId="{3CEE137C-11B0-4541-9C90-44B51356B9FB}" destId="{5AE59865-AD50-4A77-AE09-C6A3540DE63D}" srcOrd="1" destOrd="0" presId="urn:microsoft.com/office/officeart/2005/8/layout/hierarchy2"/>
    <dgm:cxn modelId="{43766DD1-D7A0-48D0-B138-C619D25D8C64}" type="presParOf" srcId="{5AE59865-AD50-4A77-AE09-C6A3540DE63D}" destId="{BFE3D4BB-1D2B-478D-A66D-9717CB6C956E}" srcOrd="0" destOrd="0" presId="urn:microsoft.com/office/officeart/2005/8/layout/hierarchy2"/>
    <dgm:cxn modelId="{21FCEA5E-35C3-48B2-A35E-F7993A0ABEED}" type="presParOf" srcId="{BFE3D4BB-1D2B-478D-A66D-9717CB6C956E}" destId="{4C02E54D-53C6-4201-AEBD-B0E953373432}" srcOrd="0" destOrd="0" presId="urn:microsoft.com/office/officeart/2005/8/layout/hierarchy2"/>
    <dgm:cxn modelId="{134635CA-E877-4B4D-A762-613B0021FEEA}" type="presParOf" srcId="{5AE59865-AD50-4A77-AE09-C6A3540DE63D}" destId="{10517956-2EA4-4E20-AF3E-8ED4F718EDF3}" srcOrd="1" destOrd="0" presId="urn:microsoft.com/office/officeart/2005/8/layout/hierarchy2"/>
    <dgm:cxn modelId="{045CAFF5-068C-4E94-A5C5-4A5842B083CB}" type="presParOf" srcId="{10517956-2EA4-4E20-AF3E-8ED4F718EDF3}" destId="{23AE01C4-C3C3-4182-B74D-79559C26B853}" srcOrd="0" destOrd="0" presId="urn:microsoft.com/office/officeart/2005/8/layout/hierarchy2"/>
    <dgm:cxn modelId="{7C3389EC-61ED-4E2B-894D-6F9BC99434EB}" type="presParOf" srcId="{10517956-2EA4-4E20-AF3E-8ED4F718EDF3}" destId="{549E7542-7DEB-459D-B0F6-806736FD8A3D}" srcOrd="1" destOrd="0" presId="urn:microsoft.com/office/officeart/2005/8/layout/hierarchy2"/>
    <dgm:cxn modelId="{10D17B93-E3EA-4CDA-BEC0-9B25C3C2E604}" type="presParOf" srcId="{B74BBE9D-FB42-4618-A179-76D591F4E707}" destId="{3658F5DB-7B46-476A-BE22-1693C76B37D1}" srcOrd="2" destOrd="0" presId="urn:microsoft.com/office/officeart/2005/8/layout/hierarchy2"/>
    <dgm:cxn modelId="{46CC9D87-80F5-4044-B714-720BDA5A4226}" type="presParOf" srcId="{3658F5DB-7B46-476A-BE22-1693C76B37D1}" destId="{13EAC355-7B59-4BBC-B349-93A6FCF3CEFF}" srcOrd="0" destOrd="0" presId="urn:microsoft.com/office/officeart/2005/8/layout/hierarchy2"/>
    <dgm:cxn modelId="{876F5BA5-3B61-46B2-AC4D-917015F74782}" type="presParOf" srcId="{B74BBE9D-FB42-4618-A179-76D591F4E707}" destId="{8DCC9BF6-0E96-4BB0-BB8D-63A3C75CB0C8}" srcOrd="3" destOrd="0" presId="urn:microsoft.com/office/officeart/2005/8/layout/hierarchy2"/>
    <dgm:cxn modelId="{96E03350-6B50-4845-8FF8-5E368DB7A893}" type="presParOf" srcId="{8DCC9BF6-0E96-4BB0-BB8D-63A3C75CB0C8}" destId="{F101BAED-D4E2-4677-A3EE-061C8387103C}" srcOrd="0" destOrd="0" presId="urn:microsoft.com/office/officeart/2005/8/layout/hierarchy2"/>
    <dgm:cxn modelId="{AB490264-A816-4531-ACC6-ACF2D2D10113}" type="presParOf" srcId="{8DCC9BF6-0E96-4BB0-BB8D-63A3C75CB0C8}" destId="{F607A0B4-E529-4133-9302-9366B701E946}" srcOrd="1" destOrd="0" presId="urn:microsoft.com/office/officeart/2005/8/layout/hierarchy2"/>
    <dgm:cxn modelId="{798370CD-34FB-4737-A151-BA20B27E11FA}" type="presParOf" srcId="{F607A0B4-E529-4133-9302-9366B701E946}" destId="{87B4F452-6EDF-493A-9404-C3D85DC9EEAC}" srcOrd="0" destOrd="0" presId="urn:microsoft.com/office/officeart/2005/8/layout/hierarchy2"/>
    <dgm:cxn modelId="{38B139B3-659A-4336-9DE9-D51461277E18}" type="presParOf" srcId="{87B4F452-6EDF-493A-9404-C3D85DC9EEAC}" destId="{4313F642-A7E6-476E-AE86-459109273F63}" srcOrd="0" destOrd="0" presId="urn:microsoft.com/office/officeart/2005/8/layout/hierarchy2"/>
    <dgm:cxn modelId="{E7035906-0426-4F33-8134-67952BE1C9F3}" type="presParOf" srcId="{F607A0B4-E529-4133-9302-9366B701E946}" destId="{280238A3-AC54-4108-A869-744DE3DE114F}" srcOrd="1" destOrd="0" presId="urn:microsoft.com/office/officeart/2005/8/layout/hierarchy2"/>
    <dgm:cxn modelId="{C43D5610-81D0-4256-A314-E08186B7E0ED}" type="presParOf" srcId="{280238A3-AC54-4108-A869-744DE3DE114F}" destId="{8532DF79-C9A1-477F-B68C-FD1C86BE42FC}" srcOrd="0" destOrd="0" presId="urn:microsoft.com/office/officeart/2005/8/layout/hierarchy2"/>
    <dgm:cxn modelId="{D71F226C-2580-46FA-AFC8-96A9F78A4A1A}" type="presParOf" srcId="{280238A3-AC54-4108-A869-744DE3DE114F}" destId="{54AFF179-41F0-41D8-BFBA-1D8FCA30E04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4211C-2EAC-4B61-86C0-4C422554B1C6}" type="doc">
      <dgm:prSet loTypeId="urn:microsoft.com/office/officeart/2005/8/layout/pyramid2" loCatId="list" qsTypeId="urn:microsoft.com/office/officeart/2005/8/quickstyle/simple1#1" qsCatId="simple" csTypeId="urn:microsoft.com/office/officeart/2005/8/colors/accent1_2#1" csCatId="accent1" phldr="1"/>
      <dgm:spPr/>
      <dgm:t>
        <a:bodyPr/>
        <a:lstStyle/>
        <a:p>
          <a:endParaRPr lang="ru-RU"/>
        </a:p>
      </dgm:t>
    </dgm:pt>
    <dgm:pt modelId="{76022791-DF25-4FCF-B5F6-EC6E75539768}">
      <dgm:prSet phldrT="[Текст]"/>
      <dgm:spPr/>
      <dgm:t>
        <a:bodyPr/>
        <a:lstStyle/>
        <a:p>
          <a:r>
            <a:rPr lang="ru-RU" b="1" i="0" baseline="0" dirty="0" smtClean="0"/>
            <a:t>Горнотехнические</a:t>
          </a:r>
          <a:endParaRPr lang="ru-RU" b="1" i="0" baseline="0" dirty="0"/>
        </a:p>
      </dgm:t>
    </dgm:pt>
    <dgm:pt modelId="{D80B1CF4-9567-4868-8B42-5429FD41DC63}" type="parTrans" cxnId="{A364F8FF-B22C-44D9-BD3A-E1BC308571CE}">
      <dgm:prSet/>
      <dgm:spPr/>
      <dgm:t>
        <a:bodyPr/>
        <a:lstStyle/>
        <a:p>
          <a:endParaRPr lang="ru-RU"/>
        </a:p>
      </dgm:t>
    </dgm:pt>
    <dgm:pt modelId="{8E50BC4A-4CB6-4581-9AA9-EBEC5E2EA294}" type="sibTrans" cxnId="{A364F8FF-B22C-44D9-BD3A-E1BC308571CE}">
      <dgm:prSet/>
      <dgm:spPr/>
      <dgm:t>
        <a:bodyPr/>
        <a:lstStyle/>
        <a:p>
          <a:endParaRPr lang="ru-RU"/>
        </a:p>
      </dgm:t>
    </dgm:pt>
    <dgm:pt modelId="{34E472A8-E622-45EB-9044-6BA15F66AD0F}">
      <dgm:prSet phldrT="[Текст]"/>
      <dgm:spPr/>
      <dgm:t>
        <a:bodyPr/>
        <a:lstStyle/>
        <a:p>
          <a:r>
            <a:rPr lang="ru-RU" b="1" i="0" baseline="0" dirty="0" smtClean="0"/>
            <a:t>Технологические</a:t>
          </a:r>
          <a:endParaRPr lang="ru-RU" b="1" i="0" baseline="0" dirty="0"/>
        </a:p>
      </dgm:t>
    </dgm:pt>
    <dgm:pt modelId="{0D1FC681-F821-4257-B89B-4F2CD7136982}" type="parTrans" cxnId="{C3FC514A-15E8-4E44-98DA-0EFC2EA70394}">
      <dgm:prSet/>
      <dgm:spPr/>
      <dgm:t>
        <a:bodyPr/>
        <a:lstStyle/>
        <a:p>
          <a:endParaRPr lang="ru-RU"/>
        </a:p>
      </dgm:t>
    </dgm:pt>
    <dgm:pt modelId="{E0669B9C-39C7-4AF8-B7F3-27753B6166B3}" type="sibTrans" cxnId="{C3FC514A-15E8-4E44-98DA-0EFC2EA70394}">
      <dgm:prSet/>
      <dgm:spPr/>
      <dgm:t>
        <a:bodyPr/>
        <a:lstStyle/>
        <a:p>
          <a:endParaRPr lang="ru-RU"/>
        </a:p>
      </dgm:t>
    </dgm:pt>
    <dgm:pt modelId="{2CCE5BDE-DC8E-4538-862D-DE563DDD1BE9}">
      <dgm:prSet phldrT="[Текст]"/>
      <dgm:spPr/>
      <dgm:t>
        <a:bodyPr/>
        <a:lstStyle/>
        <a:p>
          <a:r>
            <a:rPr lang="ru-RU" b="1" i="0" baseline="0" dirty="0" smtClean="0"/>
            <a:t>Экономические</a:t>
          </a:r>
          <a:endParaRPr lang="ru-RU" b="1" i="0" baseline="0" dirty="0"/>
        </a:p>
      </dgm:t>
    </dgm:pt>
    <dgm:pt modelId="{45C51904-3E29-4CB9-99DF-04D021AD566F}" type="parTrans" cxnId="{1284D82D-2BE6-41B8-A06B-2E9461A3740F}">
      <dgm:prSet/>
      <dgm:spPr/>
      <dgm:t>
        <a:bodyPr/>
        <a:lstStyle/>
        <a:p>
          <a:endParaRPr lang="ru-RU"/>
        </a:p>
      </dgm:t>
    </dgm:pt>
    <dgm:pt modelId="{F44E0FAD-C114-468C-9252-AFF752438199}" type="sibTrans" cxnId="{1284D82D-2BE6-41B8-A06B-2E9461A3740F}">
      <dgm:prSet/>
      <dgm:spPr/>
      <dgm:t>
        <a:bodyPr/>
        <a:lstStyle/>
        <a:p>
          <a:endParaRPr lang="ru-RU"/>
        </a:p>
      </dgm:t>
    </dgm:pt>
    <dgm:pt modelId="{94CBF662-4496-4F59-8183-1F44C70AEBDB}">
      <dgm:prSet/>
      <dgm:spPr/>
      <dgm:t>
        <a:bodyPr/>
        <a:lstStyle/>
        <a:p>
          <a:r>
            <a:rPr lang="ru-RU" b="1" i="0" baseline="0" dirty="0" smtClean="0"/>
            <a:t>Юридические</a:t>
          </a:r>
          <a:endParaRPr lang="ru-RU" b="1" i="0" baseline="0" dirty="0"/>
        </a:p>
      </dgm:t>
    </dgm:pt>
    <dgm:pt modelId="{7A1A7839-DEA4-447B-93AE-873122829356}" type="parTrans" cxnId="{3A259FFA-8FC4-43DA-AA3F-E7F2003C7CF3}">
      <dgm:prSet/>
      <dgm:spPr/>
      <dgm:t>
        <a:bodyPr/>
        <a:lstStyle/>
        <a:p>
          <a:endParaRPr lang="ru-RU"/>
        </a:p>
      </dgm:t>
    </dgm:pt>
    <dgm:pt modelId="{B70F2F8E-0C29-47BD-9B39-5459D464C1FE}" type="sibTrans" cxnId="{3A259FFA-8FC4-43DA-AA3F-E7F2003C7CF3}">
      <dgm:prSet/>
      <dgm:spPr/>
      <dgm:t>
        <a:bodyPr/>
        <a:lstStyle/>
        <a:p>
          <a:endParaRPr lang="ru-RU"/>
        </a:p>
      </dgm:t>
    </dgm:pt>
    <dgm:pt modelId="{D8739169-3C0A-450E-93AD-E01AA588B262}">
      <dgm:prSet/>
      <dgm:spPr/>
      <dgm:t>
        <a:bodyPr/>
        <a:lstStyle/>
        <a:p>
          <a:r>
            <a:rPr lang="ru-RU" b="1" dirty="0" smtClean="0"/>
            <a:t>Экологические</a:t>
          </a:r>
          <a:endParaRPr lang="ru-RU" b="1" dirty="0"/>
        </a:p>
      </dgm:t>
    </dgm:pt>
    <dgm:pt modelId="{9243A9AE-EFA9-4344-98B6-DDC85588A521}" type="parTrans" cxnId="{A1856A62-ACA2-4993-98EC-38AA7347035A}">
      <dgm:prSet/>
      <dgm:spPr/>
      <dgm:t>
        <a:bodyPr/>
        <a:lstStyle/>
        <a:p>
          <a:endParaRPr lang="ru-RU"/>
        </a:p>
      </dgm:t>
    </dgm:pt>
    <dgm:pt modelId="{47B3832F-C748-463A-817A-2B4246BDA26E}" type="sibTrans" cxnId="{A1856A62-ACA2-4993-98EC-38AA7347035A}">
      <dgm:prSet/>
      <dgm:spPr/>
      <dgm:t>
        <a:bodyPr/>
        <a:lstStyle/>
        <a:p>
          <a:endParaRPr lang="ru-RU"/>
        </a:p>
      </dgm:t>
    </dgm:pt>
    <dgm:pt modelId="{83AD3E03-C2A2-400A-B49D-B8E302572F77}">
      <dgm:prSet/>
      <dgm:spPr/>
      <dgm:t>
        <a:bodyPr/>
        <a:lstStyle/>
        <a:p>
          <a:r>
            <a:rPr lang="ru-RU" b="1" dirty="0" smtClean="0"/>
            <a:t>Государственные  (правительственные) и социальные</a:t>
          </a:r>
          <a:endParaRPr lang="ru-RU" b="1" dirty="0"/>
        </a:p>
      </dgm:t>
    </dgm:pt>
    <dgm:pt modelId="{F0B7DF9F-CD37-45D6-A5EE-5B05EA177479}" type="parTrans" cxnId="{EDC45E53-7227-4C57-A1D4-7280F38909A8}">
      <dgm:prSet/>
      <dgm:spPr/>
      <dgm:t>
        <a:bodyPr/>
        <a:lstStyle/>
        <a:p>
          <a:endParaRPr lang="ru-RU"/>
        </a:p>
      </dgm:t>
    </dgm:pt>
    <dgm:pt modelId="{B98D09BC-2121-424C-A15B-89FC7F2569C1}" type="sibTrans" cxnId="{EDC45E53-7227-4C57-A1D4-7280F38909A8}">
      <dgm:prSet/>
      <dgm:spPr/>
      <dgm:t>
        <a:bodyPr/>
        <a:lstStyle/>
        <a:p>
          <a:endParaRPr lang="ru-RU"/>
        </a:p>
      </dgm:t>
    </dgm:pt>
    <dgm:pt modelId="{D912A82A-8C09-45B7-ADB6-33B5109E87F2}">
      <dgm:prSet custT="1"/>
      <dgm:spPr/>
      <dgm:t>
        <a:bodyPr/>
        <a:lstStyle/>
        <a:p>
          <a:r>
            <a:rPr lang="ru-RU" sz="1400" b="1" i="0" baseline="0" dirty="0" smtClean="0"/>
            <a:t>Геологические </a:t>
          </a:r>
          <a:endParaRPr lang="ru-RU" sz="1200" b="1" i="0" baseline="0" dirty="0"/>
        </a:p>
      </dgm:t>
    </dgm:pt>
    <dgm:pt modelId="{9E1CF554-9245-45C9-A926-04C9880FCBD4}" type="parTrans" cxnId="{13094D41-7AF1-466A-B688-D9363C6F4563}">
      <dgm:prSet/>
      <dgm:spPr/>
      <dgm:t>
        <a:bodyPr/>
        <a:lstStyle/>
        <a:p>
          <a:endParaRPr lang="ru-RU"/>
        </a:p>
      </dgm:t>
    </dgm:pt>
    <dgm:pt modelId="{90814FA4-D001-4E2B-923F-62908758B381}" type="sibTrans" cxnId="{13094D41-7AF1-466A-B688-D9363C6F4563}">
      <dgm:prSet/>
      <dgm:spPr/>
      <dgm:t>
        <a:bodyPr/>
        <a:lstStyle/>
        <a:p>
          <a:endParaRPr lang="ru-RU"/>
        </a:p>
      </dgm:t>
    </dgm:pt>
    <dgm:pt modelId="{22725DB1-7949-4DE6-B813-2EBA2AAA4D20}" type="pres">
      <dgm:prSet presAssocID="{0564211C-2EAC-4B61-86C0-4C422554B1C6}" presName="compositeShape" presStyleCnt="0">
        <dgm:presLayoutVars>
          <dgm:dir/>
          <dgm:resizeHandles/>
        </dgm:presLayoutVars>
      </dgm:prSet>
      <dgm:spPr/>
      <dgm:t>
        <a:bodyPr/>
        <a:lstStyle/>
        <a:p>
          <a:endParaRPr lang="ru-RU"/>
        </a:p>
      </dgm:t>
    </dgm:pt>
    <dgm:pt modelId="{18B2518D-8AC5-4BA2-8B4D-3F82F8279C0F}" type="pres">
      <dgm:prSet presAssocID="{0564211C-2EAC-4B61-86C0-4C422554B1C6}" presName="pyramid" presStyleLbl="node1" presStyleIdx="0" presStyleCnt="1" custLinFactNeighborX="-10116" custLinFactNeighborY="-584"/>
      <dgm:spPr/>
    </dgm:pt>
    <dgm:pt modelId="{7AF67489-5C8B-4808-88CA-F08E6C386EEE}" type="pres">
      <dgm:prSet presAssocID="{0564211C-2EAC-4B61-86C0-4C422554B1C6}" presName="theList" presStyleCnt="0"/>
      <dgm:spPr/>
    </dgm:pt>
    <dgm:pt modelId="{7E484C9A-990A-4AB4-8385-660AAB4B01C2}" type="pres">
      <dgm:prSet presAssocID="{D912A82A-8C09-45B7-ADB6-33B5109E87F2}" presName="aNode" presStyleLbl="fgAcc1" presStyleIdx="0" presStyleCnt="7">
        <dgm:presLayoutVars>
          <dgm:bulletEnabled val="1"/>
        </dgm:presLayoutVars>
      </dgm:prSet>
      <dgm:spPr/>
      <dgm:t>
        <a:bodyPr/>
        <a:lstStyle/>
        <a:p>
          <a:endParaRPr lang="ru-RU"/>
        </a:p>
      </dgm:t>
    </dgm:pt>
    <dgm:pt modelId="{5A9E53A4-DFA7-4203-A3BB-EDB6B6BECBF2}" type="pres">
      <dgm:prSet presAssocID="{D912A82A-8C09-45B7-ADB6-33B5109E87F2}" presName="aSpace" presStyleCnt="0"/>
      <dgm:spPr/>
    </dgm:pt>
    <dgm:pt modelId="{745A3465-8AEA-4269-9BAD-194521BC53F0}" type="pres">
      <dgm:prSet presAssocID="{76022791-DF25-4FCF-B5F6-EC6E75539768}" presName="aNode" presStyleLbl="fgAcc1" presStyleIdx="1" presStyleCnt="7">
        <dgm:presLayoutVars>
          <dgm:bulletEnabled val="1"/>
        </dgm:presLayoutVars>
      </dgm:prSet>
      <dgm:spPr/>
      <dgm:t>
        <a:bodyPr/>
        <a:lstStyle/>
        <a:p>
          <a:endParaRPr lang="ru-RU"/>
        </a:p>
      </dgm:t>
    </dgm:pt>
    <dgm:pt modelId="{582C2CC0-7185-4DBA-B39F-DB6E76B15682}" type="pres">
      <dgm:prSet presAssocID="{76022791-DF25-4FCF-B5F6-EC6E75539768}" presName="aSpace" presStyleCnt="0"/>
      <dgm:spPr/>
    </dgm:pt>
    <dgm:pt modelId="{3985ED3C-4D25-434C-B3F3-A36D97C989C9}" type="pres">
      <dgm:prSet presAssocID="{34E472A8-E622-45EB-9044-6BA15F66AD0F}" presName="aNode" presStyleLbl="fgAcc1" presStyleIdx="2" presStyleCnt="7">
        <dgm:presLayoutVars>
          <dgm:bulletEnabled val="1"/>
        </dgm:presLayoutVars>
      </dgm:prSet>
      <dgm:spPr/>
      <dgm:t>
        <a:bodyPr/>
        <a:lstStyle/>
        <a:p>
          <a:endParaRPr lang="ru-RU"/>
        </a:p>
      </dgm:t>
    </dgm:pt>
    <dgm:pt modelId="{7327D203-C460-455A-A3A1-6C8569D38022}" type="pres">
      <dgm:prSet presAssocID="{34E472A8-E622-45EB-9044-6BA15F66AD0F}" presName="aSpace" presStyleCnt="0"/>
      <dgm:spPr/>
    </dgm:pt>
    <dgm:pt modelId="{A68A1529-289B-4F0A-B9F9-DDC5CB849305}" type="pres">
      <dgm:prSet presAssocID="{2CCE5BDE-DC8E-4538-862D-DE563DDD1BE9}" presName="aNode" presStyleLbl="fgAcc1" presStyleIdx="3" presStyleCnt="7">
        <dgm:presLayoutVars>
          <dgm:bulletEnabled val="1"/>
        </dgm:presLayoutVars>
      </dgm:prSet>
      <dgm:spPr/>
      <dgm:t>
        <a:bodyPr/>
        <a:lstStyle/>
        <a:p>
          <a:endParaRPr lang="ru-RU"/>
        </a:p>
      </dgm:t>
    </dgm:pt>
    <dgm:pt modelId="{66D8587A-6E88-4108-8CDB-234313D1ACC2}" type="pres">
      <dgm:prSet presAssocID="{2CCE5BDE-DC8E-4538-862D-DE563DDD1BE9}" presName="aSpace" presStyleCnt="0"/>
      <dgm:spPr/>
    </dgm:pt>
    <dgm:pt modelId="{9C8C6BAD-011A-4BA0-9273-C02AF5ED0FE1}" type="pres">
      <dgm:prSet presAssocID="{94CBF662-4496-4F59-8183-1F44C70AEBDB}" presName="aNode" presStyleLbl="fgAcc1" presStyleIdx="4" presStyleCnt="7" custLinFactNeighborX="-898" custLinFactNeighborY="-30650">
        <dgm:presLayoutVars>
          <dgm:bulletEnabled val="1"/>
        </dgm:presLayoutVars>
      </dgm:prSet>
      <dgm:spPr/>
      <dgm:t>
        <a:bodyPr/>
        <a:lstStyle/>
        <a:p>
          <a:endParaRPr lang="ru-RU"/>
        </a:p>
      </dgm:t>
    </dgm:pt>
    <dgm:pt modelId="{7BA4FAF2-1479-4D88-B0CD-F379E309C3AE}" type="pres">
      <dgm:prSet presAssocID="{94CBF662-4496-4F59-8183-1F44C70AEBDB}" presName="aSpace" presStyleCnt="0"/>
      <dgm:spPr/>
    </dgm:pt>
    <dgm:pt modelId="{E5013F97-03AA-45F3-83D3-B3260AB34DBD}" type="pres">
      <dgm:prSet presAssocID="{D8739169-3C0A-450E-93AD-E01AA588B262}" presName="aNode" presStyleLbl="fgAcc1" presStyleIdx="5" presStyleCnt="7">
        <dgm:presLayoutVars>
          <dgm:bulletEnabled val="1"/>
        </dgm:presLayoutVars>
      </dgm:prSet>
      <dgm:spPr/>
      <dgm:t>
        <a:bodyPr/>
        <a:lstStyle/>
        <a:p>
          <a:endParaRPr lang="ru-RU"/>
        </a:p>
      </dgm:t>
    </dgm:pt>
    <dgm:pt modelId="{EB591A2B-1441-4E8E-BA1C-A8B36303AA54}" type="pres">
      <dgm:prSet presAssocID="{D8739169-3C0A-450E-93AD-E01AA588B262}" presName="aSpace" presStyleCnt="0"/>
      <dgm:spPr/>
    </dgm:pt>
    <dgm:pt modelId="{B3ECFE57-3433-4EA0-8ED7-877D128350A1}" type="pres">
      <dgm:prSet presAssocID="{83AD3E03-C2A2-400A-B49D-B8E302572F77}" presName="aNode" presStyleLbl="fgAcc1" presStyleIdx="6" presStyleCnt="7">
        <dgm:presLayoutVars>
          <dgm:bulletEnabled val="1"/>
        </dgm:presLayoutVars>
      </dgm:prSet>
      <dgm:spPr/>
      <dgm:t>
        <a:bodyPr/>
        <a:lstStyle/>
        <a:p>
          <a:endParaRPr lang="ru-RU"/>
        </a:p>
      </dgm:t>
    </dgm:pt>
    <dgm:pt modelId="{811452ED-A623-46E8-88C9-698796B0EC03}" type="pres">
      <dgm:prSet presAssocID="{83AD3E03-C2A2-400A-B49D-B8E302572F77}" presName="aSpace" presStyleCnt="0"/>
      <dgm:spPr/>
    </dgm:pt>
  </dgm:ptLst>
  <dgm:cxnLst>
    <dgm:cxn modelId="{3A259FFA-8FC4-43DA-AA3F-E7F2003C7CF3}" srcId="{0564211C-2EAC-4B61-86C0-4C422554B1C6}" destId="{94CBF662-4496-4F59-8183-1F44C70AEBDB}" srcOrd="4" destOrd="0" parTransId="{7A1A7839-DEA4-447B-93AE-873122829356}" sibTransId="{B70F2F8E-0C29-47BD-9B39-5459D464C1FE}"/>
    <dgm:cxn modelId="{C3FC514A-15E8-4E44-98DA-0EFC2EA70394}" srcId="{0564211C-2EAC-4B61-86C0-4C422554B1C6}" destId="{34E472A8-E622-45EB-9044-6BA15F66AD0F}" srcOrd="2" destOrd="0" parTransId="{0D1FC681-F821-4257-B89B-4F2CD7136982}" sibTransId="{E0669B9C-39C7-4AF8-B7F3-27753B6166B3}"/>
    <dgm:cxn modelId="{0A6675AA-8023-4BC8-87CD-EF4C0E4F3F6C}" type="presOf" srcId="{83AD3E03-C2A2-400A-B49D-B8E302572F77}" destId="{B3ECFE57-3433-4EA0-8ED7-877D128350A1}" srcOrd="0" destOrd="0" presId="urn:microsoft.com/office/officeart/2005/8/layout/pyramid2"/>
    <dgm:cxn modelId="{13094D41-7AF1-466A-B688-D9363C6F4563}" srcId="{0564211C-2EAC-4B61-86C0-4C422554B1C6}" destId="{D912A82A-8C09-45B7-ADB6-33B5109E87F2}" srcOrd="0" destOrd="0" parTransId="{9E1CF554-9245-45C9-A926-04C9880FCBD4}" sibTransId="{90814FA4-D001-4E2B-923F-62908758B381}"/>
    <dgm:cxn modelId="{A364F8FF-B22C-44D9-BD3A-E1BC308571CE}" srcId="{0564211C-2EAC-4B61-86C0-4C422554B1C6}" destId="{76022791-DF25-4FCF-B5F6-EC6E75539768}" srcOrd="1" destOrd="0" parTransId="{D80B1CF4-9567-4868-8B42-5429FD41DC63}" sibTransId="{8E50BC4A-4CB6-4581-9AA9-EBEC5E2EA294}"/>
    <dgm:cxn modelId="{D8792E43-49C7-4F17-9333-21BD91BD7228}" type="presOf" srcId="{0564211C-2EAC-4B61-86C0-4C422554B1C6}" destId="{22725DB1-7949-4DE6-B813-2EBA2AAA4D20}" srcOrd="0" destOrd="0" presId="urn:microsoft.com/office/officeart/2005/8/layout/pyramid2"/>
    <dgm:cxn modelId="{48862D6F-A51E-465E-B803-A799492F7530}" type="presOf" srcId="{D912A82A-8C09-45B7-ADB6-33B5109E87F2}" destId="{7E484C9A-990A-4AB4-8385-660AAB4B01C2}" srcOrd="0" destOrd="0" presId="urn:microsoft.com/office/officeart/2005/8/layout/pyramid2"/>
    <dgm:cxn modelId="{ADB0C645-E275-415A-A366-0C4DF205A94F}" type="presOf" srcId="{94CBF662-4496-4F59-8183-1F44C70AEBDB}" destId="{9C8C6BAD-011A-4BA0-9273-C02AF5ED0FE1}" srcOrd="0" destOrd="0" presId="urn:microsoft.com/office/officeart/2005/8/layout/pyramid2"/>
    <dgm:cxn modelId="{EDC45E53-7227-4C57-A1D4-7280F38909A8}" srcId="{0564211C-2EAC-4B61-86C0-4C422554B1C6}" destId="{83AD3E03-C2A2-400A-B49D-B8E302572F77}" srcOrd="6" destOrd="0" parTransId="{F0B7DF9F-CD37-45D6-A5EE-5B05EA177479}" sibTransId="{B98D09BC-2121-424C-A15B-89FC7F2569C1}"/>
    <dgm:cxn modelId="{A1856A62-ACA2-4993-98EC-38AA7347035A}" srcId="{0564211C-2EAC-4B61-86C0-4C422554B1C6}" destId="{D8739169-3C0A-450E-93AD-E01AA588B262}" srcOrd="5" destOrd="0" parTransId="{9243A9AE-EFA9-4344-98B6-DDC85588A521}" sibTransId="{47B3832F-C748-463A-817A-2B4246BDA26E}"/>
    <dgm:cxn modelId="{05930690-848E-4874-88AF-7EC24B782EFB}" type="presOf" srcId="{76022791-DF25-4FCF-B5F6-EC6E75539768}" destId="{745A3465-8AEA-4269-9BAD-194521BC53F0}" srcOrd="0" destOrd="0" presId="urn:microsoft.com/office/officeart/2005/8/layout/pyramid2"/>
    <dgm:cxn modelId="{413F6D5B-4FD5-4618-8D75-6BE667A77864}" type="presOf" srcId="{34E472A8-E622-45EB-9044-6BA15F66AD0F}" destId="{3985ED3C-4D25-434C-B3F3-A36D97C989C9}" srcOrd="0" destOrd="0" presId="urn:microsoft.com/office/officeart/2005/8/layout/pyramid2"/>
    <dgm:cxn modelId="{1284D82D-2BE6-41B8-A06B-2E9461A3740F}" srcId="{0564211C-2EAC-4B61-86C0-4C422554B1C6}" destId="{2CCE5BDE-DC8E-4538-862D-DE563DDD1BE9}" srcOrd="3" destOrd="0" parTransId="{45C51904-3E29-4CB9-99DF-04D021AD566F}" sibTransId="{F44E0FAD-C114-468C-9252-AFF752438199}"/>
    <dgm:cxn modelId="{87B7B20D-F497-4BF4-99B4-163612680207}" type="presOf" srcId="{D8739169-3C0A-450E-93AD-E01AA588B262}" destId="{E5013F97-03AA-45F3-83D3-B3260AB34DBD}" srcOrd="0" destOrd="0" presId="urn:microsoft.com/office/officeart/2005/8/layout/pyramid2"/>
    <dgm:cxn modelId="{B48631B8-69A5-4D30-9BCE-077E8C355A72}" type="presOf" srcId="{2CCE5BDE-DC8E-4538-862D-DE563DDD1BE9}" destId="{A68A1529-289B-4F0A-B9F9-DDC5CB849305}" srcOrd="0" destOrd="0" presId="urn:microsoft.com/office/officeart/2005/8/layout/pyramid2"/>
    <dgm:cxn modelId="{290BF9C8-8612-4F1F-A9B3-DF3A6853B267}" type="presParOf" srcId="{22725DB1-7949-4DE6-B813-2EBA2AAA4D20}" destId="{18B2518D-8AC5-4BA2-8B4D-3F82F8279C0F}" srcOrd="0" destOrd="0" presId="urn:microsoft.com/office/officeart/2005/8/layout/pyramid2"/>
    <dgm:cxn modelId="{6BE2A4AC-3D50-4513-AC00-4A256AEEF27D}" type="presParOf" srcId="{22725DB1-7949-4DE6-B813-2EBA2AAA4D20}" destId="{7AF67489-5C8B-4808-88CA-F08E6C386EEE}" srcOrd="1" destOrd="0" presId="urn:microsoft.com/office/officeart/2005/8/layout/pyramid2"/>
    <dgm:cxn modelId="{4E496083-D634-4E69-A8DC-0E251CD16790}" type="presParOf" srcId="{7AF67489-5C8B-4808-88CA-F08E6C386EEE}" destId="{7E484C9A-990A-4AB4-8385-660AAB4B01C2}" srcOrd="0" destOrd="0" presId="urn:microsoft.com/office/officeart/2005/8/layout/pyramid2"/>
    <dgm:cxn modelId="{14638848-D374-4960-94EB-6A43E37E60AD}" type="presParOf" srcId="{7AF67489-5C8B-4808-88CA-F08E6C386EEE}" destId="{5A9E53A4-DFA7-4203-A3BB-EDB6B6BECBF2}" srcOrd="1" destOrd="0" presId="urn:microsoft.com/office/officeart/2005/8/layout/pyramid2"/>
    <dgm:cxn modelId="{DF685C23-BF7D-4FB7-AF7B-E29FD81C10CB}" type="presParOf" srcId="{7AF67489-5C8B-4808-88CA-F08E6C386EEE}" destId="{745A3465-8AEA-4269-9BAD-194521BC53F0}" srcOrd="2" destOrd="0" presId="urn:microsoft.com/office/officeart/2005/8/layout/pyramid2"/>
    <dgm:cxn modelId="{69993C50-8A2E-42EA-87CF-D6F0B37DCE88}" type="presParOf" srcId="{7AF67489-5C8B-4808-88CA-F08E6C386EEE}" destId="{582C2CC0-7185-4DBA-B39F-DB6E76B15682}" srcOrd="3" destOrd="0" presId="urn:microsoft.com/office/officeart/2005/8/layout/pyramid2"/>
    <dgm:cxn modelId="{8AF54F84-6D28-4A13-B3FB-E04939F97B2F}" type="presParOf" srcId="{7AF67489-5C8B-4808-88CA-F08E6C386EEE}" destId="{3985ED3C-4D25-434C-B3F3-A36D97C989C9}" srcOrd="4" destOrd="0" presId="urn:microsoft.com/office/officeart/2005/8/layout/pyramid2"/>
    <dgm:cxn modelId="{5C7BD147-ADE1-488A-B1E1-EF63EDE16FDE}" type="presParOf" srcId="{7AF67489-5C8B-4808-88CA-F08E6C386EEE}" destId="{7327D203-C460-455A-A3A1-6C8569D38022}" srcOrd="5" destOrd="0" presId="urn:microsoft.com/office/officeart/2005/8/layout/pyramid2"/>
    <dgm:cxn modelId="{9DC5934E-F37C-4AA4-B1C2-E17C687FFBA0}" type="presParOf" srcId="{7AF67489-5C8B-4808-88CA-F08E6C386EEE}" destId="{A68A1529-289B-4F0A-B9F9-DDC5CB849305}" srcOrd="6" destOrd="0" presId="urn:microsoft.com/office/officeart/2005/8/layout/pyramid2"/>
    <dgm:cxn modelId="{576784A0-CDD1-4BD3-ABE1-E0A711240232}" type="presParOf" srcId="{7AF67489-5C8B-4808-88CA-F08E6C386EEE}" destId="{66D8587A-6E88-4108-8CDB-234313D1ACC2}" srcOrd="7" destOrd="0" presId="urn:microsoft.com/office/officeart/2005/8/layout/pyramid2"/>
    <dgm:cxn modelId="{97363E08-76B2-439C-A30D-412B69D4A1D9}" type="presParOf" srcId="{7AF67489-5C8B-4808-88CA-F08E6C386EEE}" destId="{9C8C6BAD-011A-4BA0-9273-C02AF5ED0FE1}" srcOrd="8" destOrd="0" presId="urn:microsoft.com/office/officeart/2005/8/layout/pyramid2"/>
    <dgm:cxn modelId="{A5C0F55B-27DE-44F6-AC18-2E784E75A6FA}" type="presParOf" srcId="{7AF67489-5C8B-4808-88CA-F08E6C386EEE}" destId="{7BA4FAF2-1479-4D88-B0CD-F379E309C3AE}" srcOrd="9" destOrd="0" presId="urn:microsoft.com/office/officeart/2005/8/layout/pyramid2"/>
    <dgm:cxn modelId="{F7698738-A115-4ED2-BE2A-421FE9D8C917}" type="presParOf" srcId="{7AF67489-5C8B-4808-88CA-F08E6C386EEE}" destId="{E5013F97-03AA-45F3-83D3-B3260AB34DBD}" srcOrd="10" destOrd="0" presId="urn:microsoft.com/office/officeart/2005/8/layout/pyramid2"/>
    <dgm:cxn modelId="{9D1D7986-E6D1-485F-841E-524EC2CB8419}" type="presParOf" srcId="{7AF67489-5C8B-4808-88CA-F08E6C386EEE}" destId="{EB591A2B-1441-4E8E-BA1C-A8B36303AA54}" srcOrd="11" destOrd="0" presId="urn:microsoft.com/office/officeart/2005/8/layout/pyramid2"/>
    <dgm:cxn modelId="{EF36788B-1866-4A0C-9E59-9A53D2F68632}" type="presParOf" srcId="{7AF67489-5C8B-4808-88CA-F08E6C386EEE}" destId="{B3ECFE57-3433-4EA0-8ED7-877D128350A1}" srcOrd="12" destOrd="0" presId="urn:microsoft.com/office/officeart/2005/8/layout/pyramid2"/>
    <dgm:cxn modelId="{561DF6A7-07F8-4B64-8FDE-8C1BA9DCF5DE}" type="presParOf" srcId="{7AF67489-5C8B-4808-88CA-F08E6C386EEE}" destId="{811452ED-A623-46E8-88C9-698796B0EC03}"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61AEBE-A3D1-4AB8-B40D-94ED8ED6341F}" type="doc">
      <dgm:prSet loTypeId="urn:microsoft.com/office/officeart/2005/8/layout/chevron1" loCatId="process" qsTypeId="urn:microsoft.com/office/officeart/2005/8/quickstyle/simple1" qsCatId="simple" csTypeId="urn:microsoft.com/office/officeart/2005/8/colors/colorful2" csCatId="colorful" phldr="1"/>
      <dgm:spPr/>
    </dgm:pt>
    <dgm:pt modelId="{47555128-5BB9-4D7C-830D-3A834FE49317}">
      <dgm:prSet phldrT="[Текст]"/>
      <dgm:spPr>
        <a:solidFill>
          <a:srgbClr val="0070C0">
            <a:alpha val="43137"/>
          </a:srgbClr>
        </a:solidFill>
        <a:ln>
          <a:solidFill>
            <a:schemeClr val="bg1">
              <a:alpha val="58824"/>
            </a:schemeClr>
          </a:solidFill>
        </a:ln>
      </dgm:spPr>
      <dgm:t>
        <a:bodyPr/>
        <a:lstStyle/>
        <a:p>
          <a:pPr algn="ctr"/>
          <a:r>
            <a:rPr lang="ru-RU" b="1" dirty="0" smtClean="0">
              <a:solidFill>
                <a:schemeClr val="bg1"/>
              </a:solidFill>
            </a:rPr>
            <a:t>РЕГИОНАЛЬНЫЙ</a:t>
          </a:r>
        </a:p>
      </dgm:t>
    </dgm:pt>
    <dgm:pt modelId="{B4C06403-AA79-4AA7-BBCB-F9198431389C}" type="parTrans" cxnId="{7FDD0AD1-B85A-47BF-8652-B0E4E3EB4CD5}">
      <dgm:prSet/>
      <dgm:spPr/>
      <dgm:t>
        <a:bodyPr/>
        <a:lstStyle/>
        <a:p>
          <a:endParaRPr lang="ru-RU"/>
        </a:p>
      </dgm:t>
    </dgm:pt>
    <dgm:pt modelId="{10BF8777-168F-438A-A18C-3916BF164156}" type="sibTrans" cxnId="{7FDD0AD1-B85A-47BF-8652-B0E4E3EB4CD5}">
      <dgm:prSet/>
      <dgm:spPr/>
      <dgm:t>
        <a:bodyPr/>
        <a:lstStyle/>
        <a:p>
          <a:endParaRPr lang="ru-RU"/>
        </a:p>
      </dgm:t>
    </dgm:pt>
    <dgm:pt modelId="{EE584B37-5A89-45B4-B1A5-B9C29E92DFB9}">
      <dgm:prSet phldrT="[Текст]" custT="1"/>
      <dgm:spPr>
        <a:solidFill>
          <a:srgbClr val="FFCC00"/>
        </a:solidFill>
      </dgm:spPr>
      <dgm:t>
        <a:bodyPr/>
        <a:lstStyle/>
        <a:p>
          <a:r>
            <a:rPr lang="ru-RU" sz="1000" b="1" dirty="0" smtClean="0"/>
            <a:t>ПОИСКОВЫЙ</a:t>
          </a:r>
        </a:p>
      </dgm:t>
    </dgm:pt>
    <dgm:pt modelId="{C5580D4F-8128-4472-A261-3240BC77AB94}" type="parTrans" cxnId="{7F76767F-7C69-435B-9A51-1D2C6E22F29D}">
      <dgm:prSet/>
      <dgm:spPr/>
      <dgm:t>
        <a:bodyPr/>
        <a:lstStyle/>
        <a:p>
          <a:endParaRPr lang="ru-RU"/>
        </a:p>
      </dgm:t>
    </dgm:pt>
    <dgm:pt modelId="{A6CE4D57-FE53-4E79-90FD-B6C825F8EB3F}" type="sibTrans" cxnId="{7F76767F-7C69-435B-9A51-1D2C6E22F29D}">
      <dgm:prSet/>
      <dgm:spPr/>
      <dgm:t>
        <a:bodyPr/>
        <a:lstStyle/>
        <a:p>
          <a:endParaRPr lang="ru-RU"/>
        </a:p>
      </dgm:t>
    </dgm:pt>
    <dgm:pt modelId="{9528B177-B327-41F8-810E-C0F1C4E61887}">
      <dgm:prSet phldrT="[Текст]"/>
      <dgm:spPr>
        <a:solidFill>
          <a:srgbClr val="009999"/>
        </a:solidFill>
      </dgm:spPr>
      <dgm:t>
        <a:bodyPr/>
        <a:lstStyle/>
        <a:p>
          <a:r>
            <a:rPr lang="ru-RU" b="1" dirty="0" smtClean="0"/>
            <a:t>РАЗВЕДОЧНЫЙ</a:t>
          </a:r>
        </a:p>
      </dgm:t>
    </dgm:pt>
    <dgm:pt modelId="{C6EF68A0-7198-4E6F-92DC-FC4C6A0BE51A}" type="parTrans" cxnId="{155F3290-B6BD-4C4B-93CA-6198A9E638A8}">
      <dgm:prSet/>
      <dgm:spPr/>
      <dgm:t>
        <a:bodyPr/>
        <a:lstStyle/>
        <a:p>
          <a:endParaRPr lang="ru-RU"/>
        </a:p>
      </dgm:t>
    </dgm:pt>
    <dgm:pt modelId="{62C90554-1AAB-47F4-91D7-081AB08C96CF}" type="sibTrans" cxnId="{155F3290-B6BD-4C4B-93CA-6198A9E638A8}">
      <dgm:prSet/>
      <dgm:spPr/>
      <dgm:t>
        <a:bodyPr/>
        <a:lstStyle/>
        <a:p>
          <a:endParaRPr lang="ru-RU"/>
        </a:p>
      </dgm:t>
    </dgm:pt>
    <dgm:pt modelId="{5FACE011-1FE1-4790-8FA3-A8D7EC5E6987}">
      <dgm:prSet phldrT="[Текст]"/>
      <dgm:spPr>
        <a:solidFill>
          <a:srgbClr val="996633"/>
        </a:solidFill>
      </dgm:spPr>
      <dgm:t>
        <a:bodyPr/>
        <a:lstStyle/>
        <a:p>
          <a:r>
            <a:rPr lang="ru-RU" b="1" dirty="0" smtClean="0"/>
            <a:t>технический проект разработки</a:t>
          </a:r>
          <a:endParaRPr lang="ru-RU" b="1" dirty="0"/>
        </a:p>
      </dgm:t>
    </dgm:pt>
    <dgm:pt modelId="{3AEA56D1-5750-4D39-9839-91544A528920}" type="parTrans" cxnId="{8B1F5FD2-1B3A-46C5-90A7-40D322DB8E59}">
      <dgm:prSet/>
      <dgm:spPr/>
      <dgm:t>
        <a:bodyPr/>
        <a:lstStyle/>
        <a:p>
          <a:endParaRPr lang="ru-RU"/>
        </a:p>
      </dgm:t>
    </dgm:pt>
    <dgm:pt modelId="{E035F7C4-A65C-48DB-878F-3F80045B13FC}" type="sibTrans" cxnId="{8B1F5FD2-1B3A-46C5-90A7-40D322DB8E59}">
      <dgm:prSet/>
      <dgm:spPr/>
      <dgm:t>
        <a:bodyPr/>
        <a:lstStyle/>
        <a:p>
          <a:endParaRPr lang="ru-RU"/>
        </a:p>
      </dgm:t>
    </dgm:pt>
    <dgm:pt modelId="{5E48C337-F475-4340-B968-3C4A64B6A165}">
      <dgm:prSet/>
      <dgm:spPr/>
      <dgm:t>
        <a:bodyPr/>
        <a:lstStyle/>
        <a:p>
          <a:endParaRPr lang="ru-RU"/>
        </a:p>
      </dgm:t>
    </dgm:pt>
    <dgm:pt modelId="{5270C59B-EB37-427D-8365-82FBC6651708}" type="parTrans" cxnId="{7B6D1EF7-50B5-48E0-85BE-73705B74B2C6}">
      <dgm:prSet/>
      <dgm:spPr/>
      <dgm:t>
        <a:bodyPr/>
        <a:lstStyle/>
        <a:p>
          <a:endParaRPr lang="ru-RU"/>
        </a:p>
      </dgm:t>
    </dgm:pt>
    <dgm:pt modelId="{BEB84B3E-583C-443C-B970-CD74DC3B0500}" type="sibTrans" cxnId="{7B6D1EF7-50B5-48E0-85BE-73705B74B2C6}">
      <dgm:prSet/>
      <dgm:spPr/>
      <dgm:t>
        <a:bodyPr/>
        <a:lstStyle/>
        <a:p>
          <a:endParaRPr lang="ru-RU"/>
        </a:p>
      </dgm:t>
    </dgm:pt>
    <dgm:pt modelId="{EF956FAA-C9EE-4E44-B423-5B6A7540C6E7}" type="pres">
      <dgm:prSet presAssocID="{7361AEBE-A3D1-4AB8-B40D-94ED8ED6341F}" presName="Name0" presStyleCnt="0">
        <dgm:presLayoutVars>
          <dgm:dir/>
          <dgm:animLvl val="lvl"/>
          <dgm:resizeHandles val="exact"/>
        </dgm:presLayoutVars>
      </dgm:prSet>
      <dgm:spPr/>
    </dgm:pt>
    <dgm:pt modelId="{E3F94545-4D2D-4BA7-92F2-D627DD2DCE20}" type="pres">
      <dgm:prSet presAssocID="{47555128-5BB9-4D7C-830D-3A834FE49317}" presName="parTxOnly" presStyleLbl="node1" presStyleIdx="0" presStyleCnt="5" custScaleX="100714">
        <dgm:presLayoutVars>
          <dgm:chMax val="0"/>
          <dgm:chPref val="0"/>
          <dgm:bulletEnabled val="1"/>
        </dgm:presLayoutVars>
      </dgm:prSet>
      <dgm:spPr/>
      <dgm:t>
        <a:bodyPr/>
        <a:lstStyle/>
        <a:p>
          <a:endParaRPr lang="ru-RU"/>
        </a:p>
      </dgm:t>
    </dgm:pt>
    <dgm:pt modelId="{EBAB2949-ABA2-47A0-8810-431C310A3BCE}" type="pres">
      <dgm:prSet presAssocID="{10BF8777-168F-438A-A18C-3916BF164156}" presName="parTxOnlySpace" presStyleCnt="0"/>
      <dgm:spPr/>
    </dgm:pt>
    <dgm:pt modelId="{52E1262A-72FD-4B1E-8927-BF7FABC7E41A}" type="pres">
      <dgm:prSet presAssocID="{EE584B37-5A89-45B4-B1A5-B9C29E92DFB9}" presName="parTxOnly" presStyleLbl="node1" presStyleIdx="1" presStyleCnt="5" custLinFactNeighborX="-13947" custLinFactNeighborY="6654">
        <dgm:presLayoutVars>
          <dgm:chMax val="0"/>
          <dgm:chPref val="0"/>
          <dgm:bulletEnabled val="1"/>
        </dgm:presLayoutVars>
      </dgm:prSet>
      <dgm:spPr/>
      <dgm:t>
        <a:bodyPr/>
        <a:lstStyle/>
        <a:p>
          <a:endParaRPr lang="ru-RU"/>
        </a:p>
      </dgm:t>
    </dgm:pt>
    <dgm:pt modelId="{78FEB461-C0CB-4AF5-A62D-15287BC196E2}" type="pres">
      <dgm:prSet presAssocID="{A6CE4D57-FE53-4E79-90FD-B6C825F8EB3F}" presName="parTxOnlySpace" presStyleCnt="0"/>
      <dgm:spPr/>
    </dgm:pt>
    <dgm:pt modelId="{4ADC0E57-A76E-4042-A8AD-49EAD67CD57E}" type="pres">
      <dgm:prSet presAssocID="{5E48C337-F475-4340-B968-3C4A64B6A165}" presName="parTxOnly" presStyleLbl="node1" presStyleIdx="2" presStyleCnt="5" custLinFactNeighborX="-32863" custLinFactNeighborY="6654">
        <dgm:presLayoutVars>
          <dgm:chMax val="0"/>
          <dgm:chPref val="0"/>
          <dgm:bulletEnabled val="1"/>
        </dgm:presLayoutVars>
      </dgm:prSet>
      <dgm:spPr/>
      <dgm:t>
        <a:bodyPr/>
        <a:lstStyle/>
        <a:p>
          <a:endParaRPr lang="ru-RU"/>
        </a:p>
      </dgm:t>
    </dgm:pt>
    <dgm:pt modelId="{BB59D83A-0869-4256-8D6E-271A080BA26E}" type="pres">
      <dgm:prSet presAssocID="{BEB84B3E-583C-443C-B970-CD74DC3B0500}" presName="parTxOnlySpace" presStyleCnt="0"/>
      <dgm:spPr/>
    </dgm:pt>
    <dgm:pt modelId="{1BA6EBF0-D621-45DE-8242-977C95ACC50B}" type="pres">
      <dgm:prSet presAssocID="{9528B177-B327-41F8-810E-C0F1C4E61887}" presName="parTxOnly" presStyleLbl="node1" presStyleIdx="3" presStyleCnt="5" custLinFactNeighborX="-18046" custLinFactNeighborY="3625">
        <dgm:presLayoutVars>
          <dgm:chMax val="0"/>
          <dgm:chPref val="0"/>
          <dgm:bulletEnabled val="1"/>
        </dgm:presLayoutVars>
      </dgm:prSet>
      <dgm:spPr/>
      <dgm:t>
        <a:bodyPr/>
        <a:lstStyle/>
        <a:p>
          <a:endParaRPr lang="ru-RU"/>
        </a:p>
      </dgm:t>
    </dgm:pt>
    <dgm:pt modelId="{3285BC7B-249C-4088-ABD3-C39A1071A8C5}" type="pres">
      <dgm:prSet presAssocID="{62C90554-1AAB-47F4-91D7-081AB08C96CF}" presName="parTxOnlySpace" presStyleCnt="0"/>
      <dgm:spPr/>
    </dgm:pt>
    <dgm:pt modelId="{E9EC9FA5-B888-48D1-82E9-C457B3BE2727}" type="pres">
      <dgm:prSet presAssocID="{5FACE011-1FE1-4790-8FA3-A8D7EC5E6987}" presName="parTxOnly" presStyleLbl="node1" presStyleIdx="4" presStyleCnt="5">
        <dgm:presLayoutVars>
          <dgm:chMax val="0"/>
          <dgm:chPref val="0"/>
          <dgm:bulletEnabled val="1"/>
        </dgm:presLayoutVars>
      </dgm:prSet>
      <dgm:spPr/>
      <dgm:t>
        <a:bodyPr/>
        <a:lstStyle/>
        <a:p>
          <a:endParaRPr lang="ru-RU"/>
        </a:p>
      </dgm:t>
    </dgm:pt>
  </dgm:ptLst>
  <dgm:cxnLst>
    <dgm:cxn modelId="{DBA49E54-2902-4E47-A73D-65B876085D6F}" type="presOf" srcId="{5FACE011-1FE1-4790-8FA3-A8D7EC5E6987}" destId="{E9EC9FA5-B888-48D1-82E9-C457B3BE2727}" srcOrd="0" destOrd="0" presId="urn:microsoft.com/office/officeart/2005/8/layout/chevron1"/>
    <dgm:cxn modelId="{D154D4B2-26F6-44C1-8B5C-75D8D6462869}" type="presOf" srcId="{9528B177-B327-41F8-810E-C0F1C4E61887}" destId="{1BA6EBF0-D621-45DE-8242-977C95ACC50B}" srcOrd="0" destOrd="0" presId="urn:microsoft.com/office/officeart/2005/8/layout/chevron1"/>
    <dgm:cxn modelId="{7FDD0AD1-B85A-47BF-8652-B0E4E3EB4CD5}" srcId="{7361AEBE-A3D1-4AB8-B40D-94ED8ED6341F}" destId="{47555128-5BB9-4D7C-830D-3A834FE49317}" srcOrd="0" destOrd="0" parTransId="{B4C06403-AA79-4AA7-BBCB-F9198431389C}" sibTransId="{10BF8777-168F-438A-A18C-3916BF164156}"/>
    <dgm:cxn modelId="{A1FAB5BF-54E8-428C-B88A-439B1D5F3244}" type="presOf" srcId="{7361AEBE-A3D1-4AB8-B40D-94ED8ED6341F}" destId="{EF956FAA-C9EE-4E44-B423-5B6A7540C6E7}" srcOrd="0" destOrd="0" presId="urn:microsoft.com/office/officeart/2005/8/layout/chevron1"/>
    <dgm:cxn modelId="{9F6148E6-D515-4FCB-AB73-09D6EA017E8A}" type="presOf" srcId="{EE584B37-5A89-45B4-B1A5-B9C29E92DFB9}" destId="{52E1262A-72FD-4B1E-8927-BF7FABC7E41A}" srcOrd="0" destOrd="0" presId="urn:microsoft.com/office/officeart/2005/8/layout/chevron1"/>
    <dgm:cxn modelId="{8B1F5FD2-1B3A-46C5-90A7-40D322DB8E59}" srcId="{7361AEBE-A3D1-4AB8-B40D-94ED8ED6341F}" destId="{5FACE011-1FE1-4790-8FA3-A8D7EC5E6987}" srcOrd="4" destOrd="0" parTransId="{3AEA56D1-5750-4D39-9839-91544A528920}" sibTransId="{E035F7C4-A65C-48DB-878F-3F80045B13FC}"/>
    <dgm:cxn modelId="{47602C25-AD71-4B41-B25D-5D7D4A87FD7A}" type="presOf" srcId="{47555128-5BB9-4D7C-830D-3A834FE49317}" destId="{E3F94545-4D2D-4BA7-92F2-D627DD2DCE20}" srcOrd="0" destOrd="0" presId="urn:microsoft.com/office/officeart/2005/8/layout/chevron1"/>
    <dgm:cxn modelId="{7B6D1EF7-50B5-48E0-85BE-73705B74B2C6}" srcId="{7361AEBE-A3D1-4AB8-B40D-94ED8ED6341F}" destId="{5E48C337-F475-4340-B968-3C4A64B6A165}" srcOrd="2" destOrd="0" parTransId="{5270C59B-EB37-427D-8365-82FBC6651708}" sibTransId="{BEB84B3E-583C-443C-B970-CD74DC3B0500}"/>
    <dgm:cxn modelId="{094FE7F6-5EA0-463F-B201-6BF3BF31CFD5}" type="presOf" srcId="{5E48C337-F475-4340-B968-3C4A64B6A165}" destId="{4ADC0E57-A76E-4042-A8AD-49EAD67CD57E}" srcOrd="0" destOrd="0" presId="urn:microsoft.com/office/officeart/2005/8/layout/chevron1"/>
    <dgm:cxn modelId="{7F76767F-7C69-435B-9A51-1D2C6E22F29D}" srcId="{7361AEBE-A3D1-4AB8-B40D-94ED8ED6341F}" destId="{EE584B37-5A89-45B4-B1A5-B9C29E92DFB9}" srcOrd="1" destOrd="0" parTransId="{C5580D4F-8128-4472-A261-3240BC77AB94}" sibTransId="{A6CE4D57-FE53-4E79-90FD-B6C825F8EB3F}"/>
    <dgm:cxn modelId="{155F3290-B6BD-4C4B-93CA-6198A9E638A8}" srcId="{7361AEBE-A3D1-4AB8-B40D-94ED8ED6341F}" destId="{9528B177-B327-41F8-810E-C0F1C4E61887}" srcOrd="3" destOrd="0" parTransId="{C6EF68A0-7198-4E6F-92DC-FC4C6A0BE51A}" sibTransId="{62C90554-1AAB-47F4-91D7-081AB08C96CF}"/>
    <dgm:cxn modelId="{96DB47D0-74AB-490D-948D-DB3E46FE0E5B}" type="presParOf" srcId="{EF956FAA-C9EE-4E44-B423-5B6A7540C6E7}" destId="{E3F94545-4D2D-4BA7-92F2-D627DD2DCE20}" srcOrd="0" destOrd="0" presId="urn:microsoft.com/office/officeart/2005/8/layout/chevron1"/>
    <dgm:cxn modelId="{49AD8A89-888B-4729-A39C-F86C28B6A25B}" type="presParOf" srcId="{EF956FAA-C9EE-4E44-B423-5B6A7540C6E7}" destId="{EBAB2949-ABA2-47A0-8810-431C310A3BCE}" srcOrd="1" destOrd="0" presId="urn:microsoft.com/office/officeart/2005/8/layout/chevron1"/>
    <dgm:cxn modelId="{35FA3305-8448-45CF-B922-25D928F1ACBD}" type="presParOf" srcId="{EF956FAA-C9EE-4E44-B423-5B6A7540C6E7}" destId="{52E1262A-72FD-4B1E-8927-BF7FABC7E41A}" srcOrd="2" destOrd="0" presId="urn:microsoft.com/office/officeart/2005/8/layout/chevron1"/>
    <dgm:cxn modelId="{CB1A8B29-6DEB-4401-ACDF-70949B61BB5F}" type="presParOf" srcId="{EF956FAA-C9EE-4E44-B423-5B6A7540C6E7}" destId="{78FEB461-C0CB-4AF5-A62D-15287BC196E2}" srcOrd="3" destOrd="0" presId="urn:microsoft.com/office/officeart/2005/8/layout/chevron1"/>
    <dgm:cxn modelId="{40A8E755-891A-4F50-8A72-E70377DAA617}" type="presParOf" srcId="{EF956FAA-C9EE-4E44-B423-5B6A7540C6E7}" destId="{4ADC0E57-A76E-4042-A8AD-49EAD67CD57E}" srcOrd="4" destOrd="0" presId="urn:microsoft.com/office/officeart/2005/8/layout/chevron1"/>
    <dgm:cxn modelId="{B2EBD0FD-74B5-4A8C-B2B9-AAB98CCC4421}" type="presParOf" srcId="{EF956FAA-C9EE-4E44-B423-5B6A7540C6E7}" destId="{BB59D83A-0869-4256-8D6E-271A080BA26E}" srcOrd="5" destOrd="0" presId="urn:microsoft.com/office/officeart/2005/8/layout/chevron1"/>
    <dgm:cxn modelId="{4CDFE448-EFD0-4BAD-AD4D-A0905AB196B1}" type="presParOf" srcId="{EF956FAA-C9EE-4E44-B423-5B6A7540C6E7}" destId="{1BA6EBF0-D621-45DE-8242-977C95ACC50B}" srcOrd="6" destOrd="0" presId="urn:microsoft.com/office/officeart/2005/8/layout/chevron1"/>
    <dgm:cxn modelId="{94068F41-2320-4500-8B47-8804614F9F53}" type="presParOf" srcId="{EF956FAA-C9EE-4E44-B423-5B6A7540C6E7}" destId="{3285BC7B-249C-4088-ABD3-C39A1071A8C5}" srcOrd="7" destOrd="0" presId="urn:microsoft.com/office/officeart/2005/8/layout/chevron1"/>
    <dgm:cxn modelId="{6A4DA120-3147-499A-8B68-4491912029B6}" type="presParOf" srcId="{EF956FAA-C9EE-4E44-B423-5B6A7540C6E7}" destId="{E9EC9FA5-B888-48D1-82E9-C457B3BE272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D71B4-76FC-409C-9928-7BD2DEB780BD}">
      <dsp:nvSpPr>
        <dsp:cNvPr id="0" name=""/>
        <dsp:cNvSpPr/>
      </dsp:nvSpPr>
      <dsp:spPr>
        <a:xfrm rot="5400000">
          <a:off x="4816260" y="-2471241"/>
          <a:ext cx="1534672" cy="647940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ru-RU" sz="1400" b="0" kern="1200" dirty="0" smtClean="0">
              <a:latin typeface="Times New Roman" panose="02020603050405020304" pitchFamily="18" charset="0"/>
              <a:cs typeface="Times New Roman" panose="02020603050405020304" pitchFamily="18" charset="0"/>
            </a:rPr>
            <a:t>Раскрытие информации по стратегии развития регионов/страны (формализованный промышленный шпионаж)</a:t>
          </a:r>
          <a:endParaRPr lang="ru-RU" sz="1400" b="0" kern="1200" dirty="0">
            <a:latin typeface="Times New Roman" panose="02020603050405020304" pitchFamily="18" charset="0"/>
            <a:cs typeface="Times New Roman" panose="02020603050405020304" pitchFamily="18" charset="0"/>
          </a:endParaRPr>
        </a:p>
        <a:p>
          <a:pPr marL="114300" lvl="1" indent="-114300" algn="just" defTabSz="622300">
            <a:lnSpc>
              <a:spcPct val="90000"/>
            </a:lnSpc>
            <a:spcBef>
              <a:spcPct val="0"/>
            </a:spcBef>
            <a:spcAft>
              <a:spcPct val="15000"/>
            </a:spcAft>
            <a:buChar char="••"/>
          </a:pPr>
          <a:r>
            <a:rPr lang="ru-RU" sz="1400" b="0" kern="1200" dirty="0" smtClean="0">
              <a:latin typeface="Times New Roman" panose="02020603050405020304" pitchFamily="18" charset="0"/>
              <a:cs typeface="Times New Roman" panose="02020603050405020304" pitchFamily="18" charset="0"/>
            </a:rPr>
            <a:t>Искажение информации о запасах за счет сговора с компаниями и/или указания правительства, заинтересованного в санкциях</a:t>
          </a:r>
          <a:endParaRPr lang="ru-RU" sz="1400" b="0" kern="1200" dirty="0">
            <a:latin typeface="Times New Roman" panose="02020603050405020304" pitchFamily="18" charset="0"/>
            <a:cs typeface="Times New Roman" panose="02020603050405020304" pitchFamily="18" charset="0"/>
          </a:endParaRPr>
        </a:p>
        <a:p>
          <a:pPr marL="114300" lvl="1" indent="-114300" algn="just" defTabSz="622300">
            <a:lnSpc>
              <a:spcPct val="90000"/>
            </a:lnSpc>
            <a:spcBef>
              <a:spcPct val="0"/>
            </a:spcBef>
            <a:spcAft>
              <a:spcPct val="15000"/>
            </a:spcAft>
            <a:buChar char="••"/>
          </a:pPr>
          <a:r>
            <a:rPr lang="ru-RU" sz="1400" b="0" kern="1200" dirty="0" smtClean="0">
              <a:latin typeface="Times New Roman" panose="02020603050405020304" pitchFamily="18" charset="0"/>
              <a:cs typeface="Times New Roman" panose="02020603050405020304" pitchFamily="18" charset="0"/>
            </a:rPr>
            <a:t>Влияние на инвестиционную привлекательность минеральных ресурсов</a:t>
          </a:r>
          <a:endParaRPr lang="ru-RU" sz="1400" b="0" kern="1200" dirty="0">
            <a:latin typeface="Times New Roman" panose="02020603050405020304" pitchFamily="18" charset="0"/>
            <a:cs typeface="Times New Roman" panose="02020603050405020304" pitchFamily="18" charset="0"/>
          </a:endParaRPr>
        </a:p>
        <a:p>
          <a:pPr marL="114300" lvl="1" indent="-114300" algn="just" defTabSz="622300">
            <a:lnSpc>
              <a:spcPct val="90000"/>
            </a:lnSpc>
            <a:spcBef>
              <a:spcPct val="0"/>
            </a:spcBef>
            <a:spcAft>
              <a:spcPct val="15000"/>
            </a:spcAft>
            <a:buChar char="••"/>
          </a:pPr>
          <a:r>
            <a:rPr lang="ru-RU" sz="1400" b="0" kern="1200" dirty="0" smtClean="0">
              <a:latin typeface="Times New Roman" panose="02020603050405020304" pitchFamily="18" charset="0"/>
              <a:cs typeface="Times New Roman" panose="02020603050405020304" pitchFamily="18" charset="0"/>
            </a:rPr>
            <a:t>Монополия на услугу (уровень оплаты)</a:t>
          </a:r>
          <a:endParaRPr lang="ru-RU" sz="1400" b="0" kern="1200" dirty="0">
            <a:latin typeface="Times New Roman" panose="02020603050405020304" pitchFamily="18" charset="0"/>
            <a:cs typeface="Times New Roman" panose="02020603050405020304" pitchFamily="18" charset="0"/>
          </a:endParaRPr>
        </a:p>
      </dsp:txBody>
      <dsp:txXfrm rot="-5400000">
        <a:off x="2343895" y="76041"/>
        <a:ext cx="6404486" cy="1384838"/>
      </dsp:txXfrm>
    </dsp:sp>
    <dsp:sp modelId="{1416C7B6-27F0-4BC8-9C44-31542DD5D6E2}">
      <dsp:nvSpPr>
        <dsp:cNvPr id="0" name=""/>
        <dsp:cNvSpPr/>
      </dsp:nvSpPr>
      <dsp:spPr>
        <a:xfrm>
          <a:off x="0" y="34920"/>
          <a:ext cx="2253765" cy="1462662"/>
        </a:xfrm>
        <a:prstGeom prst="roundRect">
          <a:avLst/>
        </a:prstGeom>
        <a:solidFill>
          <a:schemeClr val="accent3">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b="1" kern="1200" dirty="0" smtClean="0">
              <a:latin typeface="Times New Roman" panose="02020603050405020304" pitchFamily="18" charset="0"/>
              <a:cs typeface="Times New Roman" panose="02020603050405020304" pitchFamily="18" charset="0"/>
            </a:rPr>
            <a:t>ГОСУДАРСТВО</a:t>
          </a:r>
          <a:endParaRPr lang="ru-RU" sz="1300" b="1" kern="1200" dirty="0">
            <a:latin typeface="Times New Roman" panose="02020603050405020304" pitchFamily="18" charset="0"/>
            <a:cs typeface="Times New Roman" panose="02020603050405020304" pitchFamily="18" charset="0"/>
          </a:endParaRPr>
        </a:p>
      </dsp:txBody>
      <dsp:txXfrm>
        <a:off x="71401" y="106321"/>
        <a:ext cx="2110963" cy="1319860"/>
      </dsp:txXfrm>
    </dsp:sp>
    <dsp:sp modelId="{EAC5488E-63A0-43D6-8248-9E0E1E2B1E89}">
      <dsp:nvSpPr>
        <dsp:cNvPr id="0" name=""/>
        <dsp:cNvSpPr/>
      </dsp:nvSpPr>
      <dsp:spPr>
        <a:xfrm rot="5400000">
          <a:off x="5008502" y="-950038"/>
          <a:ext cx="1170130" cy="6490591"/>
        </a:xfrm>
        <a:prstGeom prst="round2SameRect">
          <a:avLst/>
        </a:prstGeom>
        <a:solidFill>
          <a:schemeClr val="accent5">
            <a:tint val="40000"/>
            <a:alpha val="90000"/>
            <a:hueOff val="1622542"/>
            <a:satOff val="-11507"/>
            <a:lumOff val="-6548"/>
            <a:alphaOff val="0"/>
          </a:schemeClr>
        </a:solidFill>
        <a:ln w="25400" cap="flat" cmpd="sng" algn="ctr">
          <a:solidFill>
            <a:schemeClr val="accent5">
              <a:tint val="40000"/>
              <a:alpha val="90000"/>
              <a:hueOff val="1622542"/>
              <a:satOff val="-11507"/>
              <a:lumOff val="-6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ru-RU" sz="1400" b="0" kern="1200" dirty="0" smtClean="0">
              <a:latin typeface="Times New Roman" panose="02020603050405020304" pitchFamily="18" charset="0"/>
              <a:cs typeface="Times New Roman" panose="02020603050405020304" pitchFamily="18" charset="0"/>
            </a:rPr>
            <a:t>Непрозрачность информации – скрытие механизма оценки </a:t>
          </a:r>
          <a:endParaRPr lang="ru-RU" sz="1400" b="0" kern="1200" dirty="0">
            <a:latin typeface="Times New Roman" panose="02020603050405020304" pitchFamily="18" charset="0"/>
            <a:cs typeface="Times New Roman" panose="02020603050405020304" pitchFamily="18"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ru-RU" sz="1400" b="0" kern="1200" dirty="0" smtClean="0">
              <a:latin typeface="Times New Roman" panose="02020603050405020304" pitchFamily="18" charset="0"/>
              <a:cs typeface="Times New Roman" panose="02020603050405020304" pitchFamily="18" charset="0"/>
            </a:rPr>
            <a:t>Искажение информации о запасах за счет указаний от правительства США</a:t>
          </a:r>
          <a:endParaRPr lang="ru-RU" sz="1400" b="0" kern="1200" dirty="0">
            <a:latin typeface="Times New Roman" panose="02020603050405020304" pitchFamily="18" charset="0"/>
            <a:cs typeface="Times New Roman" panose="02020603050405020304" pitchFamily="18"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ru-RU" sz="1400" b="0" kern="1200" dirty="0" smtClean="0">
              <a:latin typeface="Times New Roman" panose="02020603050405020304" pitchFamily="18" charset="0"/>
              <a:cs typeface="Times New Roman" panose="02020603050405020304" pitchFamily="18" charset="0"/>
            </a:rPr>
            <a:t>Влияние на инвестиционную привлекательность компании</a:t>
          </a:r>
          <a:endParaRPr lang="ru-RU" sz="1400" b="0" kern="1200" dirty="0">
            <a:latin typeface="Times New Roman" panose="02020603050405020304" pitchFamily="18" charset="0"/>
            <a:cs typeface="Times New Roman" panose="02020603050405020304" pitchFamily="18"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ru-RU" sz="1400" b="0" kern="1200" dirty="0" smtClean="0">
              <a:latin typeface="Times New Roman" panose="02020603050405020304" pitchFamily="18" charset="0"/>
              <a:cs typeface="Times New Roman" panose="02020603050405020304" pitchFamily="18" charset="0"/>
            </a:rPr>
            <a:t>Монополия на услугу (уровень оплаты)</a:t>
          </a:r>
        </a:p>
      </dsp:txBody>
      <dsp:txXfrm rot="-5400000">
        <a:off x="2348272" y="1767313"/>
        <a:ext cx="6433470" cy="1055888"/>
      </dsp:txXfrm>
    </dsp:sp>
    <dsp:sp modelId="{0BC6E5C4-D2EC-43BB-BF35-D968CC0C12FE}">
      <dsp:nvSpPr>
        <dsp:cNvPr id="0" name=""/>
        <dsp:cNvSpPr/>
      </dsp:nvSpPr>
      <dsp:spPr>
        <a:xfrm>
          <a:off x="0" y="1560179"/>
          <a:ext cx="2258142" cy="1462662"/>
        </a:xfrm>
        <a:prstGeom prst="roundRect">
          <a:avLst/>
        </a:prstGeom>
        <a:solidFill>
          <a:schemeClr val="accent3">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b="1" kern="1200" dirty="0" smtClean="0">
              <a:latin typeface="Times New Roman" panose="02020603050405020304" pitchFamily="18" charset="0"/>
              <a:cs typeface="Times New Roman" panose="02020603050405020304" pitchFamily="18" charset="0"/>
            </a:rPr>
            <a:t>НЕДРОПОЛЬЗОВАТЕЛЬ</a:t>
          </a:r>
          <a:endParaRPr lang="ru-RU" sz="1300" b="1" kern="1200" dirty="0">
            <a:latin typeface="Times New Roman" panose="02020603050405020304" pitchFamily="18" charset="0"/>
            <a:cs typeface="Times New Roman" panose="02020603050405020304" pitchFamily="18" charset="0"/>
          </a:endParaRPr>
        </a:p>
      </dsp:txBody>
      <dsp:txXfrm>
        <a:off x="71401" y="1631580"/>
        <a:ext cx="2115340" cy="1319860"/>
      </dsp:txXfrm>
    </dsp:sp>
    <dsp:sp modelId="{DB958F2D-275A-479A-B268-713FC99CB2E5}">
      <dsp:nvSpPr>
        <dsp:cNvPr id="0" name=""/>
        <dsp:cNvSpPr/>
      </dsp:nvSpPr>
      <dsp:spPr>
        <a:xfrm rot="5400000">
          <a:off x="4963732" y="675562"/>
          <a:ext cx="1170130" cy="6400987"/>
        </a:xfrm>
        <a:prstGeom prst="round2Same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ru-RU" sz="1600" kern="1200" dirty="0" smtClean="0">
              <a:latin typeface="Times New Roman" panose="02020603050405020304" pitchFamily="18" charset="0"/>
              <a:cs typeface="Times New Roman" panose="02020603050405020304" pitchFamily="18" charset="0"/>
            </a:rPr>
            <a:t>Непрозрачность информации – скрытие механизма оценки</a:t>
          </a:r>
          <a:endParaRPr lang="ru-RU" sz="1600" kern="1200" dirty="0">
            <a:latin typeface="Times New Roman" panose="02020603050405020304" pitchFamily="18" charset="0"/>
            <a:cs typeface="Times New Roman" panose="02020603050405020304" pitchFamily="18"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ru-RU" sz="1600" kern="1200" dirty="0" smtClean="0">
              <a:latin typeface="Times New Roman" panose="02020603050405020304" pitchFamily="18" charset="0"/>
              <a:cs typeface="Times New Roman" panose="02020603050405020304" pitchFamily="18" charset="0"/>
            </a:rPr>
            <a:t> Искажение информации о запасах за счет сговора с компаниями </a:t>
          </a:r>
          <a:r>
            <a:rPr lang="ru-RU" sz="1600" b="0" kern="1200" dirty="0" smtClean="0">
              <a:latin typeface="Times New Roman" panose="02020603050405020304" pitchFamily="18" charset="0"/>
              <a:cs typeface="Times New Roman" panose="02020603050405020304" pitchFamily="18" charset="0"/>
            </a:rPr>
            <a:t>и/или указания правительства, заинтересованного в санкциях</a:t>
          </a:r>
          <a:endParaRPr lang="ru-RU" sz="1600" b="0" kern="1200" dirty="0">
            <a:latin typeface="Times New Roman" panose="02020603050405020304" pitchFamily="18" charset="0"/>
            <a:cs typeface="Times New Roman" panose="02020603050405020304" pitchFamily="18" charset="0"/>
          </a:endParaRPr>
        </a:p>
      </dsp:txBody>
      <dsp:txXfrm rot="-5400000">
        <a:off x="2348304" y="3348112"/>
        <a:ext cx="6343866" cy="1055888"/>
      </dsp:txXfrm>
    </dsp:sp>
    <dsp:sp modelId="{3DEDEA39-2158-42FA-8141-01AC03CB034D}">
      <dsp:nvSpPr>
        <dsp:cNvPr id="0" name=""/>
        <dsp:cNvSpPr/>
      </dsp:nvSpPr>
      <dsp:spPr>
        <a:xfrm>
          <a:off x="0" y="3120342"/>
          <a:ext cx="2258174" cy="1462662"/>
        </a:xfrm>
        <a:prstGeom prst="roundRect">
          <a:avLst/>
        </a:prstGeom>
        <a:solidFill>
          <a:schemeClr val="accent3">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b="1" kern="1200" dirty="0" smtClean="0">
              <a:latin typeface="Times New Roman" panose="02020603050405020304" pitchFamily="18" charset="0"/>
              <a:cs typeface="Times New Roman" panose="02020603050405020304" pitchFamily="18" charset="0"/>
            </a:rPr>
            <a:t>БАНКИ / БИРЖИ</a:t>
          </a:r>
          <a:endParaRPr lang="ru-RU" sz="1300" b="1" kern="1200" dirty="0">
            <a:latin typeface="Times New Roman" panose="02020603050405020304" pitchFamily="18" charset="0"/>
            <a:cs typeface="Times New Roman" panose="02020603050405020304" pitchFamily="18" charset="0"/>
          </a:endParaRPr>
        </a:p>
      </dsp:txBody>
      <dsp:txXfrm>
        <a:off x="71401" y="3191743"/>
        <a:ext cx="2115372" cy="1319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C995E-F679-4F0A-A7EC-003B83626CCC}">
      <dsp:nvSpPr>
        <dsp:cNvPr id="0" name=""/>
        <dsp:cNvSpPr/>
      </dsp:nvSpPr>
      <dsp:spPr>
        <a:xfrm>
          <a:off x="969953" y="476386"/>
          <a:ext cx="1655182" cy="827591"/>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ИЗМЕНЕНИЕ ЗАПАСОВ</a:t>
          </a:r>
          <a:endParaRPr lang="ru-RU" sz="1400" kern="1200" dirty="0">
            <a:latin typeface="Times New Roman" panose="02020603050405020304" pitchFamily="18" charset="0"/>
            <a:cs typeface="Times New Roman" panose="02020603050405020304" pitchFamily="18" charset="0"/>
          </a:endParaRPr>
        </a:p>
      </dsp:txBody>
      <dsp:txXfrm>
        <a:off x="994192" y="500625"/>
        <a:ext cx="1606704" cy="779113"/>
      </dsp:txXfrm>
    </dsp:sp>
    <dsp:sp modelId="{FB877B8A-E2D0-4994-849A-9CC69BBFF3D9}">
      <dsp:nvSpPr>
        <dsp:cNvPr id="0" name=""/>
        <dsp:cNvSpPr/>
      </dsp:nvSpPr>
      <dsp:spPr>
        <a:xfrm rot="19457599">
          <a:off x="2548499" y="610413"/>
          <a:ext cx="815345" cy="83671"/>
        </a:xfrm>
        <a:custGeom>
          <a:avLst/>
          <a:gdLst/>
          <a:ahLst/>
          <a:cxnLst/>
          <a:rect l="0" t="0" r="0" b="0"/>
          <a:pathLst>
            <a:path>
              <a:moveTo>
                <a:pt x="0" y="41835"/>
              </a:moveTo>
              <a:lnTo>
                <a:pt x="815345" y="41835"/>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2935788" y="631865"/>
        <a:ext cx="40767" cy="40767"/>
      </dsp:txXfrm>
    </dsp:sp>
    <dsp:sp modelId="{8AF01D12-90B8-434D-8AB5-AEA5212A8A8A}">
      <dsp:nvSpPr>
        <dsp:cNvPr id="0" name=""/>
        <dsp:cNvSpPr/>
      </dsp:nvSpPr>
      <dsp:spPr>
        <a:xfrm>
          <a:off x="3287208" y="521"/>
          <a:ext cx="1655182" cy="827591"/>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Пересчет запасов, оперативное изменение состояния запасов</a:t>
          </a:r>
          <a:endParaRPr lang="ru-RU" sz="1400" kern="1200" dirty="0">
            <a:latin typeface="Times New Roman" panose="02020603050405020304" pitchFamily="18" charset="0"/>
            <a:cs typeface="Times New Roman" panose="02020603050405020304" pitchFamily="18" charset="0"/>
          </a:endParaRPr>
        </a:p>
      </dsp:txBody>
      <dsp:txXfrm>
        <a:off x="3311447" y="24760"/>
        <a:ext cx="1606704" cy="779113"/>
      </dsp:txXfrm>
    </dsp:sp>
    <dsp:sp modelId="{BFE3D4BB-1D2B-478D-A66D-9717CB6C956E}">
      <dsp:nvSpPr>
        <dsp:cNvPr id="0" name=""/>
        <dsp:cNvSpPr/>
      </dsp:nvSpPr>
      <dsp:spPr>
        <a:xfrm>
          <a:off x="4942391" y="372481"/>
          <a:ext cx="662072" cy="83671"/>
        </a:xfrm>
        <a:custGeom>
          <a:avLst/>
          <a:gdLst/>
          <a:ahLst/>
          <a:cxnLst/>
          <a:rect l="0" t="0" r="0" b="0"/>
          <a:pathLst>
            <a:path>
              <a:moveTo>
                <a:pt x="0" y="41835"/>
              </a:moveTo>
              <a:lnTo>
                <a:pt x="662072" y="41835"/>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5256875" y="397765"/>
        <a:ext cx="33103" cy="33103"/>
      </dsp:txXfrm>
    </dsp:sp>
    <dsp:sp modelId="{23AE01C4-C3C3-4182-B74D-79559C26B853}">
      <dsp:nvSpPr>
        <dsp:cNvPr id="0" name=""/>
        <dsp:cNvSpPr/>
      </dsp:nvSpPr>
      <dsp:spPr>
        <a:xfrm>
          <a:off x="5604463" y="521"/>
          <a:ext cx="1655182" cy="827591"/>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Государственная экспертиза запасов</a:t>
          </a:r>
          <a:endParaRPr lang="ru-RU" sz="1400" kern="1200" dirty="0">
            <a:latin typeface="Times New Roman" panose="02020603050405020304" pitchFamily="18" charset="0"/>
            <a:cs typeface="Times New Roman" panose="02020603050405020304" pitchFamily="18" charset="0"/>
          </a:endParaRPr>
        </a:p>
      </dsp:txBody>
      <dsp:txXfrm>
        <a:off x="5628702" y="24760"/>
        <a:ext cx="1606704" cy="779113"/>
      </dsp:txXfrm>
    </dsp:sp>
    <dsp:sp modelId="{3658F5DB-7B46-476A-BE22-1693C76B37D1}">
      <dsp:nvSpPr>
        <dsp:cNvPr id="0" name=""/>
        <dsp:cNvSpPr/>
      </dsp:nvSpPr>
      <dsp:spPr>
        <a:xfrm rot="2142401">
          <a:off x="2548499" y="1086278"/>
          <a:ext cx="815345" cy="83671"/>
        </a:xfrm>
        <a:custGeom>
          <a:avLst/>
          <a:gdLst/>
          <a:ahLst/>
          <a:cxnLst/>
          <a:rect l="0" t="0" r="0" b="0"/>
          <a:pathLst>
            <a:path>
              <a:moveTo>
                <a:pt x="0" y="41835"/>
              </a:moveTo>
              <a:lnTo>
                <a:pt x="815345" y="41835"/>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2935788" y="1107730"/>
        <a:ext cx="40767" cy="40767"/>
      </dsp:txXfrm>
    </dsp:sp>
    <dsp:sp modelId="{F101BAED-D4E2-4677-A3EE-061C8387103C}">
      <dsp:nvSpPr>
        <dsp:cNvPr id="0" name=""/>
        <dsp:cNvSpPr/>
      </dsp:nvSpPr>
      <dsp:spPr>
        <a:xfrm>
          <a:off x="3287208" y="952251"/>
          <a:ext cx="1655182" cy="827591"/>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Оценка запасов</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(ежегодно)</a:t>
          </a:r>
          <a:endParaRPr lang="ru-RU" sz="1400" kern="1200" dirty="0">
            <a:latin typeface="Times New Roman" panose="02020603050405020304" pitchFamily="18" charset="0"/>
            <a:cs typeface="Times New Roman" panose="02020603050405020304" pitchFamily="18" charset="0"/>
          </a:endParaRPr>
        </a:p>
      </dsp:txBody>
      <dsp:txXfrm>
        <a:off x="3311447" y="976490"/>
        <a:ext cx="1606704" cy="779113"/>
      </dsp:txXfrm>
    </dsp:sp>
    <dsp:sp modelId="{87B4F452-6EDF-493A-9404-C3D85DC9EEAC}">
      <dsp:nvSpPr>
        <dsp:cNvPr id="0" name=""/>
        <dsp:cNvSpPr/>
      </dsp:nvSpPr>
      <dsp:spPr>
        <a:xfrm rot="2804">
          <a:off x="4942390" y="1324471"/>
          <a:ext cx="639479" cy="83671"/>
        </a:xfrm>
        <a:custGeom>
          <a:avLst/>
          <a:gdLst/>
          <a:ahLst/>
          <a:cxnLst/>
          <a:rect l="0" t="0" r="0" b="0"/>
          <a:pathLst>
            <a:path>
              <a:moveTo>
                <a:pt x="0" y="41835"/>
              </a:moveTo>
              <a:lnTo>
                <a:pt x="639479" y="41835"/>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5246143" y="1350320"/>
        <a:ext cx="31973" cy="31973"/>
      </dsp:txXfrm>
    </dsp:sp>
    <dsp:sp modelId="{8532DF79-C9A1-477F-B68C-FD1C86BE42FC}">
      <dsp:nvSpPr>
        <dsp:cNvPr id="0" name=""/>
        <dsp:cNvSpPr/>
      </dsp:nvSpPr>
      <dsp:spPr>
        <a:xfrm>
          <a:off x="5581870" y="952772"/>
          <a:ext cx="1655182" cy="827591"/>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 Аудит запасов</a:t>
          </a:r>
          <a:endParaRPr lang="ru-RU" sz="1400" kern="1200" dirty="0">
            <a:latin typeface="Times New Roman" panose="02020603050405020304" pitchFamily="18" charset="0"/>
            <a:cs typeface="Times New Roman" panose="02020603050405020304" pitchFamily="18" charset="0"/>
          </a:endParaRPr>
        </a:p>
      </dsp:txBody>
      <dsp:txXfrm>
        <a:off x="5606109" y="977011"/>
        <a:ext cx="1606704" cy="779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96AD5C6-8AFA-441B-B822-10BF8C0DAA0A}" type="datetimeFigureOut">
              <a:rPr lang="ru-RU"/>
              <a:pPr>
                <a:defRPr/>
              </a:pPr>
              <a:t>20.05.2019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01FB220-B81B-41B8-917F-03BE42BE70B4}" type="slidenum">
              <a:rPr lang="ru-RU"/>
              <a:pPr>
                <a:defRPr/>
              </a:pPr>
              <a:t>‹#›</a:t>
            </a:fld>
            <a:endParaRPr lang="ru-RU"/>
          </a:p>
        </p:txBody>
      </p:sp>
    </p:spTree>
    <p:extLst>
      <p:ext uri="{BB962C8B-B14F-4D97-AF65-F5344CB8AC3E}">
        <p14:creationId xmlns:p14="http://schemas.microsoft.com/office/powerpoint/2010/main" val="1365311404"/>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mn-lt"/>
        <a:ea typeface="+mn-ea"/>
        <a:cs typeface="+mn-cs"/>
      </a:defRPr>
    </a:lvl1pPr>
    <a:lvl2pPr marL="454025" algn="l" defTabSz="911225" rtl="0" eaLnBrk="0" fontAlgn="base" hangingPunct="0">
      <a:spcBef>
        <a:spcPct val="30000"/>
      </a:spcBef>
      <a:spcAft>
        <a:spcPct val="0"/>
      </a:spcAft>
      <a:defRPr sz="1200" kern="1200">
        <a:solidFill>
          <a:schemeClr val="tx1"/>
        </a:solidFill>
        <a:latin typeface="+mn-lt"/>
        <a:ea typeface="+mn-ea"/>
        <a:cs typeface="+mn-cs"/>
      </a:defRPr>
    </a:lvl2pPr>
    <a:lvl3pPr marL="911225" algn="l" defTabSz="911225" rtl="0" eaLnBrk="0" fontAlgn="base" hangingPunct="0">
      <a:spcBef>
        <a:spcPct val="30000"/>
      </a:spcBef>
      <a:spcAft>
        <a:spcPct val="0"/>
      </a:spcAft>
      <a:defRPr sz="1200" kern="1200">
        <a:solidFill>
          <a:schemeClr val="tx1"/>
        </a:solidFill>
        <a:latin typeface="+mn-lt"/>
        <a:ea typeface="+mn-ea"/>
        <a:cs typeface="+mn-cs"/>
      </a:defRPr>
    </a:lvl3pPr>
    <a:lvl4pPr marL="1368425" algn="l" defTabSz="911225" rtl="0" eaLnBrk="0" fontAlgn="base" hangingPunct="0">
      <a:spcBef>
        <a:spcPct val="30000"/>
      </a:spcBef>
      <a:spcAft>
        <a:spcPct val="0"/>
      </a:spcAft>
      <a:defRPr sz="1200" kern="1200">
        <a:solidFill>
          <a:schemeClr val="tx1"/>
        </a:solidFill>
        <a:latin typeface="+mn-lt"/>
        <a:ea typeface="+mn-ea"/>
        <a:cs typeface="+mn-cs"/>
      </a:defRPr>
    </a:lvl4pPr>
    <a:lvl5pPr marL="1825625" algn="l" defTabSz="911225" rtl="0" eaLnBrk="0" fontAlgn="base" hangingPunct="0">
      <a:spcBef>
        <a:spcPct val="30000"/>
      </a:spcBef>
      <a:spcAft>
        <a:spcPct val="0"/>
      </a:spcAft>
      <a:defRPr sz="1200" kern="1200">
        <a:solidFill>
          <a:schemeClr val="tx1"/>
        </a:solidFill>
        <a:latin typeface="+mn-lt"/>
        <a:ea typeface="+mn-ea"/>
        <a:cs typeface="+mn-cs"/>
      </a:defRPr>
    </a:lvl5pPr>
    <a:lvl6pPr marL="2285064" algn="l" defTabSz="914024" rtl="0" eaLnBrk="1" latinLnBrk="0" hangingPunct="1">
      <a:defRPr sz="1200" kern="1200">
        <a:solidFill>
          <a:schemeClr val="tx1"/>
        </a:solidFill>
        <a:latin typeface="+mn-lt"/>
        <a:ea typeface="+mn-ea"/>
        <a:cs typeface="+mn-cs"/>
      </a:defRPr>
    </a:lvl6pPr>
    <a:lvl7pPr marL="2742079" algn="l" defTabSz="914024" rtl="0" eaLnBrk="1" latinLnBrk="0" hangingPunct="1">
      <a:defRPr sz="1200" kern="1200">
        <a:solidFill>
          <a:schemeClr val="tx1"/>
        </a:solidFill>
        <a:latin typeface="+mn-lt"/>
        <a:ea typeface="+mn-ea"/>
        <a:cs typeface="+mn-cs"/>
      </a:defRPr>
    </a:lvl7pPr>
    <a:lvl8pPr marL="3199088" algn="l" defTabSz="914024" rtl="0" eaLnBrk="1" latinLnBrk="0" hangingPunct="1">
      <a:defRPr sz="1200" kern="1200">
        <a:solidFill>
          <a:schemeClr val="tx1"/>
        </a:solidFill>
        <a:latin typeface="+mn-lt"/>
        <a:ea typeface="+mn-ea"/>
        <a:cs typeface="+mn-cs"/>
      </a:defRPr>
    </a:lvl8pPr>
    <a:lvl9pPr marL="3656104" algn="l" defTabSz="9140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4476BA-5417-4C21-8CD9-2185A049B758}" type="slidenum">
              <a:rPr lang="ru-RU" smtClean="0">
                <a:solidFill>
                  <a:prstClr val="black"/>
                </a:solidFill>
              </a:rPr>
              <a:pPr/>
              <a:t>56</a:t>
            </a:fld>
            <a:endParaRPr lang="ru-RU" dirty="0">
              <a:solidFill>
                <a:prstClr val="black"/>
              </a:solidFill>
            </a:endParaRPr>
          </a:p>
        </p:txBody>
      </p:sp>
    </p:spTree>
    <p:extLst>
      <p:ext uri="{BB962C8B-B14F-4D97-AF65-F5344CB8AC3E}">
        <p14:creationId xmlns:p14="http://schemas.microsoft.com/office/powerpoint/2010/main" val="307609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5311DC-3D2E-4DDF-B807-0B43D858D9BA}" type="slidenum">
              <a:rPr lang="ru-RU" smtClean="0">
                <a:solidFill>
                  <a:prstClr val="black"/>
                </a:solidFill>
              </a:rPr>
              <a:pPr/>
              <a:t>77</a:t>
            </a:fld>
            <a:endParaRPr lang="ru-RU">
              <a:solidFill>
                <a:prstClr val="black"/>
              </a:solidFill>
            </a:endParaRPr>
          </a:p>
        </p:txBody>
      </p:sp>
    </p:spTree>
    <p:extLst>
      <p:ext uri="{BB962C8B-B14F-4D97-AF65-F5344CB8AC3E}">
        <p14:creationId xmlns:p14="http://schemas.microsoft.com/office/powerpoint/2010/main" val="6820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ru-RU"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72" tIns="43736" rIns="87472" bIns="43736" numCol="1" anchorCtr="0" compatLnSpc="1">
            <a:prstTxWarp prst="textNoShape">
              <a:avLst/>
            </a:prstTxWarp>
          </a:bodyPr>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ctr"/>
            <a:fld id="{33A82260-3D00-4047-95EA-E25DAA4BE372}" type="slidenum">
              <a:rPr lang="en-AU" altLang="ru-RU" sz="1200" smtClean="0">
                <a:solidFill>
                  <a:srgbClr val="000000"/>
                </a:solidFill>
                <a:latin typeface="Gill Sans" charset="0"/>
                <a:ea typeface="ヒラギノ角ゴ ProN W3"/>
                <a:cs typeface="ヒラギノ角ゴ ProN W3"/>
                <a:sym typeface="Gill Sans" charset="0"/>
              </a:rPr>
              <a:pPr algn="ctr"/>
              <a:t>91</a:t>
            </a:fld>
            <a:endParaRPr lang="en-AU" altLang="ru-RU" sz="1200" smtClean="0">
              <a:solidFill>
                <a:srgbClr val="000000"/>
              </a:solidFill>
              <a:latin typeface="Gill Sans" charset="0"/>
              <a:ea typeface="ヒラギノ角ゴ ProN W3"/>
              <a:cs typeface="ヒラギノ角ゴ ProN W3"/>
              <a:sym typeface="Gill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ru-RU"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72" tIns="43736" rIns="87472" bIns="43736" numCol="1" anchorCtr="0" compatLnSpc="1">
            <a:prstTxWarp prst="textNoShape">
              <a:avLst/>
            </a:prstTxWarp>
          </a:bodyPr>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ctr"/>
            <a:fld id="{A7C8BB0F-FF24-442D-A214-A65ADDB381C6}" type="slidenum">
              <a:rPr lang="en-AU" altLang="ru-RU" sz="1200" smtClean="0">
                <a:solidFill>
                  <a:srgbClr val="000000"/>
                </a:solidFill>
                <a:latin typeface="Gill Sans" charset="0"/>
                <a:ea typeface="ヒラギノ角ゴ ProN W3"/>
                <a:cs typeface="ヒラギノ角ゴ ProN W3"/>
                <a:sym typeface="Gill Sans" charset="0"/>
              </a:rPr>
              <a:pPr algn="ctr"/>
              <a:t>92</a:t>
            </a:fld>
            <a:endParaRPr lang="en-AU" altLang="ru-RU" sz="1200" smtClean="0">
              <a:solidFill>
                <a:srgbClr val="000000"/>
              </a:solidFill>
              <a:latin typeface="Gill Sans" charset="0"/>
              <a:ea typeface="ヒラギノ角ゴ ProN W3"/>
              <a:cs typeface="ヒラギノ角ゴ ProN W3"/>
              <a:sym typeface="Gill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ru-RU"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72" tIns="43736" rIns="87472" bIns="43736" numCol="1" anchorCtr="0" compatLnSpc="1">
            <a:prstTxWarp prst="textNoShape">
              <a:avLst/>
            </a:prstTxWarp>
          </a:bodyPr>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ctr"/>
            <a:fld id="{15F1D687-8CCE-4D0C-9D3C-A7B483D7A8CA}" type="slidenum">
              <a:rPr lang="en-AU" altLang="ru-RU" sz="1200" smtClean="0">
                <a:solidFill>
                  <a:srgbClr val="000000"/>
                </a:solidFill>
                <a:latin typeface="Gill Sans" charset="0"/>
                <a:ea typeface="ヒラギノ角ゴ ProN W3"/>
                <a:cs typeface="ヒラギノ角ゴ ProN W3"/>
                <a:sym typeface="Gill Sans" charset="0"/>
              </a:rPr>
              <a:pPr algn="ctr"/>
              <a:t>93</a:t>
            </a:fld>
            <a:endParaRPr lang="en-AU" altLang="ru-RU" sz="1200" smtClean="0">
              <a:solidFill>
                <a:srgbClr val="000000"/>
              </a:solidFill>
              <a:latin typeface="Gill Sans" charset="0"/>
              <a:ea typeface="ヒラギノ角ゴ ProN W3"/>
              <a:cs typeface="ヒラギノ角ゴ ProN W3"/>
              <a:sym typeface="Gill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ru-RU"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72" tIns="43736" rIns="87472" bIns="43736" numCol="1" anchorCtr="0" compatLnSpc="1">
            <a:prstTxWarp prst="textNoShape">
              <a:avLst/>
            </a:prstTxWarp>
          </a:bodyPr>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ctr"/>
            <a:fld id="{7AE87DDD-15BA-4DF0-926C-4C699A8DB55B}" type="slidenum">
              <a:rPr lang="en-AU" altLang="ru-RU" sz="1200" smtClean="0">
                <a:solidFill>
                  <a:srgbClr val="000000"/>
                </a:solidFill>
                <a:latin typeface="Gill Sans" charset="0"/>
                <a:ea typeface="ヒラギノ角ゴ ProN W3"/>
                <a:cs typeface="ヒラギノ角ゴ ProN W3"/>
                <a:sym typeface="Gill Sans" charset="0"/>
              </a:rPr>
              <a:pPr algn="ctr"/>
              <a:t>94</a:t>
            </a:fld>
            <a:endParaRPr lang="en-AU" altLang="ru-RU" sz="1200" smtClean="0">
              <a:solidFill>
                <a:srgbClr val="000000"/>
              </a:solidFill>
              <a:latin typeface="Gill Sans" charset="0"/>
              <a:ea typeface="ヒラギノ角ゴ ProN W3"/>
              <a:cs typeface="ヒラギノ角ゴ ProN W3"/>
              <a:sym typeface="Gill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ru-RU"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72" tIns="43736" rIns="87472" bIns="43736" numCol="1" anchorCtr="0" compatLnSpc="1">
            <a:prstTxWarp prst="textNoShape">
              <a:avLst/>
            </a:prstTxWarp>
          </a:bodyPr>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ctr"/>
            <a:fld id="{3173976A-E2F9-4745-875A-E605183D419D}" type="slidenum">
              <a:rPr lang="en-AU" altLang="ru-RU" sz="1200" smtClean="0">
                <a:solidFill>
                  <a:srgbClr val="000000"/>
                </a:solidFill>
                <a:latin typeface="Gill Sans" charset="0"/>
                <a:ea typeface="ヒラギノ角ゴ ProN W3"/>
                <a:cs typeface="ヒラギノ角ゴ ProN W3"/>
                <a:sym typeface="Gill Sans" charset="0"/>
              </a:rPr>
              <a:pPr algn="ctr"/>
              <a:t>95</a:t>
            </a:fld>
            <a:endParaRPr lang="en-AU" altLang="ru-RU" sz="1200" smtClean="0">
              <a:solidFill>
                <a:srgbClr val="000000"/>
              </a:solidFill>
              <a:latin typeface="Gill Sans" charset="0"/>
              <a:ea typeface="ヒラギノ角ゴ ProN W3"/>
              <a:cs typeface="ヒラギノ角ゴ ProN W3"/>
              <a:sym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011" indent="0" algn="ctr">
              <a:buNone/>
              <a:defRPr/>
            </a:lvl2pPr>
            <a:lvl3pPr marL="914024" indent="0" algn="ctr">
              <a:buNone/>
              <a:defRPr/>
            </a:lvl3pPr>
            <a:lvl4pPr marL="1371040" indent="0" algn="ctr">
              <a:buNone/>
              <a:defRPr/>
            </a:lvl4pPr>
            <a:lvl5pPr marL="1828052" indent="0" algn="ctr">
              <a:buNone/>
              <a:defRPr/>
            </a:lvl5pPr>
            <a:lvl6pPr marL="2285064" indent="0" algn="ctr">
              <a:buNone/>
              <a:defRPr/>
            </a:lvl6pPr>
            <a:lvl7pPr marL="2742079" indent="0" algn="ctr">
              <a:buNone/>
              <a:defRPr/>
            </a:lvl7pPr>
            <a:lvl8pPr marL="3199088" indent="0" algn="ctr">
              <a:buNone/>
              <a:defRPr/>
            </a:lvl8pPr>
            <a:lvl9pPr marL="3656104"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5" name="Нижний колонтитул 4"/>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6" name="Номер слайда 5"/>
          <p:cNvSpPr>
            <a:spLocks noGrp="1"/>
          </p:cNvSpPr>
          <p:nvPr>
            <p:ph type="sldNum" sz="quarter" idx="12"/>
          </p:nvPr>
        </p:nvSpPr>
        <p:spPr/>
        <p:txBody>
          <a:bodyPr/>
          <a:lstStyle>
            <a:lvl1pPr eaLnBrk="0" hangingPunct="0">
              <a:defRPr>
                <a:latin typeface="Times"/>
              </a:defRPr>
            </a:lvl1pPr>
          </a:lstStyle>
          <a:p>
            <a:pPr>
              <a:defRPr/>
            </a:pPr>
            <a:fld id="{3B815AF8-C324-456C-8E77-8F3FF93B816F}" type="slidenum">
              <a:rPr lang="es-ES" altLang="ru-RU"/>
              <a:pPr>
                <a:defRPr/>
              </a:pPr>
              <a:t>‹#›</a:t>
            </a:fld>
            <a:endParaRPr lang="es-ES" altLang="ru-RU"/>
          </a:p>
        </p:txBody>
      </p:sp>
    </p:spTree>
    <p:extLst>
      <p:ext uri="{BB962C8B-B14F-4D97-AF65-F5344CB8AC3E}">
        <p14:creationId xmlns:p14="http://schemas.microsoft.com/office/powerpoint/2010/main" val="173873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5" name="Нижний колонтитул 4"/>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6" name="Номер слайда 5"/>
          <p:cNvSpPr>
            <a:spLocks noGrp="1"/>
          </p:cNvSpPr>
          <p:nvPr>
            <p:ph type="sldNum" sz="quarter" idx="12"/>
          </p:nvPr>
        </p:nvSpPr>
        <p:spPr/>
        <p:txBody>
          <a:bodyPr/>
          <a:lstStyle>
            <a:lvl1pPr eaLnBrk="0" hangingPunct="0">
              <a:defRPr>
                <a:latin typeface="Times"/>
              </a:defRPr>
            </a:lvl1pPr>
          </a:lstStyle>
          <a:p>
            <a:pPr>
              <a:defRPr/>
            </a:pPr>
            <a:fld id="{E6B19E69-9D4E-475B-9227-FE0B478E51C5}" type="slidenum">
              <a:rPr lang="es-ES" altLang="ru-RU"/>
              <a:pPr>
                <a:defRPr/>
              </a:pPr>
              <a:t>‹#›</a:t>
            </a:fld>
            <a:endParaRPr lang="es-ES" altLang="ru-RU"/>
          </a:p>
        </p:txBody>
      </p:sp>
    </p:spTree>
    <p:extLst>
      <p:ext uri="{BB962C8B-B14F-4D97-AF65-F5344CB8AC3E}">
        <p14:creationId xmlns:p14="http://schemas.microsoft.com/office/powerpoint/2010/main" val="13197471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2587"/>
            <a:ext cx="8229600" cy="48563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352"/>
            <a:ext cx="4040066" cy="639606"/>
          </a:xfrm>
        </p:spPr>
        <p:txBody>
          <a:bodyPr anchor="b"/>
          <a:lstStyle>
            <a:lvl1pPr marL="0" indent="0">
              <a:buNone/>
              <a:defRPr sz="2200" b="1"/>
            </a:lvl1pPr>
            <a:lvl2pPr marL="423870" indent="0">
              <a:buNone/>
              <a:defRPr sz="1900" b="1"/>
            </a:lvl2pPr>
            <a:lvl3pPr marL="847740" indent="0">
              <a:buNone/>
              <a:defRPr sz="1700" b="1"/>
            </a:lvl3pPr>
            <a:lvl4pPr marL="1271610" indent="0">
              <a:buNone/>
              <a:defRPr sz="1500" b="1"/>
            </a:lvl4pPr>
            <a:lvl5pPr marL="1695480" indent="0">
              <a:buNone/>
              <a:defRPr sz="1500" b="1"/>
            </a:lvl5pPr>
            <a:lvl6pPr marL="2119351" indent="0">
              <a:buNone/>
              <a:defRPr sz="1500" b="1"/>
            </a:lvl6pPr>
            <a:lvl7pPr marL="2543221" indent="0">
              <a:buNone/>
              <a:defRPr sz="1500" b="1"/>
            </a:lvl7pPr>
            <a:lvl8pPr marL="2967091" indent="0">
              <a:buNone/>
              <a:defRPr sz="1500" b="1"/>
            </a:lvl8pPr>
            <a:lvl9pPr marL="3390961" indent="0">
              <a:buNone/>
              <a:defRPr sz="1500" b="1"/>
            </a:lvl9pPr>
          </a:lstStyle>
          <a:p>
            <a:pPr lvl="0"/>
            <a:r>
              <a:rPr lang="ru-RU" smtClean="0"/>
              <a:t>Образец текста</a:t>
            </a:r>
          </a:p>
        </p:txBody>
      </p:sp>
      <p:sp>
        <p:nvSpPr>
          <p:cNvPr id="4" name="Содержимое 3"/>
          <p:cNvSpPr>
            <a:spLocks noGrp="1"/>
          </p:cNvSpPr>
          <p:nvPr>
            <p:ph sz="half" idx="2"/>
          </p:nvPr>
        </p:nvSpPr>
        <p:spPr>
          <a:xfrm>
            <a:off x="457200" y="2174958"/>
            <a:ext cx="4040066" cy="3951641"/>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0" y="1535352"/>
            <a:ext cx="4041531" cy="639606"/>
          </a:xfrm>
        </p:spPr>
        <p:txBody>
          <a:bodyPr anchor="b"/>
          <a:lstStyle>
            <a:lvl1pPr marL="0" indent="0">
              <a:buNone/>
              <a:defRPr sz="2200" b="1"/>
            </a:lvl1pPr>
            <a:lvl2pPr marL="423870" indent="0">
              <a:buNone/>
              <a:defRPr sz="1900" b="1"/>
            </a:lvl2pPr>
            <a:lvl3pPr marL="847740" indent="0">
              <a:buNone/>
              <a:defRPr sz="1700" b="1"/>
            </a:lvl3pPr>
            <a:lvl4pPr marL="1271610" indent="0">
              <a:buNone/>
              <a:defRPr sz="1500" b="1"/>
            </a:lvl4pPr>
            <a:lvl5pPr marL="1695480" indent="0">
              <a:buNone/>
              <a:defRPr sz="1500" b="1"/>
            </a:lvl5pPr>
            <a:lvl6pPr marL="2119351" indent="0">
              <a:buNone/>
              <a:defRPr sz="1500" b="1"/>
            </a:lvl6pPr>
            <a:lvl7pPr marL="2543221" indent="0">
              <a:buNone/>
              <a:defRPr sz="1500" b="1"/>
            </a:lvl7pPr>
            <a:lvl8pPr marL="2967091" indent="0">
              <a:buNone/>
              <a:defRPr sz="1500" b="1"/>
            </a:lvl8pPr>
            <a:lvl9pPr marL="3390961" indent="0">
              <a:buNone/>
              <a:defRPr sz="1500" b="1"/>
            </a:lvl9pPr>
          </a:lstStyle>
          <a:p>
            <a:pPr lvl="0"/>
            <a:r>
              <a:rPr lang="ru-RU" smtClean="0"/>
              <a:t>Образец текста</a:t>
            </a:r>
          </a:p>
        </p:txBody>
      </p:sp>
      <p:sp>
        <p:nvSpPr>
          <p:cNvPr id="6" name="Содержимое 5"/>
          <p:cNvSpPr>
            <a:spLocks noGrp="1"/>
          </p:cNvSpPr>
          <p:nvPr>
            <p:ph sz="quarter" idx="4"/>
          </p:nvPr>
        </p:nvSpPr>
        <p:spPr>
          <a:xfrm>
            <a:off x="4645270" y="2174958"/>
            <a:ext cx="4041531" cy="3951641"/>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pPr>
              <a:defRPr/>
            </a:pPr>
            <a:fld id="{88AF6219-9EA4-4A02-B9CB-31B7E4C3C7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8146969"/>
      </p:ext>
    </p:extLst>
  </p:cSld>
  <p:clrMapOvr>
    <a:masterClrMapping/>
  </p:clrMapOvr>
  <p:transition advClick="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85468" y="12955"/>
            <a:ext cx="1258067" cy="7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userDrawn="1"/>
        </p:nvSpPr>
        <p:spPr>
          <a:xfrm>
            <a:off x="0" y="12955"/>
            <a:ext cx="251520" cy="6845045"/>
          </a:xfrm>
          <a:prstGeom prst="rect">
            <a:avLst/>
          </a:prstGeom>
          <a:solidFill>
            <a:schemeClr val="bg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bwMode="auto">
          <a:xfrm>
            <a:off x="844062" y="762494"/>
            <a:ext cx="682428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60495183"/>
      </p:ext>
    </p:extLst>
  </p:cSld>
  <p:clrMapOvr>
    <a:masterClrMapping/>
  </p:clrMapOvr>
  <p:transition advClick="0"/>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71884CB-0F8E-400D-982F-343ABB4F0D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6474326"/>
      </p:ext>
    </p:extLst>
  </p:cSld>
  <p:clrMapOvr>
    <a:masterClrMapping/>
  </p:clrMapOvr>
  <p:transition advClick="0"/>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6758"/>
            <a:ext cx="3008435" cy="377915"/>
          </a:xfrm>
        </p:spPr>
        <p:txBody>
          <a:bodyPr anchor="b"/>
          <a:lstStyle>
            <a:lvl1pPr algn="l">
              <a:defRPr sz="1900" b="1"/>
            </a:lvl1pPr>
          </a:lstStyle>
          <a:p>
            <a:r>
              <a:rPr lang="ru-RU" smtClean="0"/>
              <a:t>Образец заголовка</a:t>
            </a:r>
            <a:endParaRPr lang="ru-RU"/>
          </a:p>
        </p:txBody>
      </p:sp>
      <p:sp>
        <p:nvSpPr>
          <p:cNvPr id="3" name="Содержимое 2"/>
          <p:cNvSpPr>
            <a:spLocks noGrp="1"/>
          </p:cNvSpPr>
          <p:nvPr>
            <p:ph idx="1"/>
          </p:nvPr>
        </p:nvSpPr>
        <p:spPr>
          <a:xfrm>
            <a:off x="3575538" y="272425"/>
            <a:ext cx="5111262" cy="5854174"/>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4673"/>
            <a:ext cx="3008435" cy="4691926"/>
          </a:xfrm>
        </p:spPr>
        <p:txBody>
          <a:bodyPr/>
          <a:lstStyle>
            <a:lvl1pPr marL="0" indent="0">
              <a:buNone/>
              <a:defRPr sz="1300"/>
            </a:lvl1pPr>
            <a:lvl2pPr marL="423870" indent="0">
              <a:buNone/>
              <a:defRPr sz="1100"/>
            </a:lvl2pPr>
            <a:lvl3pPr marL="847740" indent="0">
              <a:buNone/>
              <a:defRPr sz="900"/>
            </a:lvl3pPr>
            <a:lvl4pPr marL="1271610" indent="0">
              <a:buNone/>
              <a:defRPr sz="800"/>
            </a:lvl4pPr>
            <a:lvl5pPr marL="1695480" indent="0">
              <a:buNone/>
              <a:defRPr sz="800"/>
            </a:lvl5pPr>
            <a:lvl6pPr marL="2119351" indent="0">
              <a:buNone/>
              <a:defRPr sz="800"/>
            </a:lvl6pPr>
            <a:lvl7pPr marL="2543221" indent="0">
              <a:buNone/>
              <a:defRPr sz="800"/>
            </a:lvl7pPr>
            <a:lvl8pPr marL="2967091" indent="0">
              <a:buNone/>
              <a:defRPr sz="800"/>
            </a:lvl8pPr>
            <a:lvl9pPr marL="3390961" indent="0">
              <a:buNone/>
              <a:defRPr sz="8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B8578A28-51E1-48AC-B0B3-8ABE305D301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4736048"/>
      </p:ext>
    </p:extLst>
  </p:cSld>
  <p:clrMapOvr>
    <a:masterClrMapping/>
  </p:clrMapOvr>
  <p:transition advClick="0"/>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989152"/>
            <a:ext cx="5486400" cy="377915"/>
          </a:xfrm>
        </p:spPr>
        <p:txBody>
          <a:bodyPr anchor="b"/>
          <a:lstStyle>
            <a:lvl1pPr algn="l">
              <a:defRPr sz="1900" b="1"/>
            </a:lvl1pPr>
          </a:lstStyle>
          <a:p>
            <a:r>
              <a:rPr lang="ru-RU" smtClean="0"/>
              <a:t>Образец заголовка</a:t>
            </a:r>
            <a:endParaRPr lang="ru-RU"/>
          </a:p>
        </p:txBody>
      </p:sp>
      <p:sp>
        <p:nvSpPr>
          <p:cNvPr id="3" name="Рисунок 2"/>
          <p:cNvSpPr>
            <a:spLocks noGrp="1"/>
          </p:cNvSpPr>
          <p:nvPr>
            <p:ph type="pic" idx="1"/>
          </p:nvPr>
        </p:nvSpPr>
        <p:spPr>
          <a:xfrm>
            <a:off x="1792166" y="612957"/>
            <a:ext cx="5486400" cy="4114504"/>
          </a:xfrm>
        </p:spPr>
        <p:txBody>
          <a:bodyPr tIns="42366" bIns="42366"/>
          <a:lstStyle>
            <a:lvl1pPr marL="0" indent="0">
              <a:buNone/>
              <a:defRPr sz="3000"/>
            </a:lvl1pPr>
            <a:lvl2pPr marL="423870" indent="0">
              <a:buNone/>
              <a:defRPr sz="2600"/>
            </a:lvl2pPr>
            <a:lvl3pPr marL="847740" indent="0">
              <a:buNone/>
              <a:defRPr sz="2200"/>
            </a:lvl3pPr>
            <a:lvl4pPr marL="1271610" indent="0">
              <a:buNone/>
              <a:defRPr sz="1900"/>
            </a:lvl4pPr>
            <a:lvl5pPr marL="1695480" indent="0">
              <a:buNone/>
              <a:defRPr sz="1900"/>
            </a:lvl5pPr>
            <a:lvl6pPr marL="2119351" indent="0">
              <a:buNone/>
              <a:defRPr sz="1900"/>
            </a:lvl6pPr>
            <a:lvl7pPr marL="2543221" indent="0">
              <a:buNone/>
              <a:defRPr sz="1900"/>
            </a:lvl7pPr>
            <a:lvl8pPr marL="2967091" indent="0">
              <a:buNone/>
              <a:defRPr sz="1900"/>
            </a:lvl8pPr>
            <a:lvl9pPr marL="3390961" indent="0">
              <a:buNone/>
              <a:defRPr sz="1900"/>
            </a:lvl9pPr>
          </a:lstStyle>
          <a:p>
            <a:pPr lvl="0"/>
            <a:endParaRPr lang="ru-RU" noProof="0" smtClean="0"/>
          </a:p>
        </p:txBody>
      </p:sp>
      <p:sp>
        <p:nvSpPr>
          <p:cNvPr id="4" name="Текст 3"/>
          <p:cNvSpPr>
            <a:spLocks noGrp="1"/>
          </p:cNvSpPr>
          <p:nvPr>
            <p:ph type="body" sz="half" idx="2"/>
          </p:nvPr>
        </p:nvSpPr>
        <p:spPr>
          <a:xfrm>
            <a:off x="1792166" y="5367067"/>
            <a:ext cx="5486400" cy="805430"/>
          </a:xfrm>
        </p:spPr>
        <p:txBody>
          <a:bodyPr/>
          <a:lstStyle>
            <a:lvl1pPr marL="0" indent="0">
              <a:buNone/>
              <a:defRPr sz="1300"/>
            </a:lvl1pPr>
            <a:lvl2pPr marL="423870" indent="0">
              <a:buNone/>
              <a:defRPr sz="1100"/>
            </a:lvl2pPr>
            <a:lvl3pPr marL="847740" indent="0">
              <a:buNone/>
              <a:defRPr sz="900"/>
            </a:lvl3pPr>
            <a:lvl4pPr marL="1271610" indent="0">
              <a:buNone/>
              <a:defRPr sz="800"/>
            </a:lvl4pPr>
            <a:lvl5pPr marL="1695480" indent="0">
              <a:buNone/>
              <a:defRPr sz="800"/>
            </a:lvl5pPr>
            <a:lvl6pPr marL="2119351" indent="0">
              <a:buNone/>
              <a:defRPr sz="800"/>
            </a:lvl6pPr>
            <a:lvl7pPr marL="2543221" indent="0">
              <a:buNone/>
              <a:defRPr sz="800"/>
            </a:lvl7pPr>
            <a:lvl8pPr marL="2967091" indent="0">
              <a:buNone/>
              <a:defRPr sz="800"/>
            </a:lvl8pPr>
            <a:lvl9pPr marL="3390961" indent="0">
              <a:buNone/>
              <a:defRPr sz="8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D212FD6D-86DE-4310-8709-FFED57CF41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0363865"/>
      </p:ext>
    </p:extLst>
  </p:cSld>
  <p:clrMapOvr>
    <a:masterClrMapping/>
  </p:clrMapOvr>
  <p:transition advClick="0"/>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CEA93EEE-BEE3-4193-92FB-3A2C3DC08A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0193648"/>
      </p:ext>
    </p:extLst>
  </p:cSld>
  <p:clrMapOvr>
    <a:masterClrMapping/>
  </p:clrMapOvr>
  <p:transition advClick="0"/>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683820" y="241334"/>
            <a:ext cx="502475" cy="622727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34208" y="241334"/>
            <a:ext cx="5688623" cy="622727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013316ED-CD1A-4EE5-B854-0F6D652C32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4675190"/>
      </p:ext>
    </p:extLst>
  </p:cSld>
  <p:clrMapOvr>
    <a:masterClrMapping/>
  </p:clrMapOvr>
  <p:transition advClick="0"/>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4208" y="241333"/>
            <a:ext cx="7772400" cy="484146"/>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134208" y="1011230"/>
            <a:ext cx="7772400" cy="5457381"/>
          </a:xfrm>
        </p:spPr>
        <p:txBody>
          <a:bodyPr tIns="42366" bIns="42366"/>
          <a:lstStyle/>
          <a:p>
            <a:pPr lvl="0"/>
            <a:endParaRPr lang="ru-RU"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15098CF-22A2-4B92-A758-2B58C97348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7454735"/>
      </p:ext>
    </p:extLst>
  </p:cSld>
  <p:clrMapOvr>
    <a:masterClrMapping/>
  </p:clrMapOvr>
  <p:transition advClick="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AndTwoObj" preserve="1">
  <p:cSld name="Заголовок, текст и два объекта">
    <p:spTree>
      <p:nvGrpSpPr>
        <p:cNvPr id="1" name=""/>
        <p:cNvGrpSpPr/>
        <p:nvPr/>
      </p:nvGrpSpPr>
      <p:grpSpPr>
        <a:xfrm>
          <a:off x="0" y="0"/>
          <a:ext cx="0" cy="0"/>
          <a:chOff x="0" y="0"/>
          <a:chExt cx="0" cy="0"/>
        </a:xfrm>
      </p:grpSpPr>
      <p:sp>
        <p:nvSpPr>
          <p:cNvPr id="6" name="Line 7"/>
          <p:cNvSpPr>
            <a:spLocks noChangeShapeType="1"/>
          </p:cNvSpPr>
          <p:nvPr/>
        </p:nvSpPr>
        <p:spPr bwMode="auto">
          <a:xfrm flipV="1">
            <a:off x="1143000" y="762494"/>
            <a:ext cx="7772400" cy="0"/>
          </a:xfrm>
          <a:prstGeom prst="line">
            <a:avLst/>
          </a:prstGeom>
          <a:noFill/>
          <a:ln w="76200">
            <a:solidFill>
              <a:srgbClr val="969594"/>
            </a:solidFill>
            <a:round/>
            <a:headEnd/>
            <a:tailEnd/>
          </a:ln>
          <a:effectLst/>
        </p:spPr>
        <p:txBody>
          <a:bodyPr lIns="84774" tIns="42387" rIns="84774" bIns="42387"/>
          <a:lstStyle/>
          <a:p>
            <a:pPr eaLnBrk="1" hangingPunct="1">
              <a:defRPr/>
            </a:pPr>
            <a:endParaRPr lang="ru-RU" sz="1400" b="1">
              <a:solidFill>
                <a:srgbClr val="000000"/>
              </a:solidFill>
              <a:latin typeface="Arial" pitchFamily="34" charset="0"/>
            </a:endParaRPr>
          </a:p>
        </p:txBody>
      </p:sp>
      <p:sp>
        <p:nvSpPr>
          <p:cNvPr id="7" name="Rectangle 13"/>
          <p:cNvSpPr>
            <a:spLocks noChangeArrowheads="1"/>
          </p:cNvSpPr>
          <p:nvPr/>
        </p:nvSpPr>
        <p:spPr bwMode="auto">
          <a:xfrm>
            <a:off x="2524858" y="2072798"/>
            <a:ext cx="9144000" cy="299075"/>
          </a:xfrm>
          <a:prstGeom prst="rect">
            <a:avLst/>
          </a:prstGeom>
          <a:noFill/>
          <a:ln w="9525">
            <a:noFill/>
            <a:miter lim="800000"/>
            <a:headEnd/>
            <a:tailEnd/>
          </a:ln>
        </p:spPr>
        <p:txBody>
          <a:bodyPr lIns="84743" tIns="42371" rIns="84743" bIns="42371">
            <a:spAutoFit/>
          </a:bodyPr>
          <a:lstStyle/>
          <a:p>
            <a:pPr eaLnBrk="1" hangingPunct="1">
              <a:defRPr/>
            </a:pPr>
            <a:endParaRPr lang="ru-RU" sz="1400" b="1">
              <a:solidFill>
                <a:srgbClr val="000000"/>
              </a:solidFill>
              <a:latin typeface="Arial" pitchFamily="34" charset="0"/>
            </a:endParaRPr>
          </a:p>
        </p:txBody>
      </p:sp>
      <p:pic>
        <p:nvPicPr>
          <p:cNvPr id="8" name="Picture 27" descr="mechel_logo_eng"/>
          <p:cNvPicPr>
            <a:picLocks noChangeAspect="1" noChangeArrowheads="1"/>
          </p:cNvPicPr>
          <p:nvPr/>
        </p:nvPicPr>
        <p:blipFill>
          <a:blip r:embed="rId2" cstate="print">
            <a:extLst>
              <a:ext uri="{28A0092B-C50C-407E-A947-70E740481C1C}">
                <a14:useLocalDpi xmlns:a14="http://schemas.microsoft.com/office/drawing/2010/main" val="0"/>
              </a:ext>
            </a:extLst>
          </a:blip>
          <a:srcRect l="15393" t="57578" r="16725"/>
          <a:stretch>
            <a:fillRect/>
          </a:stretch>
        </p:blipFill>
        <p:spPr bwMode="auto">
          <a:xfrm>
            <a:off x="8027377" y="20729"/>
            <a:ext cx="898281" cy="59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8"/>
          <p:cNvSpPr>
            <a:spLocks noChangeArrowheads="1"/>
          </p:cNvSpPr>
          <p:nvPr/>
        </p:nvSpPr>
        <p:spPr bwMode="auto">
          <a:xfrm>
            <a:off x="0" y="0"/>
            <a:ext cx="844062" cy="315362"/>
          </a:xfrm>
          <a:prstGeom prst="rect">
            <a:avLst/>
          </a:prstGeom>
          <a:solidFill>
            <a:srgbClr val="808080"/>
          </a:solidFill>
          <a:ln w="9525">
            <a:noFill/>
            <a:miter lim="800000"/>
            <a:headEnd/>
            <a:tailEnd/>
          </a:ln>
        </p:spPr>
        <p:txBody>
          <a:bodyPr lIns="84701" tIns="76697" rIns="83368" bIns="0"/>
          <a:lstStyle/>
          <a:p>
            <a:pPr algn="r" eaLnBrk="1" hangingPunct="1">
              <a:defRPr/>
            </a:pPr>
            <a:endParaRPr lang="ru-RU" sz="1100" b="1" i="1">
              <a:solidFill>
                <a:srgbClr val="000000"/>
              </a:solidFill>
              <a:latin typeface="Arial" pitchFamily="34" charset="0"/>
            </a:endParaRPr>
          </a:p>
        </p:txBody>
      </p:sp>
      <p:pic>
        <p:nvPicPr>
          <p:cNvPr id="10" name="Picture 29" descr="Рисунок1"/>
          <p:cNvPicPr>
            <a:picLocks noChangeAspect="1" noChangeArrowheads="1"/>
          </p:cNvPicPr>
          <p:nvPr/>
        </p:nvPicPr>
        <p:blipFill>
          <a:blip r:embed="rId3">
            <a:extLst>
              <a:ext uri="{28A0092B-C50C-407E-A947-70E740481C1C}">
                <a14:useLocalDpi xmlns:a14="http://schemas.microsoft.com/office/drawing/2010/main" val="0"/>
              </a:ext>
            </a:extLst>
          </a:blip>
          <a:srcRect l="391" t="53" r="783" b="53"/>
          <a:stretch>
            <a:fillRect/>
          </a:stretch>
        </p:blipFill>
        <p:spPr bwMode="auto">
          <a:xfrm>
            <a:off x="2931" y="307959"/>
            <a:ext cx="841131" cy="624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134208" y="241333"/>
            <a:ext cx="7772400" cy="484146"/>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134207" y="1011230"/>
            <a:ext cx="3815862" cy="54573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090746" y="1011230"/>
            <a:ext cx="3815862" cy="26576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090746" y="3810987"/>
            <a:ext cx="3815862" cy="265762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1" name="Rectangle 6"/>
          <p:cNvSpPr>
            <a:spLocks noGrp="1" noChangeArrowheads="1"/>
          </p:cNvSpPr>
          <p:nvPr>
            <p:ph type="sldNum" sz="quarter" idx="10"/>
          </p:nvPr>
        </p:nvSpPr>
        <p:spPr/>
        <p:txBody>
          <a:bodyPr/>
          <a:lstStyle>
            <a:lvl1pPr>
              <a:defRPr/>
            </a:lvl1pPr>
          </a:lstStyle>
          <a:p>
            <a:pPr>
              <a:defRPr/>
            </a:pPr>
            <a:fld id="{251BAA3D-E0A8-4463-9D3A-6C4AB31A5E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2926251"/>
      </p:ext>
    </p:extLst>
  </p:cSld>
  <p:clrMapOvr>
    <a:masterClrMapping/>
  </p:clrMapOvr>
  <p:transition advClick="0"/>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4208" y="241333"/>
            <a:ext cx="7772400" cy="484146"/>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134207" y="1011230"/>
            <a:ext cx="3815862" cy="54573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5090746" y="1011230"/>
            <a:ext cx="3815862" cy="5457381"/>
          </a:xfrm>
        </p:spPr>
        <p:txBody>
          <a:bodyPr tIns="42366" bIns="42366"/>
          <a:lstStyle/>
          <a:p>
            <a:pPr lvl="0"/>
            <a:endParaRPr lang="ru-RU"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FA3233E7-270F-4D5F-A20C-E70EC500B5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8128680"/>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6"/>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6"/>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5" name="Нижний колонтитул 4"/>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6" name="Номер слайда 5"/>
          <p:cNvSpPr>
            <a:spLocks noGrp="1"/>
          </p:cNvSpPr>
          <p:nvPr>
            <p:ph type="sldNum" sz="quarter" idx="12"/>
          </p:nvPr>
        </p:nvSpPr>
        <p:spPr/>
        <p:txBody>
          <a:bodyPr/>
          <a:lstStyle>
            <a:lvl1pPr eaLnBrk="0" hangingPunct="0">
              <a:defRPr>
                <a:latin typeface="Times"/>
              </a:defRPr>
            </a:lvl1pPr>
          </a:lstStyle>
          <a:p>
            <a:pPr>
              <a:defRPr/>
            </a:pPr>
            <a:fld id="{5B7E2A90-8D6F-4F22-8EDA-8B0439B9A252}" type="slidenum">
              <a:rPr lang="es-ES" altLang="ru-RU"/>
              <a:pPr>
                <a:defRPr/>
              </a:pPr>
              <a:t>‹#›</a:t>
            </a:fld>
            <a:endParaRPr lang="es-ES" altLang="ru-RU"/>
          </a:p>
        </p:txBody>
      </p:sp>
    </p:spTree>
    <p:extLst>
      <p:ext uri="{BB962C8B-B14F-4D97-AF65-F5344CB8AC3E}">
        <p14:creationId xmlns:p14="http://schemas.microsoft.com/office/powerpoint/2010/main" val="11867444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396026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0611" y="3501008"/>
            <a:ext cx="4417893" cy="2638207"/>
          </a:xfrm>
          <a:prstGeom prst="rect">
            <a:avLst/>
          </a:prstGeom>
        </p:spPr>
      </p:pic>
    </p:spTree>
    <p:extLst>
      <p:ext uri="{BB962C8B-B14F-4D97-AF65-F5344CB8AC3E}">
        <p14:creationId xmlns:p14="http://schemas.microsoft.com/office/powerpoint/2010/main" val="286926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AAAB5AF5-C4A0-46CC-B59D-2060B2D8E25B}"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3916" y="-10193"/>
            <a:ext cx="830083" cy="489075"/>
          </a:xfrm>
          <a:prstGeom prst="rect">
            <a:avLst/>
          </a:prstGeom>
        </p:spPr>
      </p:pic>
    </p:spTree>
    <p:extLst>
      <p:ext uri="{BB962C8B-B14F-4D97-AF65-F5344CB8AC3E}">
        <p14:creationId xmlns:p14="http://schemas.microsoft.com/office/powerpoint/2010/main" val="13272934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7265384E-AE96-48D0-8C3D-4BB20D3CC106}"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3902955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EBF30754-96F4-45C1-8E55-24FFEB520B52}"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9" name="Slide Number Placeholder 8"/>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9761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DE9B991E-6CEF-4EAE-B4F8-C2DA914A22F2}"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5" name="Slide Number Placeholder 4"/>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36756463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CE439B1F-3A97-46BD-AA42-68F4669ED2BB}"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34408676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BC8A1A97-BB46-4D69-A225-7993C4968E5F}"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355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CCB12960-398E-4564-BBC1-A236C084E0A6}"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12269230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7A211CE1-A2CB-4CD6-89C7-5812C95B2B7A}"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29587078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53AF03EC-4E4A-4B0C-BB4C-07B317A538A5}"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1134625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Рисунок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91063" y="3500438"/>
            <a:ext cx="4418012"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1"/>
            <a:ext cx="7848600" cy="1927225"/>
          </a:xfrm>
        </p:spPr>
        <p:txBody>
          <a:bodyPr anchor="b"/>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3960260" cy="1752600"/>
          </a:xfrm>
        </p:spPr>
        <p:txBody>
          <a:bodyPr/>
          <a:lstStyle>
            <a:lvl1pPr marL="0" indent="0" algn="l">
              <a:buNone/>
              <a:defRPr>
                <a:solidFill>
                  <a:schemeClr val="tx1">
                    <a:lumMod val="75000"/>
                    <a:lumOff val="2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29564558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2804" y="2449340"/>
            <a:ext cx="7772400" cy="457174"/>
          </a:xfrm>
        </p:spPr>
        <p:txBody>
          <a:bodyPr anchor="t">
            <a:noAutofit/>
          </a:bodyPr>
          <a:lstStyle>
            <a:lvl1pPr algn="l">
              <a:defRPr lang="ru-RU" sz="2800" kern="1200" dirty="0">
                <a:solidFill>
                  <a:srgbClr val="004E88"/>
                </a:solidFill>
                <a:latin typeface="Myriad Pro" pitchFamily="34" charset="0"/>
                <a:ea typeface="+mn-ea"/>
                <a:cs typeface="+mn-cs"/>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681133" y="2900211"/>
            <a:ext cx="7791501" cy="577009"/>
          </a:xfrm>
        </p:spPr>
        <p:txBody>
          <a:bodyPr>
            <a:normAutofit/>
          </a:bodyPr>
          <a:lstStyle>
            <a:lvl1pPr marL="0" indent="0" algn="l">
              <a:buNone/>
              <a:defRPr lang="ru-RU" sz="2100" kern="1200" dirty="0">
                <a:solidFill>
                  <a:schemeClr val="tx1">
                    <a:lumMod val="50000"/>
                    <a:lumOff val="50000"/>
                  </a:schemeClr>
                </a:solidFill>
                <a:latin typeface="Myriad Pro" pitchFamily="34" charset="0"/>
                <a:ea typeface="+mn-ea"/>
                <a:cs typeface="+mn-cs"/>
              </a:defRPr>
            </a:lvl1pPr>
            <a:lvl2pPr marL="436361" indent="0" algn="ctr">
              <a:buNone/>
              <a:defRPr>
                <a:solidFill>
                  <a:schemeClr val="tx1">
                    <a:tint val="75000"/>
                  </a:schemeClr>
                </a:solidFill>
              </a:defRPr>
            </a:lvl2pPr>
            <a:lvl3pPr marL="872722" indent="0" algn="ctr">
              <a:buNone/>
              <a:defRPr>
                <a:solidFill>
                  <a:schemeClr val="tx1">
                    <a:tint val="75000"/>
                  </a:schemeClr>
                </a:solidFill>
              </a:defRPr>
            </a:lvl3pPr>
            <a:lvl4pPr marL="1309083" indent="0" algn="ctr">
              <a:buNone/>
              <a:defRPr>
                <a:solidFill>
                  <a:schemeClr val="tx1">
                    <a:tint val="75000"/>
                  </a:schemeClr>
                </a:solidFill>
              </a:defRPr>
            </a:lvl4pPr>
            <a:lvl5pPr marL="1745445" indent="0" algn="ctr">
              <a:buNone/>
              <a:defRPr>
                <a:solidFill>
                  <a:schemeClr val="tx1">
                    <a:tint val="75000"/>
                  </a:schemeClr>
                </a:solidFill>
              </a:defRPr>
            </a:lvl5pPr>
            <a:lvl6pPr marL="2181806" indent="0" algn="ctr">
              <a:buNone/>
              <a:defRPr>
                <a:solidFill>
                  <a:schemeClr val="tx1">
                    <a:tint val="75000"/>
                  </a:schemeClr>
                </a:solidFill>
              </a:defRPr>
            </a:lvl6pPr>
            <a:lvl7pPr marL="2618167" indent="0" algn="ctr">
              <a:buNone/>
              <a:defRPr>
                <a:solidFill>
                  <a:schemeClr val="tx1">
                    <a:tint val="75000"/>
                  </a:schemeClr>
                </a:solidFill>
              </a:defRPr>
            </a:lvl7pPr>
            <a:lvl8pPr marL="3054529" indent="0" algn="ctr">
              <a:buNone/>
              <a:defRPr>
                <a:solidFill>
                  <a:schemeClr val="tx1">
                    <a:tint val="75000"/>
                  </a:schemeClr>
                </a:solidFill>
              </a:defRPr>
            </a:lvl8pPr>
            <a:lvl9pPr marL="3490890" indent="0" algn="ctr">
              <a:buNone/>
              <a:defRPr>
                <a:solidFill>
                  <a:schemeClr val="tx1">
                    <a:tint val="75000"/>
                  </a:schemeClr>
                </a:solidFill>
              </a:defRPr>
            </a:lvl9pPr>
          </a:lstStyle>
          <a:p>
            <a:r>
              <a:rPr lang="ru-RU" dirty="0" smtClean="0"/>
              <a:t>Образец подзаголовка</a:t>
            </a:r>
            <a:endParaRPr lang="ru-RU" dirty="0"/>
          </a:p>
        </p:txBody>
      </p:sp>
    </p:spTree>
    <p:extLst>
      <p:ext uri="{BB962C8B-B14F-4D97-AF65-F5344CB8AC3E}">
        <p14:creationId xmlns:p14="http://schemas.microsoft.com/office/powerpoint/2010/main" val="1116380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85468" y="12955"/>
            <a:ext cx="1258067" cy="7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Прямоугольник 23"/>
          <p:cNvSpPr/>
          <p:nvPr userDrawn="1"/>
        </p:nvSpPr>
        <p:spPr>
          <a:xfrm>
            <a:off x="0" y="12955"/>
            <a:ext cx="251520" cy="6845045"/>
          </a:xfrm>
          <a:prstGeom prst="rect">
            <a:avLst/>
          </a:prstGeom>
          <a:solidFill>
            <a:srgbClr val="808080">
              <a:lumMod val="40000"/>
              <a:lumOff val="60000"/>
            </a:srgbClr>
          </a:solidFill>
          <a:ln w="25400" cap="flat" cmpd="sng" algn="ctr">
            <a:solidFill>
              <a:srgbClr val="B8CA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25" name="Прямая соединительная линия 24"/>
          <p:cNvCxnSpPr/>
          <p:nvPr userDrawn="1"/>
        </p:nvCxnSpPr>
        <p:spPr bwMode="auto">
          <a:xfrm>
            <a:off x="844062" y="762494"/>
            <a:ext cx="6824282" cy="0"/>
          </a:xfrm>
          <a:prstGeom prst="line">
            <a:avLst/>
          </a:prstGeom>
          <a:solidFill>
            <a:srgbClr val="6699FF"/>
          </a:solidFill>
          <a:ln w="9525"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39597200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 y="1031635"/>
            <a:ext cx="8229600" cy="653106"/>
          </a:xfrm>
        </p:spPr>
        <p:txBody>
          <a:bodyPr>
            <a:noAutofit/>
          </a:bodyPr>
          <a:lstStyle>
            <a:lvl1pPr algn="l">
              <a:defRPr sz="2500" b="1">
                <a:solidFill>
                  <a:schemeClr val="accent1">
                    <a:lumMod val="75000"/>
                  </a:schemeClr>
                </a:solidFill>
                <a:latin typeface="Tahoma" pitchFamily="34" charset="0"/>
                <a:cs typeface="Tahoma" pitchFamily="34" charset="0"/>
              </a:defRPr>
            </a:lvl1pPr>
          </a:lstStyle>
          <a:p>
            <a:r>
              <a:rPr lang="ru-RU" dirty="0" smtClean="0"/>
              <a:t>ОБРАЗЕЦ ЗАГОЛОВКА</a:t>
            </a:r>
            <a:endParaRPr lang="ru-RU" dirty="0"/>
          </a:p>
        </p:txBody>
      </p:sp>
      <p:sp>
        <p:nvSpPr>
          <p:cNvPr id="3" name="Объект 2"/>
          <p:cNvSpPr>
            <a:spLocks noGrp="1"/>
          </p:cNvSpPr>
          <p:nvPr>
            <p:ph idx="1"/>
          </p:nvPr>
        </p:nvSpPr>
        <p:spPr>
          <a:xfrm>
            <a:off x="457200" y="1744365"/>
            <a:ext cx="8229600" cy="4381799"/>
          </a:xfrm>
        </p:spPr>
        <p:txBody>
          <a:bodyPr>
            <a:normAutofit/>
          </a:bodyPr>
          <a:lstStyle>
            <a:lvl1pPr>
              <a:buClr>
                <a:schemeClr val="bg1">
                  <a:lumMod val="65000"/>
                </a:schemeClr>
              </a:buClr>
              <a:buSzPct val="100000"/>
              <a:buFont typeface="Wingdings 2" pitchFamily="18" charset="2"/>
              <a:buChar char=""/>
              <a:defRPr sz="2100">
                <a:solidFill>
                  <a:schemeClr val="accent1">
                    <a:lumMod val="75000"/>
                  </a:schemeClr>
                </a:solidFill>
                <a:latin typeface="Tahoma" pitchFamily="34" charset="0"/>
                <a:cs typeface="Tahoma" pitchFamily="34" charset="0"/>
              </a:defRPr>
            </a:lvl1pPr>
            <a:lvl2pPr>
              <a:buClr>
                <a:schemeClr val="bg1">
                  <a:lumMod val="65000"/>
                </a:schemeClr>
              </a:buClr>
              <a:buFont typeface="Tahoma" pitchFamily="34" charset="0"/>
              <a:buChar char="●"/>
              <a:defRPr sz="1800">
                <a:solidFill>
                  <a:schemeClr val="accent1">
                    <a:lumMod val="75000"/>
                  </a:schemeClr>
                </a:solidFill>
                <a:latin typeface="Tahoma" pitchFamily="34" charset="0"/>
                <a:cs typeface="Tahoma" pitchFamily="34" charset="0"/>
              </a:defRPr>
            </a:lvl2pPr>
            <a:lvl3pPr>
              <a:buClr>
                <a:schemeClr val="bg1">
                  <a:lumMod val="65000"/>
                </a:schemeClr>
              </a:buClr>
              <a:buFont typeface="Courier New" pitchFamily="49" charset="0"/>
              <a:buChar char="o"/>
              <a:defRPr sz="1600">
                <a:solidFill>
                  <a:schemeClr val="accent1">
                    <a:lumMod val="75000"/>
                  </a:schemeClr>
                </a:solidFill>
                <a:latin typeface="Tahoma" pitchFamily="34" charset="0"/>
                <a:cs typeface="Tahoma" pitchFamily="34" charset="0"/>
              </a:defRPr>
            </a:lvl3pPr>
            <a:lvl4pPr>
              <a:buClr>
                <a:schemeClr val="bg1">
                  <a:lumMod val="65000"/>
                </a:schemeClr>
              </a:buClr>
              <a:defRPr sz="1400">
                <a:solidFill>
                  <a:schemeClr val="accent1">
                    <a:lumMod val="75000"/>
                  </a:schemeClr>
                </a:solidFill>
                <a:latin typeface="Tahoma" pitchFamily="34" charset="0"/>
                <a:cs typeface="Tahoma" pitchFamily="34" charset="0"/>
              </a:defRPr>
            </a:lvl4pPr>
            <a:lvl5pPr>
              <a:defRPr sz="1400">
                <a:solidFill>
                  <a:schemeClr val="accent1">
                    <a:lumMod val="75000"/>
                  </a:schemeClr>
                </a:solidFill>
                <a:latin typeface="Tahoma" pitchFamily="34" charset="0"/>
                <a:cs typeface="Tahoma"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pSp>
        <p:nvGrpSpPr>
          <p:cNvPr id="4" name="Группа 4"/>
          <p:cNvGrpSpPr/>
          <p:nvPr userDrawn="1"/>
        </p:nvGrpSpPr>
        <p:grpSpPr>
          <a:xfrm>
            <a:off x="0" y="109450"/>
            <a:ext cx="9160847" cy="877472"/>
            <a:chOff x="0" y="280169"/>
            <a:chExt cx="10713102" cy="967454"/>
          </a:xfrm>
        </p:grpSpPr>
        <p:sp>
          <p:nvSpPr>
            <p:cNvPr id="6" name="Полилиния 5"/>
            <p:cNvSpPr/>
            <p:nvPr userDrawn="1"/>
          </p:nvSpPr>
          <p:spPr>
            <a:xfrm>
              <a:off x="0" y="280169"/>
              <a:ext cx="10713102" cy="967454"/>
            </a:xfrm>
            <a:custGeom>
              <a:avLst/>
              <a:gdLst>
                <a:gd name="connsiteX0" fmla="*/ 10597 w 484760"/>
                <a:gd name="connsiteY0" fmla="*/ 1211 h 357002"/>
                <a:gd name="connsiteX1" fmla="*/ 10597 w 484760"/>
                <a:gd name="connsiteY1" fmla="*/ 1211 h 357002"/>
                <a:gd name="connsiteX2" fmla="*/ 297035 w 484760"/>
                <a:gd name="connsiteY2" fmla="*/ 12228 h 357002"/>
                <a:gd name="connsiteX3" fmla="*/ 374153 w 484760"/>
                <a:gd name="connsiteY3" fmla="*/ 78329 h 357002"/>
                <a:gd name="connsiteX4" fmla="*/ 418221 w 484760"/>
                <a:gd name="connsiteY4" fmla="*/ 133413 h 357002"/>
                <a:gd name="connsiteX5" fmla="*/ 462288 w 484760"/>
                <a:gd name="connsiteY5" fmla="*/ 232565 h 357002"/>
                <a:gd name="connsiteX6" fmla="*/ 484322 w 484760"/>
                <a:gd name="connsiteY6" fmla="*/ 320700 h 357002"/>
                <a:gd name="connsiteX7" fmla="*/ 473305 w 484760"/>
                <a:gd name="connsiteY7" fmla="*/ 353751 h 357002"/>
                <a:gd name="connsiteX8" fmla="*/ 418221 w 484760"/>
                <a:gd name="connsiteY8" fmla="*/ 331717 h 357002"/>
                <a:gd name="connsiteX9" fmla="*/ 297035 w 484760"/>
                <a:gd name="connsiteY9" fmla="*/ 309683 h 357002"/>
                <a:gd name="connsiteX10" fmla="*/ 230934 w 484760"/>
                <a:gd name="connsiteY10" fmla="*/ 276632 h 357002"/>
                <a:gd name="connsiteX11" fmla="*/ 153816 w 484760"/>
                <a:gd name="connsiteY11" fmla="*/ 232565 h 357002"/>
                <a:gd name="connsiteX12" fmla="*/ 76698 w 484760"/>
                <a:gd name="connsiteY12" fmla="*/ 133413 h 357002"/>
                <a:gd name="connsiteX13" fmla="*/ 21614 w 484760"/>
                <a:gd name="connsiteY13" fmla="*/ 67312 h 357002"/>
                <a:gd name="connsiteX14" fmla="*/ 10597 w 484760"/>
                <a:gd name="connsiteY14" fmla="*/ 1211 h 357002"/>
                <a:gd name="connsiteX0" fmla="*/ 10597 w 487205"/>
                <a:gd name="connsiteY0" fmla="*/ 305324 h 661115"/>
                <a:gd name="connsiteX1" fmla="*/ 10597 w 487205"/>
                <a:gd name="connsiteY1" fmla="*/ 305324 h 661115"/>
                <a:gd name="connsiteX2" fmla="*/ 297035 w 487205"/>
                <a:gd name="connsiteY2" fmla="*/ 316341 h 661115"/>
                <a:gd name="connsiteX3" fmla="*/ 374153 w 487205"/>
                <a:gd name="connsiteY3" fmla="*/ 382442 h 661115"/>
                <a:gd name="connsiteX4" fmla="*/ 451742 w 487205"/>
                <a:gd name="connsiteY4" fmla="*/ 18361 h 661115"/>
                <a:gd name="connsiteX5" fmla="*/ 462288 w 487205"/>
                <a:gd name="connsiteY5" fmla="*/ 536678 h 661115"/>
                <a:gd name="connsiteX6" fmla="*/ 484322 w 487205"/>
                <a:gd name="connsiteY6" fmla="*/ 624813 h 661115"/>
                <a:gd name="connsiteX7" fmla="*/ 473305 w 487205"/>
                <a:gd name="connsiteY7" fmla="*/ 657864 h 661115"/>
                <a:gd name="connsiteX8" fmla="*/ 418221 w 487205"/>
                <a:gd name="connsiteY8" fmla="*/ 635830 h 661115"/>
                <a:gd name="connsiteX9" fmla="*/ 297035 w 487205"/>
                <a:gd name="connsiteY9" fmla="*/ 613796 h 661115"/>
                <a:gd name="connsiteX10" fmla="*/ 230934 w 487205"/>
                <a:gd name="connsiteY10" fmla="*/ 580745 h 661115"/>
                <a:gd name="connsiteX11" fmla="*/ 153816 w 487205"/>
                <a:gd name="connsiteY11" fmla="*/ 536678 h 661115"/>
                <a:gd name="connsiteX12" fmla="*/ 76698 w 487205"/>
                <a:gd name="connsiteY12" fmla="*/ 437526 h 661115"/>
                <a:gd name="connsiteX13" fmla="*/ 21614 w 487205"/>
                <a:gd name="connsiteY13" fmla="*/ 371425 h 661115"/>
                <a:gd name="connsiteX14" fmla="*/ 10597 w 487205"/>
                <a:gd name="connsiteY14" fmla="*/ 305324 h 661115"/>
                <a:gd name="connsiteX0" fmla="*/ 10597 w 581499"/>
                <a:gd name="connsiteY0" fmla="*/ 606812 h 962603"/>
                <a:gd name="connsiteX1" fmla="*/ 10597 w 581499"/>
                <a:gd name="connsiteY1" fmla="*/ 606812 h 962603"/>
                <a:gd name="connsiteX2" fmla="*/ 297035 w 581499"/>
                <a:gd name="connsiteY2" fmla="*/ 617829 h 962603"/>
                <a:gd name="connsiteX3" fmla="*/ 374153 w 581499"/>
                <a:gd name="connsiteY3" fmla="*/ 683930 h 962603"/>
                <a:gd name="connsiteX4" fmla="*/ 451742 w 581499"/>
                <a:gd name="connsiteY4" fmla="*/ 319849 h 962603"/>
                <a:gd name="connsiteX5" fmla="*/ 570628 w 581499"/>
                <a:gd name="connsiteY5" fmla="*/ 176974 h 962603"/>
                <a:gd name="connsiteX6" fmla="*/ 484322 w 581499"/>
                <a:gd name="connsiteY6" fmla="*/ 926301 h 962603"/>
                <a:gd name="connsiteX7" fmla="*/ 473305 w 581499"/>
                <a:gd name="connsiteY7" fmla="*/ 959352 h 962603"/>
                <a:gd name="connsiteX8" fmla="*/ 418221 w 581499"/>
                <a:gd name="connsiteY8" fmla="*/ 937318 h 962603"/>
                <a:gd name="connsiteX9" fmla="*/ 297035 w 581499"/>
                <a:gd name="connsiteY9" fmla="*/ 915284 h 962603"/>
                <a:gd name="connsiteX10" fmla="*/ 230934 w 581499"/>
                <a:gd name="connsiteY10" fmla="*/ 882233 h 962603"/>
                <a:gd name="connsiteX11" fmla="*/ 153816 w 581499"/>
                <a:gd name="connsiteY11" fmla="*/ 838166 h 962603"/>
                <a:gd name="connsiteX12" fmla="*/ 76698 w 581499"/>
                <a:gd name="connsiteY12" fmla="*/ 739014 h 962603"/>
                <a:gd name="connsiteX13" fmla="*/ 21614 w 581499"/>
                <a:gd name="connsiteY13" fmla="*/ 672913 h 962603"/>
                <a:gd name="connsiteX14" fmla="*/ 10597 w 581499"/>
                <a:gd name="connsiteY14" fmla="*/ 606812 h 962603"/>
                <a:gd name="connsiteX0" fmla="*/ 10597 w 581499"/>
                <a:gd name="connsiteY0" fmla="*/ 606812 h 973809"/>
                <a:gd name="connsiteX1" fmla="*/ 10597 w 581499"/>
                <a:gd name="connsiteY1" fmla="*/ 606812 h 973809"/>
                <a:gd name="connsiteX2" fmla="*/ 297035 w 581499"/>
                <a:gd name="connsiteY2" fmla="*/ 617829 h 973809"/>
                <a:gd name="connsiteX3" fmla="*/ 374153 w 581499"/>
                <a:gd name="connsiteY3" fmla="*/ 683930 h 973809"/>
                <a:gd name="connsiteX4" fmla="*/ 451742 w 581499"/>
                <a:gd name="connsiteY4" fmla="*/ 319849 h 973809"/>
                <a:gd name="connsiteX5" fmla="*/ 570628 w 581499"/>
                <a:gd name="connsiteY5" fmla="*/ 176974 h 973809"/>
                <a:gd name="connsiteX6" fmla="*/ 570628 w 581499"/>
                <a:gd name="connsiteY6" fmla="*/ 962792 h 973809"/>
                <a:gd name="connsiteX7" fmla="*/ 473305 w 581499"/>
                <a:gd name="connsiteY7" fmla="*/ 959352 h 973809"/>
                <a:gd name="connsiteX8" fmla="*/ 418221 w 581499"/>
                <a:gd name="connsiteY8" fmla="*/ 937318 h 973809"/>
                <a:gd name="connsiteX9" fmla="*/ 297035 w 581499"/>
                <a:gd name="connsiteY9" fmla="*/ 915284 h 973809"/>
                <a:gd name="connsiteX10" fmla="*/ 230934 w 581499"/>
                <a:gd name="connsiteY10" fmla="*/ 882233 h 973809"/>
                <a:gd name="connsiteX11" fmla="*/ 153816 w 581499"/>
                <a:gd name="connsiteY11" fmla="*/ 838166 h 973809"/>
                <a:gd name="connsiteX12" fmla="*/ 76698 w 581499"/>
                <a:gd name="connsiteY12" fmla="*/ 739014 h 973809"/>
                <a:gd name="connsiteX13" fmla="*/ 21614 w 581499"/>
                <a:gd name="connsiteY13" fmla="*/ 672913 h 973809"/>
                <a:gd name="connsiteX14" fmla="*/ 10597 w 581499"/>
                <a:gd name="connsiteY14" fmla="*/ 606812 h 973809"/>
                <a:gd name="connsiteX0" fmla="*/ 10992 w 581894"/>
                <a:gd name="connsiteY0" fmla="*/ 606812 h 973809"/>
                <a:gd name="connsiteX1" fmla="*/ 10992 w 581894"/>
                <a:gd name="connsiteY1" fmla="*/ 606812 h 973809"/>
                <a:gd name="connsiteX2" fmla="*/ 297430 w 581894"/>
                <a:gd name="connsiteY2" fmla="*/ 617829 h 973809"/>
                <a:gd name="connsiteX3" fmla="*/ 374548 w 581894"/>
                <a:gd name="connsiteY3" fmla="*/ 683930 h 973809"/>
                <a:gd name="connsiteX4" fmla="*/ 452137 w 581894"/>
                <a:gd name="connsiteY4" fmla="*/ 319849 h 973809"/>
                <a:gd name="connsiteX5" fmla="*/ 571023 w 581894"/>
                <a:gd name="connsiteY5" fmla="*/ 176974 h 973809"/>
                <a:gd name="connsiteX6" fmla="*/ 571023 w 581894"/>
                <a:gd name="connsiteY6" fmla="*/ 962792 h 973809"/>
                <a:gd name="connsiteX7" fmla="*/ 473700 w 581894"/>
                <a:gd name="connsiteY7" fmla="*/ 959352 h 973809"/>
                <a:gd name="connsiteX8" fmla="*/ 418616 w 581894"/>
                <a:gd name="connsiteY8" fmla="*/ 937318 h 973809"/>
                <a:gd name="connsiteX9" fmla="*/ 297430 w 581894"/>
                <a:gd name="connsiteY9" fmla="*/ 915284 h 973809"/>
                <a:gd name="connsiteX10" fmla="*/ 231329 w 581894"/>
                <a:gd name="connsiteY10" fmla="*/ 882233 h 973809"/>
                <a:gd name="connsiteX11" fmla="*/ 154211 w 581894"/>
                <a:gd name="connsiteY11" fmla="*/ 838166 h 973809"/>
                <a:gd name="connsiteX12" fmla="*/ 77093 w 581894"/>
                <a:gd name="connsiteY12" fmla="*/ 739014 h 973809"/>
                <a:gd name="connsiteX13" fmla="*/ 12178 w 581894"/>
                <a:gd name="connsiteY13" fmla="*/ 748478 h 973809"/>
                <a:gd name="connsiteX14" fmla="*/ 10992 w 581894"/>
                <a:gd name="connsiteY14" fmla="*/ 606812 h 973809"/>
                <a:gd name="connsiteX0" fmla="*/ 12026 w 582928"/>
                <a:gd name="connsiteY0" fmla="*/ 606812 h 973809"/>
                <a:gd name="connsiteX1" fmla="*/ 12026 w 582928"/>
                <a:gd name="connsiteY1" fmla="*/ 606812 h 973809"/>
                <a:gd name="connsiteX2" fmla="*/ 94764 w 582928"/>
                <a:gd name="connsiteY2" fmla="*/ 34098 h 973809"/>
                <a:gd name="connsiteX3" fmla="*/ 375582 w 582928"/>
                <a:gd name="connsiteY3" fmla="*/ 683930 h 973809"/>
                <a:gd name="connsiteX4" fmla="*/ 453171 w 582928"/>
                <a:gd name="connsiteY4" fmla="*/ 319849 h 973809"/>
                <a:gd name="connsiteX5" fmla="*/ 572057 w 582928"/>
                <a:gd name="connsiteY5" fmla="*/ 176974 h 973809"/>
                <a:gd name="connsiteX6" fmla="*/ 572057 w 582928"/>
                <a:gd name="connsiteY6" fmla="*/ 962792 h 973809"/>
                <a:gd name="connsiteX7" fmla="*/ 474734 w 582928"/>
                <a:gd name="connsiteY7" fmla="*/ 959352 h 973809"/>
                <a:gd name="connsiteX8" fmla="*/ 419650 w 582928"/>
                <a:gd name="connsiteY8" fmla="*/ 937318 h 973809"/>
                <a:gd name="connsiteX9" fmla="*/ 298464 w 582928"/>
                <a:gd name="connsiteY9" fmla="*/ 915284 h 973809"/>
                <a:gd name="connsiteX10" fmla="*/ 232363 w 582928"/>
                <a:gd name="connsiteY10" fmla="*/ 882233 h 973809"/>
                <a:gd name="connsiteX11" fmla="*/ 155245 w 582928"/>
                <a:gd name="connsiteY11" fmla="*/ 838166 h 973809"/>
                <a:gd name="connsiteX12" fmla="*/ 78127 w 582928"/>
                <a:gd name="connsiteY12" fmla="*/ 739014 h 973809"/>
                <a:gd name="connsiteX13" fmla="*/ 13212 w 582928"/>
                <a:gd name="connsiteY13" fmla="*/ 748478 h 973809"/>
                <a:gd name="connsiteX14" fmla="*/ 12026 w 582928"/>
                <a:gd name="connsiteY14" fmla="*/ 606812 h 973809"/>
                <a:gd name="connsiteX0" fmla="*/ 10992 w 581894"/>
                <a:gd name="connsiteY0" fmla="*/ 606812 h 973809"/>
                <a:gd name="connsiteX1" fmla="*/ 10992 w 581894"/>
                <a:gd name="connsiteY1" fmla="*/ 606812 h 973809"/>
                <a:gd name="connsiteX2" fmla="*/ 93730 w 581894"/>
                <a:gd name="connsiteY2" fmla="*/ 34098 h 973809"/>
                <a:gd name="connsiteX3" fmla="*/ 374548 w 581894"/>
                <a:gd name="connsiteY3" fmla="*/ 683930 h 973809"/>
                <a:gd name="connsiteX4" fmla="*/ 452137 w 581894"/>
                <a:gd name="connsiteY4" fmla="*/ 319849 h 973809"/>
                <a:gd name="connsiteX5" fmla="*/ 571023 w 581894"/>
                <a:gd name="connsiteY5" fmla="*/ 176974 h 973809"/>
                <a:gd name="connsiteX6" fmla="*/ 571023 w 581894"/>
                <a:gd name="connsiteY6" fmla="*/ 962792 h 973809"/>
                <a:gd name="connsiteX7" fmla="*/ 473700 w 581894"/>
                <a:gd name="connsiteY7" fmla="*/ 959352 h 973809"/>
                <a:gd name="connsiteX8" fmla="*/ 418616 w 581894"/>
                <a:gd name="connsiteY8" fmla="*/ 937318 h 973809"/>
                <a:gd name="connsiteX9" fmla="*/ 297430 w 581894"/>
                <a:gd name="connsiteY9" fmla="*/ 915284 h 973809"/>
                <a:gd name="connsiteX10" fmla="*/ 231329 w 581894"/>
                <a:gd name="connsiteY10" fmla="*/ 882233 h 973809"/>
                <a:gd name="connsiteX11" fmla="*/ 154211 w 581894"/>
                <a:gd name="connsiteY11" fmla="*/ 838166 h 973809"/>
                <a:gd name="connsiteX12" fmla="*/ 77093 w 581894"/>
                <a:gd name="connsiteY12" fmla="*/ 739014 h 973809"/>
                <a:gd name="connsiteX13" fmla="*/ 12178 w 581894"/>
                <a:gd name="connsiteY13" fmla="*/ 748478 h 973809"/>
                <a:gd name="connsiteX14" fmla="*/ 10992 w 581894"/>
                <a:gd name="connsiteY14" fmla="*/ 606812 h 973809"/>
                <a:gd name="connsiteX0" fmla="*/ 10992 w 581894"/>
                <a:gd name="connsiteY0" fmla="*/ 606812 h 973809"/>
                <a:gd name="connsiteX1" fmla="*/ 10992 w 581894"/>
                <a:gd name="connsiteY1" fmla="*/ 606812 h 973809"/>
                <a:gd name="connsiteX2" fmla="*/ 93730 w 581894"/>
                <a:gd name="connsiteY2" fmla="*/ 34098 h 973809"/>
                <a:gd name="connsiteX3" fmla="*/ 374548 w 581894"/>
                <a:gd name="connsiteY3" fmla="*/ 683930 h 973809"/>
                <a:gd name="connsiteX4" fmla="*/ 452137 w 581894"/>
                <a:gd name="connsiteY4" fmla="*/ 319849 h 973809"/>
                <a:gd name="connsiteX5" fmla="*/ 571023 w 581894"/>
                <a:gd name="connsiteY5" fmla="*/ 176974 h 973809"/>
                <a:gd name="connsiteX6" fmla="*/ 571023 w 581894"/>
                <a:gd name="connsiteY6" fmla="*/ 962792 h 973809"/>
                <a:gd name="connsiteX7" fmla="*/ 473700 w 581894"/>
                <a:gd name="connsiteY7" fmla="*/ 959352 h 973809"/>
                <a:gd name="connsiteX8" fmla="*/ 418616 w 581894"/>
                <a:gd name="connsiteY8" fmla="*/ 937318 h 973809"/>
                <a:gd name="connsiteX9" fmla="*/ 297430 w 581894"/>
                <a:gd name="connsiteY9" fmla="*/ 915284 h 973809"/>
                <a:gd name="connsiteX10" fmla="*/ 231329 w 581894"/>
                <a:gd name="connsiteY10" fmla="*/ 882233 h 973809"/>
                <a:gd name="connsiteX11" fmla="*/ 154211 w 581894"/>
                <a:gd name="connsiteY11" fmla="*/ 838166 h 973809"/>
                <a:gd name="connsiteX12" fmla="*/ 77093 w 581894"/>
                <a:gd name="connsiteY12" fmla="*/ 739014 h 973809"/>
                <a:gd name="connsiteX13" fmla="*/ 12178 w 581894"/>
                <a:gd name="connsiteY13" fmla="*/ 748478 h 973809"/>
                <a:gd name="connsiteX14" fmla="*/ 10992 w 581894"/>
                <a:gd name="connsiteY14" fmla="*/ 606812 h 973809"/>
                <a:gd name="connsiteX0" fmla="*/ 10992 w 581894"/>
                <a:gd name="connsiteY0" fmla="*/ 606812 h 973809"/>
                <a:gd name="connsiteX1" fmla="*/ 10992 w 581894"/>
                <a:gd name="connsiteY1" fmla="*/ 606812 h 973809"/>
                <a:gd name="connsiteX2" fmla="*/ 93730 w 581894"/>
                <a:gd name="connsiteY2" fmla="*/ 34098 h 973809"/>
                <a:gd name="connsiteX3" fmla="*/ 116131 w 581894"/>
                <a:gd name="connsiteY3" fmla="*/ 391288 h 973809"/>
                <a:gd name="connsiteX4" fmla="*/ 452137 w 581894"/>
                <a:gd name="connsiteY4" fmla="*/ 319849 h 973809"/>
                <a:gd name="connsiteX5" fmla="*/ 571023 w 581894"/>
                <a:gd name="connsiteY5" fmla="*/ 176974 h 973809"/>
                <a:gd name="connsiteX6" fmla="*/ 571023 w 581894"/>
                <a:gd name="connsiteY6" fmla="*/ 962792 h 973809"/>
                <a:gd name="connsiteX7" fmla="*/ 473700 w 581894"/>
                <a:gd name="connsiteY7" fmla="*/ 959352 h 973809"/>
                <a:gd name="connsiteX8" fmla="*/ 418616 w 581894"/>
                <a:gd name="connsiteY8" fmla="*/ 937318 h 973809"/>
                <a:gd name="connsiteX9" fmla="*/ 297430 w 581894"/>
                <a:gd name="connsiteY9" fmla="*/ 915284 h 973809"/>
                <a:gd name="connsiteX10" fmla="*/ 231329 w 581894"/>
                <a:gd name="connsiteY10" fmla="*/ 882233 h 973809"/>
                <a:gd name="connsiteX11" fmla="*/ 154211 w 581894"/>
                <a:gd name="connsiteY11" fmla="*/ 838166 h 973809"/>
                <a:gd name="connsiteX12" fmla="*/ 77093 w 581894"/>
                <a:gd name="connsiteY12" fmla="*/ 739014 h 973809"/>
                <a:gd name="connsiteX13" fmla="*/ 12178 w 581894"/>
                <a:gd name="connsiteY13" fmla="*/ 748478 h 973809"/>
                <a:gd name="connsiteX14" fmla="*/ 10992 w 581894"/>
                <a:gd name="connsiteY14" fmla="*/ 606812 h 973809"/>
                <a:gd name="connsiteX0" fmla="*/ 10992 w 581894"/>
                <a:gd name="connsiteY0" fmla="*/ 606812 h 973809"/>
                <a:gd name="connsiteX1" fmla="*/ 10992 w 581894"/>
                <a:gd name="connsiteY1" fmla="*/ 606812 h 973809"/>
                <a:gd name="connsiteX2" fmla="*/ 93730 w 581894"/>
                <a:gd name="connsiteY2" fmla="*/ 34098 h 973809"/>
                <a:gd name="connsiteX3" fmla="*/ 116131 w 581894"/>
                <a:gd name="connsiteY3" fmla="*/ 391288 h 973809"/>
                <a:gd name="connsiteX4" fmla="*/ 138531 w 581894"/>
                <a:gd name="connsiteY4" fmla="*/ 105536 h 973809"/>
                <a:gd name="connsiteX5" fmla="*/ 571023 w 581894"/>
                <a:gd name="connsiteY5" fmla="*/ 176974 h 973809"/>
                <a:gd name="connsiteX6" fmla="*/ 571023 w 581894"/>
                <a:gd name="connsiteY6" fmla="*/ 962792 h 973809"/>
                <a:gd name="connsiteX7" fmla="*/ 473700 w 581894"/>
                <a:gd name="connsiteY7" fmla="*/ 959352 h 973809"/>
                <a:gd name="connsiteX8" fmla="*/ 418616 w 581894"/>
                <a:gd name="connsiteY8" fmla="*/ 937318 h 973809"/>
                <a:gd name="connsiteX9" fmla="*/ 297430 w 581894"/>
                <a:gd name="connsiteY9" fmla="*/ 915284 h 973809"/>
                <a:gd name="connsiteX10" fmla="*/ 231329 w 581894"/>
                <a:gd name="connsiteY10" fmla="*/ 882233 h 973809"/>
                <a:gd name="connsiteX11" fmla="*/ 154211 w 581894"/>
                <a:gd name="connsiteY11" fmla="*/ 838166 h 973809"/>
                <a:gd name="connsiteX12" fmla="*/ 77093 w 581894"/>
                <a:gd name="connsiteY12" fmla="*/ 739014 h 973809"/>
                <a:gd name="connsiteX13" fmla="*/ 12178 w 581894"/>
                <a:gd name="connsiteY13" fmla="*/ 748478 h 973809"/>
                <a:gd name="connsiteX14" fmla="*/ 10992 w 581894"/>
                <a:gd name="connsiteY14" fmla="*/ 606812 h 973809"/>
                <a:gd name="connsiteX0" fmla="*/ 10992 w 581894"/>
                <a:gd name="connsiteY0" fmla="*/ 606812 h 973809"/>
                <a:gd name="connsiteX1" fmla="*/ 10992 w 581894"/>
                <a:gd name="connsiteY1" fmla="*/ 606812 h 973809"/>
                <a:gd name="connsiteX2" fmla="*/ 93730 w 581894"/>
                <a:gd name="connsiteY2" fmla="*/ 34098 h 973809"/>
                <a:gd name="connsiteX3" fmla="*/ 116131 w 581894"/>
                <a:gd name="connsiteY3" fmla="*/ 391288 h 973809"/>
                <a:gd name="connsiteX4" fmla="*/ 138531 w 581894"/>
                <a:gd name="connsiteY4" fmla="*/ 105536 h 973809"/>
                <a:gd name="connsiteX5" fmla="*/ 571023 w 581894"/>
                <a:gd name="connsiteY5" fmla="*/ 176974 h 973809"/>
                <a:gd name="connsiteX6" fmla="*/ 571023 w 581894"/>
                <a:gd name="connsiteY6" fmla="*/ 962792 h 973809"/>
                <a:gd name="connsiteX7" fmla="*/ 473700 w 581894"/>
                <a:gd name="connsiteY7" fmla="*/ 959352 h 973809"/>
                <a:gd name="connsiteX8" fmla="*/ 418616 w 581894"/>
                <a:gd name="connsiteY8" fmla="*/ 937318 h 973809"/>
                <a:gd name="connsiteX9" fmla="*/ 297430 w 581894"/>
                <a:gd name="connsiteY9" fmla="*/ 915284 h 973809"/>
                <a:gd name="connsiteX10" fmla="*/ 231329 w 581894"/>
                <a:gd name="connsiteY10" fmla="*/ 882233 h 973809"/>
                <a:gd name="connsiteX11" fmla="*/ 154211 w 581894"/>
                <a:gd name="connsiteY11" fmla="*/ 838166 h 973809"/>
                <a:gd name="connsiteX12" fmla="*/ 82530 w 581894"/>
                <a:gd name="connsiteY12" fmla="*/ 534164 h 973809"/>
                <a:gd name="connsiteX13" fmla="*/ 12178 w 581894"/>
                <a:gd name="connsiteY13" fmla="*/ 748478 h 973809"/>
                <a:gd name="connsiteX14" fmla="*/ 10992 w 581894"/>
                <a:gd name="connsiteY14" fmla="*/ 606812 h 973809"/>
                <a:gd name="connsiteX0" fmla="*/ 12178 w 581894"/>
                <a:gd name="connsiteY0" fmla="*/ 534164 h 973809"/>
                <a:gd name="connsiteX1" fmla="*/ 10992 w 581894"/>
                <a:gd name="connsiteY1" fmla="*/ 606812 h 973809"/>
                <a:gd name="connsiteX2" fmla="*/ 93730 w 581894"/>
                <a:gd name="connsiteY2" fmla="*/ 34098 h 973809"/>
                <a:gd name="connsiteX3" fmla="*/ 116131 w 581894"/>
                <a:gd name="connsiteY3" fmla="*/ 391288 h 973809"/>
                <a:gd name="connsiteX4" fmla="*/ 138531 w 581894"/>
                <a:gd name="connsiteY4" fmla="*/ 105536 h 973809"/>
                <a:gd name="connsiteX5" fmla="*/ 571023 w 581894"/>
                <a:gd name="connsiteY5" fmla="*/ 176974 h 973809"/>
                <a:gd name="connsiteX6" fmla="*/ 571023 w 581894"/>
                <a:gd name="connsiteY6" fmla="*/ 962792 h 973809"/>
                <a:gd name="connsiteX7" fmla="*/ 473700 w 581894"/>
                <a:gd name="connsiteY7" fmla="*/ 959352 h 973809"/>
                <a:gd name="connsiteX8" fmla="*/ 418616 w 581894"/>
                <a:gd name="connsiteY8" fmla="*/ 937318 h 973809"/>
                <a:gd name="connsiteX9" fmla="*/ 297430 w 581894"/>
                <a:gd name="connsiteY9" fmla="*/ 915284 h 973809"/>
                <a:gd name="connsiteX10" fmla="*/ 231329 w 581894"/>
                <a:gd name="connsiteY10" fmla="*/ 882233 h 973809"/>
                <a:gd name="connsiteX11" fmla="*/ 154211 w 581894"/>
                <a:gd name="connsiteY11" fmla="*/ 838166 h 973809"/>
                <a:gd name="connsiteX12" fmla="*/ 82530 w 581894"/>
                <a:gd name="connsiteY12" fmla="*/ 534164 h 973809"/>
                <a:gd name="connsiteX13" fmla="*/ 12178 w 581894"/>
                <a:gd name="connsiteY13" fmla="*/ 748478 h 973809"/>
                <a:gd name="connsiteX14" fmla="*/ 12178 w 581894"/>
                <a:gd name="connsiteY14" fmla="*/ 534164 h 973809"/>
                <a:gd name="connsiteX0" fmla="*/ 33996 w 581894"/>
                <a:gd name="connsiteY0" fmla="*/ 462726 h 973809"/>
                <a:gd name="connsiteX1" fmla="*/ 10992 w 581894"/>
                <a:gd name="connsiteY1" fmla="*/ 606812 h 973809"/>
                <a:gd name="connsiteX2" fmla="*/ 93730 w 581894"/>
                <a:gd name="connsiteY2" fmla="*/ 34098 h 973809"/>
                <a:gd name="connsiteX3" fmla="*/ 116131 w 581894"/>
                <a:gd name="connsiteY3" fmla="*/ 391288 h 973809"/>
                <a:gd name="connsiteX4" fmla="*/ 138531 w 581894"/>
                <a:gd name="connsiteY4" fmla="*/ 105536 h 973809"/>
                <a:gd name="connsiteX5" fmla="*/ 571023 w 581894"/>
                <a:gd name="connsiteY5" fmla="*/ 176974 h 973809"/>
                <a:gd name="connsiteX6" fmla="*/ 571023 w 581894"/>
                <a:gd name="connsiteY6" fmla="*/ 962792 h 973809"/>
                <a:gd name="connsiteX7" fmla="*/ 473700 w 581894"/>
                <a:gd name="connsiteY7" fmla="*/ 959352 h 973809"/>
                <a:gd name="connsiteX8" fmla="*/ 418616 w 581894"/>
                <a:gd name="connsiteY8" fmla="*/ 937318 h 973809"/>
                <a:gd name="connsiteX9" fmla="*/ 297430 w 581894"/>
                <a:gd name="connsiteY9" fmla="*/ 915284 h 973809"/>
                <a:gd name="connsiteX10" fmla="*/ 231329 w 581894"/>
                <a:gd name="connsiteY10" fmla="*/ 882233 h 973809"/>
                <a:gd name="connsiteX11" fmla="*/ 154211 w 581894"/>
                <a:gd name="connsiteY11" fmla="*/ 838166 h 973809"/>
                <a:gd name="connsiteX12" fmla="*/ 82530 w 581894"/>
                <a:gd name="connsiteY12" fmla="*/ 534164 h 973809"/>
                <a:gd name="connsiteX13" fmla="*/ 12178 w 581894"/>
                <a:gd name="connsiteY13" fmla="*/ 748478 h 973809"/>
                <a:gd name="connsiteX14" fmla="*/ 33996 w 581894"/>
                <a:gd name="connsiteY14" fmla="*/ 462726 h 973809"/>
                <a:gd name="connsiteX0" fmla="*/ 14778 w 584494"/>
                <a:gd name="connsiteY0" fmla="*/ 748478 h 973809"/>
                <a:gd name="connsiteX1" fmla="*/ 13592 w 584494"/>
                <a:gd name="connsiteY1" fmla="*/ 606812 h 973809"/>
                <a:gd name="connsiteX2" fmla="*/ 96330 w 584494"/>
                <a:gd name="connsiteY2" fmla="*/ 34098 h 973809"/>
                <a:gd name="connsiteX3" fmla="*/ 118731 w 584494"/>
                <a:gd name="connsiteY3" fmla="*/ 391288 h 973809"/>
                <a:gd name="connsiteX4" fmla="*/ 141131 w 584494"/>
                <a:gd name="connsiteY4" fmla="*/ 105536 h 973809"/>
                <a:gd name="connsiteX5" fmla="*/ 573623 w 584494"/>
                <a:gd name="connsiteY5" fmla="*/ 176974 h 973809"/>
                <a:gd name="connsiteX6" fmla="*/ 573623 w 584494"/>
                <a:gd name="connsiteY6" fmla="*/ 962792 h 973809"/>
                <a:gd name="connsiteX7" fmla="*/ 476300 w 584494"/>
                <a:gd name="connsiteY7" fmla="*/ 959352 h 973809"/>
                <a:gd name="connsiteX8" fmla="*/ 421216 w 584494"/>
                <a:gd name="connsiteY8" fmla="*/ 937318 h 973809"/>
                <a:gd name="connsiteX9" fmla="*/ 300030 w 584494"/>
                <a:gd name="connsiteY9" fmla="*/ 915284 h 973809"/>
                <a:gd name="connsiteX10" fmla="*/ 233929 w 584494"/>
                <a:gd name="connsiteY10" fmla="*/ 882233 h 973809"/>
                <a:gd name="connsiteX11" fmla="*/ 156811 w 584494"/>
                <a:gd name="connsiteY11" fmla="*/ 838166 h 973809"/>
                <a:gd name="connsiteX12" fmla="*/ 85130 w 584494"/>
                <a:gd name="connsiteY12" fmla="*/ 534164 h 973809"/>
                <a:gd name="connsiteX13" fmla="*/ 14778 w 584494"/>
                <a:gd name="connsiteY13" fmla="*/ 748478 h 973809"/>
                <a:gd name="connsiteX0" fmla="*/ 120934 w 690650"/>
                <a:gd name="connsiteY0" fmla="*/ 748478 h 973809"/>
                <a:gd name="connsiteX1" fmla="*/ 119748 w 690650"/>
                <a:gd name="connsiteY1" fmla="*/ 606812 h 973809"/>
                <a:gd name="connsiteX2" fmla="*/ 202486 w 690650"/>
                <a:gd name="connsiteY2" fmla="*/ 34098 h 973809"/>
                <a:gd name="connsiteX3" fmla="*/ 224887 w 690650"/>
                <a:gd name="connsiteY3" fmla="*/ 391288 h 973809"/>
                <a:gd name="connsiteX4" fmla="*/ 247287 w 690650"/>
                <a:gd name="connsiteY4" fmla="*/ 105536 h 973809"/>
                <a:gd name="connsiteX5" fmla="*/ 679779 w 690650"/>
                <a:gd name="connsiteY5" fmla="*/ 176974 h 973809"/>
                <a:gd name="connsiteX6" fmla="*/ 679779 w 690650"/>
                <a:gd name="connsiteY6" fmla="*/ 962792 h 973809"/>
                <a:gd name="connsiteX7" fmla="*/ 582456 w 690650"/>
                <a:gd name="connsiteY7" fmla="*/ 959352 h 973809"/>
                <a:gd name="connsiteX8" fmla="*/ 527372 w 690650"/>
                <a:gd name="connsiteY8" fmla="*/ 937318 h 973809"/>
                <a:gd name="connsiteX9" fmla="*/ 406186 w 690650"/>
                <a:gd name="connsiteY9" fmla="*/ 915284 h 973809"/>
                <a:gd name="connsiteX10" fmla="*/ 340085 w 690650"/>
                <a:gd name="connsiteY10" fmla="*/ 882233 h 973809"/>
                <a:gd name="connsiteX11" fmla="*/ 262967 w 690650"/>
                <a:gd name="connsiteY11" fmla="*/ 838166 h 973809"/>
                <a:gd name="connsiteX12" fmla="*/ 191286 w 690650"/>
                <a:gd name="connsiteY12" fmla="*/ 534164 h 973809"/>
                <a:gd name="connsiteX13" fmla="*/ 120934 w 690650"/>
                <a:gd name="connsiteY13" fmla="*/ 748478 h 973809"/>
                <a:gd name="connsiteX0" fmla="*/ 120934 w 690650"/>
                <a:gd name="connsiteY0" fmla="*/ 748478 h 973809"/>
                <a:gd name="connsiteX1" fmla="*/ 119748 w 690650"/>
                <a:gd name="connsiteY1" fmla="*/ 606812 h 973809"/>
                <a:gd name="connsiteX2" fmla="*/ 202486 w 690650"/>
                <a:gd name="connsiteY2" fmla="*/ 34098 h 973809"/>
                <a:gd name="connsiteX3" fmla="*/ 224887 w 690650"/>
                <a:gd name="connsiteY3" fmla="*/ 391288 h 973809"/>
                <a:gd name="connsiteX4" fmla="*/ 247287 w 690650"/>
                <a:gd name="connsiteY4" fmla="*/ 105536 h 973809"/>
                <a:gd name="connsiteX5" fmla="*/ 679779 w 690650"/>
                <a:gd name="connsiteY5" fmla="*/ 176974 h 973809"/>
                <a:gd name="connsiteX6" fmla="*/ 679779 w 690650"/>
                <a:gd name="connsiteY6" fmla="*/ 962792 h 973809"/>
                <a:gd name="connsiteX7" fmla="*/ 582456 w 690650"/>
                <a:gd name="connsiteY7" fmla="*/ 959352 h 973809"/>
                <a:gd name="connsiteX8" fmla="*/ 527372 w 690650"/>
                <a:gd name="connsiteY8" fmla="*/ 937318 h 973809"/>
                <a:gd name="connsiteX9" fmla="*/ 406186 w 690650"/>
                <a:gd name="connsiteY9" fmla="*/ 915284 h 973809"/>
                <a:gd name="connsiteX10" fmla="*/ 340085 w 690650"/>
                <a:gd name="connsiteY10" fmla="*/ 882233 h 973809"/>
                <a:gd name="connsiteX11" fmla="*/ 262967 w 690650"/>
                <a:gd name="connsiteY11" fmla="*/ 838166 h 973809"/>
                <a:gd name="connsiteX12" fmla="*/ 191286 w 690650"/>
                <a:gd name="connsiteY12" fmla="*/ 534164 h 973809"/>
                <a:gd name="connsiteX13" fmla="*/ 120934 w 690650"/>
                <a:gd name="connsiteY13" fmla="*/ 748478 h 973809"/>
                <a:gd name="connsiteX0" fmla="*/ 120934 w 690650"/>
                <a:gd name="connsiteY0" fmla="*/ 748478 h 1352087"/>
                <a:gd name="connsiteX1" fmla="*/ 119748 w 690650"/>
                <a:gd name="connsiteY1" fmla="*/ 606812 h 1352087"/>
                <a:gd name="connsiteX2" fmla="*/ 202486 w 690650"/>
                <a:gd name="connsiteY2" fmla="*/ 34098 h 1352087"/>
                <a:gd name="connsiteX3" fmla="*/ 224887 w 690650"/>
                <a:gd name="connsiteY3" fmla="*/ 391288 h 1352087"/>
                <a:gd name="connsiteX4" fmla="*/ 247287 w 690650"/>
                <a:gd name="connsiteY4" fmla="*/ 105536 h 1352087"/>
                <a:gd name="connsiteX5" fmla="*/ 679779 w 690650"/>
                <a:gd name="connsiteY5" fmla="*/ 176974 h 1352087"/>
                <a:gd name="connsiteX6" fmla="*/ 679779 w 690650"/>
                <a:gd name="connsiteY6" fmla="*/ 962792 h 1352087"/>
                <a:gd name="connsiteX7" fmla="*/ 582456 w 690650"/>
                <a:gd name="connsiteY7" fmla="*/ 959352 h 1352087"/>
                <a:gd name="connsiteX8" fmla="*/ 527372 w 690650"/>
                <a:gd name="connsiteY8" fmla="*/ 937318 h 1352087"/>
                <a:gd name="connsiteX9" fmla="*/ 406186 w 690650"/>
                <a:gd name="connsiteY9" fmla="*/ 915284 h 1352087"/>
                <a:gd name="connsiteX10" fmla="*/ 340085 w 690650"/>
                <a:gd name="connsiteY10" fmla="*/ 882233 h 1352087"/>
                <a:gd name="connsiteX11" fmla="*/ 262967 w 690650"/>
                <a:gd name="connsiteY11" fmla="*/ 838166 h 1352087"/>
                <a:gd name="connsiteX12" fmla="*/ 236087 w 690650"/>
                <a:gd name="connsiteY12" fmla="*/ 1248544 h 1352087"/>
                <a:gd name="connsiteX13" fmla="*/ 120934 w 690650"/>
                <a:gd name="connsiteY13" fmla="*/ 748478 h 1352087"/>
                <a:gd name="connsiteX0" fmla="*/ 120934 w 690650"/>
                <a:gd name="connsiteY0" fmla="*/ 748478 h 1352087"/>
                <a:gd name="connsiteX1" fmla="*/ 119748 w 690650"/>
                <a:gd name="connsiteY1" fmla="*/ 606812 h 1352087"/>
                <a:gd name="connsiteX2" fmla="*/ 202486 w 690650"/>
                <a:gd name="connsiteY2" fmla="*/ 34098 h 1352087"/>
                <a:gd name="connsiteX3" fmla="*/ 224887 w 690650"/>
                <a:gd name="connsiteY3" fmla="*/ 391288 h 1352087"/>
                <a:gd name="connsiteX4" fmla="*/ 247287 w 690650"/>
                <a:gd name="connsiteY4" fmla="*/ 105536 h 1352087"/>
                <a:gd name="connsiteX5" fmla="*/ 679779 w 690650"/>
                <a:gd name="connsiteY5" fmla="*/ 176974 h 1352087"/>
                <a:gd name="connsiteX6" fmla="*/ 679779 w 690650"/>
                <a:gd name="connsiteY6" fmla="*/ 962792 h 1352087"/>
                <a:gd name="connsiteX7" fmla="*/ 582456 w 690650"/>
                <a:gd name="connsiteY7" fmla="*/ 959352 h 1352087"/>
                <a:gd name="connsiteX8" fmla="*/ 527372 w 690650"/>
                <a:gd name="connsiteY8" fmla="*/ 937318 h 1352087"/>
                <a:gd name="connsiteX9" fmla="*/ 406186 w 690650"/>
                <a:gd name="connsiteY9" fmla="*/ 915284 h 1352087"/>
                <a:gd name="connsiteX10" fmla="*/ 340085 w 690650"/>
                <a:gd name="connsiteY10" fmla="*/ 882233 h 1352087"/>
                <a:gd name="connsiteX11" fmla="*/ 262967 w 690650"/>
                <a:gd name="connsiteY11" fmla="*/ 838166 h 1352087"/>
                <a:gd name="connsiteX12" fmla="*/ 236087 w 690650"/>
                <a:gd name="connsiteY12" fmla="*/ 1248544 h 1352087"/>
                <a:gd name="connsiteX13" fmla="*/ 120934 w 690650"/>
                <a:gd name="connsiteY13" fmla="*/ 748478 h 1352087"/>
                <a:gd name="connsiteX0" fmla="*/ 120934 w 690650"/>
                <a:gd name="connsiteY0" fmla="*/ 748478 h 1260317"/>
                <a:gd name="connsiteX1" fmla="*/ 119748 w 690650"/>
                <a:gd name="connsiteY1" fmla="*/ 606812 h 1260317"/>
                <a:gd name="connsiteX2" fmla="*/ 202486 w 690650"/>
                <a:gd name="connsiteY2" fmla="*/ 34098 h 1260317"/>
                <a:gd name="connsiteX3" fmla="*/ 224887 w 690650"/>
                <a:gd name="connsiteY3" fmla="*/ 391288 h 1260317"/>
                <a:gd name="connsiteX4" fmla="*/ 247287 w 690650"/>
                <a:gd name="connsiteY4" fmla="*/ 105536 h 1260317"/>
                <a:gd name="connsiteX5" fmla="*/ 679779 w 690650"/>
                <a:gd name="connsiteY5" fmla="*/ 176974 h 1260317"/>
                <a:gd name="connsiteX6" fmla="*/ 679779 w 690650"/>
                <a:gd name="connsiteY6" fmla="*/ 962792 h 1260317"/>
                <a:gd name="connsiteX7" fmla="*/ 582456 w 690650"/>
                <a:gd name="connsiteY7" fmla="*/ 959352 h 1260317"/>
                <a:gd name="connsiteX8" fmla="*/ 527372 w 690650"/>
                <a:gd name="connsiteY8" fmla="*/ 937318 h 1260317"/>
                <a:gd name="connsiteX9" fmla="*/ 406186 w 690650"/>
                <a:gd name="connsiteY9" fmla="*/ 915284 h 1260317"/>
                <a:gd name="connsiteX10" fmla="*/ 340085 w 690650"/>
                <a:gd name="connsiteY10" fmla="*/ 882233 h 1260317"/>
                <a:gd name="connsiteX11" fmla="*/ 262967 w 690650"/>
                <a:gd name="connsiteY11" fmla="*/ 838166 h 1260317"/>
                <a:gd name="connsiteX12" fmla="*/ 236087 w 690650"/>
                <a:gd name="connsiteY12" fmla="*/ 1248544 h 1260317"/>
                <a:gd name="connsiteX13" fmla="*/ 120934 w 690650"/>
                <a:gd name="connsiteY13" fmla="*/ 748478 h 1260317"/>
                <a:gd name="connsiteX0" fmla="*/ 120934 w 690650"/>
                <a:gd name="connsiteY0" fmla="*/ 748478 h 973809"/>
                <a:gd name="connsiteX1" fmla="*/ 119748 w 690650"/>
                <a:gd name="connsiteY1" fmla="*/ 606812 h 973809"/>
                <a:gd name="connsiteX2" fmla="*/ 202486 w 690650"/>
                <a:gd name="connsiteY2" fmla="*/ 34098 h 973809"/>
                <a:gd name="connsiteX3" fmla="*/ 224887 w 690650"/>
                <a:gd name="connsiteY3" fmla="*/ 391288 h 973809"/>
                <a:gd name="connsiteX4" fmla="*/ 247287 w 690650"/>
                <a:gd name="connsiteY4" fmla="*/ 105536 h 973809"/>
                <a:gd name="connsiteX5" fmla="*/ 679779 w 690650"/>
                <a:gd name="connsiteY5" fmla="*/ 176974 h 973809"/>
                <a:gd name="connsiteX6" fmla="*/ 679779 w 690650"/>
                <a:gd name="connsiteY6" fmla="*/ 962792 h 973809"/>
                <a:gd name="connsiteX7" fmla="*/ 582456 w 690650"/>
                <a:gd name="connsiteY7" fmla="*/ 959352 h 973809"/>
                <a:gd name="connsiteX8" fmla="*/ 527372 w 690650"/>
                <a:gd name="connsiteY8" fmla="*/ 937318 h 973809"/>
                <a:gd name="connsiteX9" fmla="*/ 406186 w 690650"/>
                <a:gd name="connsiteY9" fmla="*/ 915284 h 973809"/>
                <a:gd name="connsiteX10" fmla="*/ 340085 w 690650"/>
                <a:gd name="connsiteY10" fmla="*/ 882233 h 973809"/>
                <a:gd name="connsiteX11" fmla="*/ 262967 w 690650"/>
                <a:gd name="connsiteY11" fmla="*/ 838166 h 973809"/>
                <a:gd name="connsiteX12" fmla="*/ 191286 w 690650"/>
                <a:gd name="connsiteY12" fmla="*/ 391288 h 973809"/>
                <a:gd name="connsiteX13" fmla="*/ 120934 w 690650"/>
                <a:gd name="connsiteY13" fmla="*/ 748478 h 973809"/>
                <a:gd name="connsiteX0" fmla="*/ 120934 w 690650"/>
                <a:gd name="connsiteY0" fmla="*/ 748478 h 973809"/>
                <a:gd name="connsiteX1" fmla="*/ 119748 w 690650"/>
                <a:gd name="connsiteY1" fmla="*/ 606812 h 973809"/>
                <a:gd name="connsiteX2" fmla="*/ 202486 w 690650"/>
                <a:gd name="connsiteY2" fmla="*/ 34098 h 973809"/>
                <a:gd name="connsiteX3" fmla="*/ 224887 w 690650"/>
                <a:gd name="connsiteY3" fmla="*/ 391288 h 973809"/>
                <a:gd name="connsiteX4" fmla="*/ 247287 w 690650"/>
                <a:gd name="connsiteY4" fmla="*/ 105536 h 973809"/>
                <a:gd name="connsiteX5" fmla="*/ 679779 w 690650"/>
                <a:gd name="connsiteY5" fmla="*/ 176974 h 973809"/>
                <a:gd name="connsiteX6" fmla="*/ 679779 w 690650"/>
                <a:gd name="connsiteY6" fmla="*/ 962792 h 973809"/>
                <a:gd name="connsiteX7" fmla="*/ 582456 w 690650"/>
                <a:gd name="connsiteY7" fmla="*/ 959352 h 973809"/>
                <a:gd name="connsiteX8" fmla="*/ 527372 w 690650"/>
                <a:gd name="connsiteY8" fmla="*/ 937318 h 973809"/>
                <a:gd name="connsiteX9" fmla="*/ 406186 w 690650"/>
                <a:gd name="connsiteY9" fmla="*/ 915284 h 973809"/>
                <a:gd name="connsiteX10" fmla="*/ 340085 w 690650"/>
                <a:gd name="connsiteY10" fmla="*/ 882233 h 973809"/>
                <a:gd name="connsiteX11" fmla="*/ 262967 w 690650"/>
                <a:gd name="connsiteY11" fmla="*/ 838166 h 973809"/>
                <a:gd name="connsiteX12" fmla="*/ 191286 w 690650"/>
                <a:gd name="connsiteY12" fmla="*/ 391288 h 973809"/>
                <a:gd name="connsiteX13" fmla="*/ 120934 w 690650"/>
                <a:gd name="connsiteY13" fmla="*/ 748478 h 973809"/>
                <a:gd name="connsiteX0" fmla="*/ 94197 w 663913"/>
                <a:gd name="connsiteY0" fmla="*/ 748478 h 973809"/>
                <a:gd name="connsiteX1" fmla="*/ 119748 w 663913"/>
                <a:gd name="connsiteY1" fmla="*/ 605602 h 973809"/>
                <a:gd name="connsiteX2" fmla="*/ 175749 w 663913"/>
                <a:gd name="connsiteY2" fmla="*/ 34098 h 973809"/>
                <a:gd name="connsiteX3" fmla="*/ 198150 w 663913"/>
                <a:gd name="connsiteY3" fmla="*/ 391288 h 973809"/>
                <a:gd name="connsiteX4" fmla="*/ 220550 w 663913"/>
                <a:gd name="connsiteY4" fmla="*/ 105536 h 973809"/>
                <a:gd name="connsiteX5" fmla="*/ 653042 w 663913"/>
                <a:gd name="connsiteY5" fmla="*/ 176974 h 973809"/>
                <a:gd name="connsiteX6" fmla="*/ 653042 w 663913"/>
                <a:gd name="connsiteY6" fmla="*/ 962792 h 973809"/>
                <a:gd name="connsiteX7" fmla="*/ 555719 w 663913"/>
                <a:gd name="connsiteY7" fmla="*/ 959352 h 973809"/>
                <a:gd name="connsiteX8" fmla="*/ 500635 w 663913"/>
                <a:gd name="connsiteY8" fmla="*/ 937318 h 973809"/>
                <a:gd name="connsiteX9" fmla="*/ 379449 w 663913"/>
                <a:gd name="connsiteY9" fmla="*/ 915284 h 973809"/>
                <a:gd name="connsiteX10" fmla="*/ 313348 w 663913"/>
                <a:gd name="connsiteY10" fmla="*/ 882233 h 973809"/>
                <a:gd name="connsiteX11" fmla="*/ 236230 w 663913"/>
                <a:gd name="connsiteY11" fmla="*/ 838166 h 973809"/>
                <a:gd name="connsiteX12" fmla="*/ 164549 w 663913"/>
                <a:gd name="connsiteY12" fmla="*/ 391288 h 973809"/>
                <a:gd name="connsiteX13" fmla="*/ 94197 w 663913"/>
                <a:gd name="connsiteY13" fmla="*/ 748478 h 973809"/>
                <a:gd name="connsiteX0" fmla="*/ 23262 w 592978"/>
                <a:gd name="connsiteY0" fmla="*/ 748478 h 973809"/>
                <a:gd name="connsiteX1" fmla="*/ 119748 w 592978"/>
                <a:gd name="connsiteY1" fmla="*/ 319850 h 973809"/>
                <a:gd name="connsiteX2" fmla="*/ 104814 w 592978"/>
                <a:gd name="connsiteY2" fmla="*/ 34098 h 973809"/>
                <a:gd name="connsiteX3" fmla="*/ 127215 w 592978"/>
                <a:gd name="connsiteY3" fmla="*/ 391288 h 973809"/>
                <a:gd name="connsiteX4" fmla="*/ 149615 w 592978"/>
                <a:gd name="connsiteY4" fmla="*/ 105536 h 973809"/>
                <a:gd name="connsiteX5" fmla="*/ 582107 w 592978"/>
                <a:gd name="connsiteY5" fmla="*/ 176974 h 973809"/>
                <a:gd name="connsiteX6" fmla="*/ 582107 w 592978"/>
                <a:gd name="connsiteY6" fmla="*/ 962792 h 973809"/>
                <a:gd name="connsiteX7" fmla="*/ 484784 w 592978"/>
                <a:gd name="connsiteY7" fmla="*/ 959352 h 973809"/>
                <a:gd name="connsiteX8" fmla="*/ 429700 w 592978"/>
                <a:gd name="connsiteY8" fmla="*/ 937318 h 973809"/>
                <a:gd name="connsiteX9" fmla="*/ 308514 w 592978"/>
                <a:gd name="connsiteY9" fmla="*/ 915284 h 973809"/>
                <a:gd name="connsiteX10" fmla="*/ 242413 w 592978"/>
                <a:gd name="connsiteY10" fmla="*/ 882233 h 973809"/>
                <a:gd name="connsiteX11" fmla="*/ 165295 w 592978"/>
                <a:gd name="connsiteY11" fmla="*/ 838166 h 973809"/>
                <a:gd name="connsiteX12" fmla="*/ 93614 w 592978"/>
                <a:gd name="connsiteY12" fmla="*/ 391288 h 973809"/>
                <a:gd name="connsiteX13" fmla="*/ 23262 w 592978"/>
                <a:gd name="connsiteY13" fmla="*/ 748478 h 973809"/>
                <a:gd name="connsiteX0" fmla="*/ 11923 w 581639"/>
                <a:gd name="connsiteY0" fmla="*/ 748478 h 1534296"/>
                <a:gd name="connsiteX1" fmla="*/ 168143 w 581639"/>
                <a:gd name="connsiteY1" fmla="*/ 1534296 h 1534296"/>
                <a:gd name="connsiteX2" fmla="*/ 93475 w 581639"/>
                <a:gd name="connsiteY2" fmla="*/ 34098 h 1534296"/>
                <a:gd name="connsiteX3" fmla="*/ 115876 w 581639"/>
                <a:gd name="connsiteY3" fmla="*/ 391288 h 1534296"/>
                <a:gd name="connsiteX4" fmla="*/ 138276 w 581639"/>
                <a:gd name="connsiteY4" fmla="*/ 105536 h 1534296"/>
                <a:gd name="connsiteX5" fmla="*/ 570768 w 581639"/>
                <a:gd name="connsiteY5" fmla="*/ 176974 h 1534296"/>
                <a:gd name="connsiteX6" fmla="*/ 570768 w 581639"/>
                <a:gd name="connsiteY6" fmla="*/ 962792 h 1534296"/>
                <a:gd name="connsiteX7" fmla="*/ 473445 w 581639"/>
                <a:gd name="connsiteY7" fmla="*/ 959352 h 1534296"/>
                <a:gd name="connsiteX8" fmla="*/ 418361 w 581639"/>
                <a:gd name="connsiteY8" fmla="*/ 937318 h 1534296"/>
                <a:gd name="connsiteX9" fmla="*/ 297175 w 581639"/>
                <a:gd name="connsiteY9" fmla="*/ 915284 h 1534296"/>
                <a:gd name="connsiteX10" fmla="*/ 231074 w 581639"/>
                <a:gd name="connsiteY10" fmla="*/ 882233 h 1534296"/>
                <a:gd name="connsiteX11" fmla="*/ 153956 w 581639"/>
                <a:gd name="connsiteY11" fmla="*/ 838166 h 1534296"/>
                <a:gd name="connsiteX12" fmla="*/ 82275 w 581639"/>
                <a:gd name="connsiteY12" fmla="*/ 391288 h 1534296"/>
                <a:gd name="connsiteX13" fmla="*/ 11923 w 581639"/>
                <a:gd name="connsiteY13" fmla="*/ 748478 h 1534296"/>
                <a:gd name="connsiteX0" fmla="*/ 11923 w 581639"/>
                <a:gd name="connsiteY0" fmla="*/ 748478 h 1705927"/>
                <a:gd name="connsiteX1" fmla="*/ 168143 w 581639"/>
                <a:gd name="connsiteY1" fmla="*/ 1534296 h 1705927"/>
                <a:gd name="connsiteX2" fmla="*/ 93475 w 581639"/>
                <a:gd name="connsiteY2" fmla="*/ 34098 h 1705927"/>
                <a:gd name="connsiteX3" fmla="*/ 115876 w 581639"/>
                <a:gd name="connsiteY3" fmla="*/ 391288 h 1705927"/>
                <a:gd name="connsiteX4" fmla="*/ 138276 w 581639"/>
                <a:gd name="connsiteY4" fmla="*/ 105536 h 1705927"/>
                <a:gd name="connsiteX5" fmla="*/ 570768 w 581639"/>
                <a:gd name="connsiteY5" fmla="*/ 176974 h 1705927"/>
                <a:gd name="connsiteX6" fmla="*/ 570768 w 581639"/>
                <a:gd name="connsiteY6" fmla="*/ 962792 h 1705927"/>
                <a:gd name="connsiteX7" fmla="*/ 473445 w 581639"/>
                <a:gd name="connsiteY7" fmla="*/ 959352 h 1705927"/>
                <a:gd name="connsiteX8" fmla="*/ 418361 w 581639"/>
                <a:gd name="connsiteY8" fmla="*/ 937318 h 1705927"/>
                <a:gd name="connsiteX9" fmla="*/ 297175 w 581639"/>
                <a:gd name="connsiteY9" fmla="*/ 915284 h 1705927"/>
                <a:gd name="connsiteX10" fmla="*/ 231074 w 581639"/>
                <a:gd name="connsiteY10" fmla="*/ 882233 h 1705927"/>
                <a:gd name="connsiteX11" fmla="*/ 153956 w 581639"/>
                <a:gd name="connsiteY11" fmla="*/ 838166 h 1705927"/>
                <a:gd name="connsiteX12" fmla="*/ 82275 w 581639"/>
                <a:gd name="connsiteY12" fmla="*/ 391288 h 1705927"/>
                <a:gd name="connsiteX13" fmla="*/ 11923 w 581639"/>
                <a:gd name="connsiteY13" fmla="*/ 748478 h 1705927"/>
                <a:gd name="connsiteX0" fmla="*/ 11923 w 581639"/>
                <a:gd name="connsiteY0" fmla="*/ 748478 h 973809"/>
                <a:gd name="connsiteX1" fmla="*/ 11923 w 581639"/>
                <a:gd name="connsiteY1" fmla="*/ 391287 h 973809"/>
                <a:gd name="connsiteX2" fmla="*/ 93475 w 581639"/>
                <a:gd name="connsiteY2" fmla="*/ 34098 h 973809"/>
                <a:gd name="connsiteX3" fmla="*/ 115876 w 581639"/>
                <a:gd name="connsiteY3" fmla="*/ 391288 h 973809"/>
                <a:gd name="connsiteX4" fmla="*/ 138276 w 581639"/>
                <a:gd name="connsiteY4" fmla="*/ 105536 h 973809"/>
                <a:gd name="connsiteX5" fmla="*/ 570768 w 581639"/>
                <a:gd name="connsiteY5" fmla="*/ 176974 h 973809"/>
                <a:gd name="connsiteX6" fmla="*/ 570768 w 581639"/>
                <a:gd name="connsiteY6" fmla="*/ 962792 h 973809"/>
                <a:gd name="connsiteX7" fmla="*/ 473445 w 581639"/>
                <a:gd name="connsiteY7" fmla="*/ 959352 h 973809"/>
                <a:gd name="connsiteX8" fmla="*/ 418361 w 581639"/>
                <a:gd name="connsiteY8" fmla="*/ 937318 h 973809"/>
                <a:gd name="connsiteX9" fmla="*/ 297175 w 581639"/>
                <a:gd name="connsiteY9" fmla="*/ 915284 h 973809"/>
                <a:gd name="connsiteX10" fmla="*/ 231074 w 581639"/>
                <a:gd name="connsiteY10" fmla="*/ 882233 h 973809"/>
                <a:gd name="connsiteX11" fmla="*/ 153956 w 581639"/>
                <a:gd name="connsiteY11" fmla="*/ 838166 h 973809"/>
                <a:gd name="connsiteX12" fmla="*/ 82275 w 581639"/>
                <a:gd name="connsiteY12" fmla="*/ 391288 h 973809"/>
                <a:gd name="connsiteX13" fmla="*/ 11923 w 581639"/>
                <a:gd name="connsiteY13" fmla="*/ 748478 h 973809"/>
                <a:gd name="connsiteX0" fmla="*/ 111419 w 569716"/>
                <a:gd name="connsiteY0" fmla="*/ 1534295 h 1546403"/>
                <a:gd name="connsiteX1" fmla="*/ 0 w 569716"/>
                <a:gd name="connsiteY1" fmla="*/ 391287 h 1546403"/>
                <a:gd name="connsiteX2" fmla="*/ 81552 w 569716"/>
                <a:gd name="connsiteY2" fmla="*/ 34098 h 1546403"/>
                <a:gd name="connsiteX3" fmla="*/ 103953 w 569716"/>
                <a:gd name="connsiteY3" fmla="*/ 391288 h 1546403"/>
                <a:gd name="connsiteX4" fmla="*/ 126353 w 569716"/>
                <a:gd name="connsiteY4" fmla="*/ 105536 h 1546403"/>
                <a:gd name="connsiteX5" fmla="*/ 558845 w 569716"/>
                <a:gd name="connsiteY5" fmla="*/ 176974 h 1546403"/>
                <a:gd name="connsiteX6" fmla="*/ 558845 w 569716"/>
                <a:gd name="connsiteY6" fmla="*/ 962792 h 1546403"/>
                <a:gd name="connsiteX7" fmla="*/ 461522 w 569716"/>
                <a:gd name="connsiteY7" fmla="*/ 959352 h 1546403"/>
                <a:gd name="connsiteX8" fmla="*/ 406438 w 569716"/>
                <a:gd name="connsiteY8" fmla="*/ 937318 h 1546403"/>
                <a:gd name="connsiteX9" fmla="*/ 285252 w 569716"/>
                <a:gd name="connsiteY9" fmla="*/ 915284 h 1546403"/>
                <a:gd name="connsiteX10" fmla="*/ 219151 w 569716"/>
                <a:gd name="connsiteY10" fmla="*/ 882233 h 1546403"/>
                <a:gd name="connsiteX11" fmla="*/ 142033 w 569716"/>
                <a:gd name="connsiteY11" fmla="*/ 838166 h 1546403"/>
                <a:gd name="connsiteX12" fmla="*/ 70352 w 569716"/>
                <a:gd name="connsiteY12" fmla="*/ 391288 h 1546403"/>
                <a:gd name="connsiteX13" fmla="*/ 111419 w 569716"/>
                <a:gd name="connsiteY13" fmla="*/ 1534295 h 1546403"/>
                <a:gd name="connsiteX0" fmla="*/ 111419 w 569716"/>
                <a:gd name="connsiteY0" fmla="*/ 1534295 h 1554033"/>
                <a:gd name="connsiteX1" fmla="*/ 0 w 569716"/>
                <a:gd name="connsiteY1" fmla="*/ 391287 h 1554033"/>
                <a:gd name="connsiteX2" fmla="*/ 81552 w 569716"/>
                <a:gd name="connsiteY2" fmla="*/ 34098 h 1554033"/>
                <a:gd name="connsiteX3" fmla="*/ 103953 w 569716"/>
                <a:gd name="connsiteY3" fmla="*/ 391288 h 1554033"/>
                <a:gd name="connsiteX4" fmla="*/ 126353 w 569716"/>
                <a:gd name="connsiteY4" fmla="*/ 105536 h 1554033"/>
                <a:gd name="connsiteX5" fmla="*/ 558845 w 569716"/>
                <a:gd name="connsiteY5" fmla="*/ 176974 h 1554033"/>
                <a:gd name="connsiteX6" fmla="*/ 558845 w 569716"/>
                <a:gd name="connsiteY6" fmla="*/ 962792 h 1554033"/>
                <a:gd name="connsiteX7" fmla="*/ 461522 w 569716"/>
                <a:gd name="connsiteY7" fmla="*/ 959352 h 1554033"/>
                <a:gd name="connsiteX8" fmla="*/ 406438 w 569716"/>
                <a:gd name="connsiteY8" fmla="*/ 937318 h 1554033"/>
                <a:gd name="connsiteX9" fmla="*/ 285252 w 569716"/>
                <a:gd name="connsiteY9" fmla="*/ 915284 h 1554033"/>
                <a:gd name="connsiteX10" fmla="*/ 219151 w 569716"/>
                <a:gd name="connsiteY10" fmla="*/ 882233 h 1554033"/>
                <a:gd name="connsiteX11" fmla="*/ 142033 w 569716"/>
                <a:gd name="connsiteY11" fmla="*/ 838166 h 1554033"/>
                <a:gd name="connsiteX12" fmla="*/ 70352 w 569716"/>
                <a:gd name="connsiteY12" fmla="*/ 391288 h 1554033"/>
                <a:gd name="connsiteX13" fmla="*/ 111419 w 569716"/>
                <a:gd name="connsiteY13" fmla="*/ 1534295 h 1554033"/>
                <a:gd name="connsiteX0" fmla="*/ 111419 w 569716"/>
                <a:gd name="connsiteY0" fmla="*/ 1534295 h 1554033"/>
                <a:gd name="connsiteX1" fmla="*/ 0 w 569716"/>
                <a:gd name="connsiteY1" fmla="*/ 391287 h 1554033"/>
                <a:gd name="connsiteX2" fmla="*/ 81552 w 569716"/>
                <a:gd name="connsiteY2" fmla="*/ 34098 h 1554033"/>
                <a:gd name="connsiteX3" fmla="*/ 103953 w 569716"/>
                <a:gd name="connsiteY3" fmla="*/ 391288 h 1554033"/>
                <a:gd name="connsiteX4" fmla="*/ 126353 w 569716"/>
                <a:gd name="connsiteY4" fmla="*/ 105536 h 1554033"/>
                <a:gd name="connsiteX5" fmla="*/ 558845 w 569716"/>
                <a:gd name="connsiteY5" fmla="*/ 176974 h 1554033"/>
                <a:gd name="connsiteX6" fmla="*/ 558845 w 569716"/>
                <a:gd name="connsiteY6" fmla="*/ 962792 h 1554033"/>
                <a:gd name="connsiteX7" fmla="*/ 461522 w 569716"/>
                <a:gd name="connsiteY7" fmla="*/ 959352 h 1554033"/>
                <a:gd name="connsiteX8" fmla="*/ 406438 w 569716"/>
                <a:gd name="connsiteY8" fmla="*/ 937318 h 1554033"/>
                <a:gd name="connsiteX9" fmla="*/ 285252 w 569716"/>
                <a:gd name="connsiteY9" fmla="*/ 915284 h 1554033"/>
                <a:gd name="connsiteX10" fmla="*/ 219151 w 569716"/>
                <a:gd name="connsiteY10" fmla="*/ 882233 h 1554033"/>
                <a:gd name="connsiteX11" fmla="*/ 142033 w 569716"/>
                <a:gd name="connsiteY11" fmla="*/ 838166 h 1554033"/>
                <a:gd name="connsiteX12" fmla="*/ 70352 w 569716"/>
                <a:gd name="connsiteY12" fmla="*/ 391288 h 1554033"/>
                <a:gd name="connsiteX13" fmla="*/ 111419 w 569716"/>
                <a:gd name="connsiteY13" fmla="*/ 1534295 h 1554033"/>
                <a:gd name="connsiteX0" fmla="*/ 13154 w 572253"/>
                <a:gd name="connsiteY0" fmla="*/ 748477 h 973809"/>
                <a:gd name="connsiteX1" fmla="*/ 2537 w 572253"/>
                <a:gd name="connsiteY1" fmla="*/ 391287 h 973809"/>
                <a:gd name="connsiteX2" fmla="*/ 84089 w 572253"/>
                <a:gd name="connsiteY2" fmla="*/ 34098 h 973809"/>
                <a:gd name="connsiteX3" fmla="*/ 106490 w 572253"/>
                <a:gd name="connsiteY3" fmla="*/ 391288 h 973809"/>
                <a:gd name="connsiteX4" fmla="*/ 128890 w 572253"/>
                <a:gd name="connsiteY4" fmla="*/ 105536 h 973809"/>
                <a:gd name="connsiteX5" fmla="*/ 561382 w 572253"/>
                <a:gd name="connsiteY5" fmla="*/ 176974 h 973809"/>
                <a:gd name="connsiteX6" fmla="*/ 561382 w 572253"/>
                <a:gd name="connsiteY6" fmla="*/ 962792 h 973809"/>
                <a:gd name="connsiteX7" fmla="*/ 464059 w 572253"/>
                <a:gd name="connsiteY7" fmla="*/ 959352 h 973809"/>
                <a:gd name="connsiteX8" fmla="*/ 408975 w 572253"/>
                <a:gd name="connsiteY8" fmla="*/ 937318 h 973809"/>
                <a:gd name="connsiteX9" fmla="*/ 287789 w 572253"/>
                <a:gd name="connsiteY9" fmla="*/ 915284 h 973809"/>
                <a:gd name="connsiteX10" fmla="*/ 221688 w 572253"/>
                <a:gd name="connsiteY10" fmla="*/ 882233 h 973809"/>
                <a:gd name="connsiteX11" fmla="*/ 144570 w 572253"/>
                <a:gd name="connsiteY11" fmla="*/ 838166 h 973809"/>
                <a:gd name="connsiteX12" fmla="*/ 72889 w 572253"/>
                <a:gd name="connsiteY12" fmla="*/ 391288 h 973809"/>
                <a:gd name="connsiteX13" fmla="*/ 13154 w 572253"/>
                <a:gd name="connsiteY13" fmla="*/ 748477 h 973809"/>
                <a:gd name="connsiteX0" fmla="*/ 10617 w 569716"/>
                <a:gd name="connsiteY0" fmla="*/ 748477 h 973809"/>
                <a:gd name="connsiteX1" fmla="*/ 0 w 569716"/>
                <a:gd name="connsiteY1" fmla="*/ 391287 h 973809"/>
                <a:gd name="connsiteX2" fmla="*/ 81552 w 569716"/>
                <a:gd name="connsiteY2" fmla="*/ 34098 h 973809"/>
                <a:gd name="connsiteX3" fmla="*/ 103953 w 569716"/>
                <a:gd name="connsiteY3" fmla="*/ 391288 h 973809"/>
                <a:gd name="connsiteX4" fmla="*/ 126353 w 569716"/>
                <a:gd name="connsiteY4" fmla="*/ 105536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85252 w 569716"/>
                <a:gd name="connsiteY9" fmla="*/ 915284 h 973809"/>
                <a:gd name="connsiteX10" fmla="*/ 219151 w 569716"/>
                <a:gd name="connsiteY10" fmla="*/ 882233 h 973809"/>
                <a:gd name="connsiteX11" fmla="*/ 142033 w 569716"/>
                <a:gd name="connsiteY11" fmla="*/ 838166 h 973809"/>
                <a:gd name="connsiteX12" fmla="*/ 70352 w 569716"/>
                <a:gd name="connsiteY12" fmla="*/ 391288 h 973809"/>
                <a:gd name="connsiteX13" fmla="*/ 10617 w 569716"/>
                <a:gd name="connsiteY13" fmla="*/ 748477 h 973809"/>
                <a:gd name="connsiteX0" fmla="*/ 10617 w 569716"/>
                <a:gd name="connsiteY0" fmla="*/ 748477 h 973809"/>
                <a:gd name="connsiteX1" fmla="*/ 0 w 569716"/>
                <a:gd name="connsiteY1" fmla="*/ 534163 h 973809"/>
                <a:gd name="connsiteX2" fmla="*/ 81552 w 569716"/>
                <a:gd name="connsiteY2" fmla="*/ 34098 h 973809"/>
                <a:gd name="connsiteX3" fmla="*/ 103953 w 569716"/>
                <a:gd name="connsiteY3" fmla="*/ 391288 h 973809"/>
                <a:gd name="connsiteX4" fmla="*/ 126353 w 569716"/>
                <a:gd name="connsiteY4" fmla="*/ 105536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85252 w 569716"/>
                <a:gd name="connsiteY9" fmla="*/ 915284 h 973809"/>
                <a:gd name="connsiteX10" fmla="*/ 219151 w 569716"/>
                <a:gd name="connsiteY10" fmla="*/ 882233 h 973809"/>
                <a:gd name="connsiteX11" fmla="*/ 142033 w 569716"/>
                <a:gd name="connsiteY11" fmla="*/ 838166 h 973809"/>
                <a:gd name="connsiteX12" fmla="*/ 70352 w 569716"/>
                <a:gd name="connsiteY12" fmla="*/ 391288 h 973809"/>
                <a:gd name="connsiteX13" fmla="*/ 10617 w 569716"/>
                <a:gd name="connsiteY13" fmla="*/ 748477 h 973809"/>
                <a:gd name="connsiteX0" fmla="*/ 10617 w 569716"/>
                <a:gd name="connsiteY0" fmla="*/ 748477 h 973809"/>
                <a:gd name="connsiteX1" fmla="*/ 0 w 569716"/>
                <a:gd name="connsiteY1" fmla="*/ 534163 h 973809"/>
                <a:gd name="connsiteX2" fmla="*/ 81552 w 569716"/>
                <a:gd name="connsiteY2" fmla="*/ 34098 h 973809"/>
                <a:gd name="connsiteX3" fmla="*/ 103953 w 569716"/>
                <a:gd name="connsiteY3" fmla="*/ 391288 h 973809"/>
                <a:gd name="connsiteX4" fmla="*/ 126353 w 569716"/>
                <a:gd name="connsiteY4" fmla="*/ 105536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85252 w 569716"/>
                <a:gd name="connsiteY9" fmla="*/ 915284 h 973809"/>
                <a:gd name="connsiteX10" fmla="*/ 219151 w 569716"/>
                <a:gd name="connsiteY10" fmla="*/ 882233 h 973809"/>
                <a:gd name="connsiteX11" fmla="*/ 142033 w 569716"/>
                <a:gd name="connsiteY11" fmla="*/ 838166 h 973809"/>
                <a:gd name="connsiteX12" fmla="*/ 70352 w 569716"/>
                <a:gd name="connsiteY12" fmla="*/ 391288 h 973809"/>
                <a:gd name="connsiteX13" fmla="*/ 10617 w 569716"/>
                <a:gd name="connsiteY13" fmla="*/ 748477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89011 w 573475"/>
                <a:gd name="connsiteY9" fmla="*/ 915284 h 973809"/>
                <a:gd name="connsiteX10" fmla="*/ 222910 w 573475"/>
                <a:gd name="connsiteY10" fmla="*/ 882233 h 973809"/>
                <a:gd name="connsiteX11" fmla="*/ 145792 w 573475"/>
                <a:gd name="connsiteY11" fmla="*/ 838166 h 973809"/>
                <a:gd name="connsiteX12" fmla="*/ 74111 w 573475"/>
                <a:gd name="connsiteY12" fmla="*/ 391288 h 973809"/>
                <a:gd name="connsiteX13" fmla="*/ 3759 w 573475"/>
                <a:gd name="connsiteY13" fmla="*/ 677039 h 973809"/>
                <a:gd name="connsiteX0" fmla="*/ 3759 w 573475"/>
                <a:gd name="connsiteY0" fmla="*/ 677039 h 1159350"/>
                <a:gd name="connsiteX1" fmla="*/ 3759 w 573475"/>
                <a:gd name="connsiteY1" fmla="*/ 534163 h 1159350"/>
                <a:gd name="connsiteX2" fmla="*/ 85311 w 573475"/>
                <a:gd name="connsiteY2" fmla="*/ 34098 h 1159350"/>
                <a:gd name="connsiteX3" fmla="*/ 107712 w 573475"/>
                <a:gd name="connsiteY3" fmla="*/ 391288 h 1159350"/>
                <a:gd name="connsiteX4" fmla="*/ 130112 w 573475"/>
                <a:gd name="connsiteY4" fmla="*/ 105536 h 1159350"/>
                <a:gd name="connsiteX5" fmla="*/ 562604 w 573475"/>
                <a:gd name="connsiteY5" fmla="*/ 176974 h 1159350"/>
                <a:gd name="connsiteX6" fmla="*/ 562604 w 573475"/>
                <a:gd name="connsiteY6" fmla="*/ 962792 h 1159350"/>
                <a:gd name="connsiteX7" fmla="*/ 465281 w 573475"/>
                <a:gd name="connsiteY7" fmla="*/ 959352 h 1159350"/>
                <a:gd name="connsiteX8" fmla="*/ 410197 w 573475"/>
                <a:gd name="connsiteY8" fmla="*/ 937318 h 1159350"/>
                <a:gd name="connsiteX9" fmla="*/ 289011 w 573475"/>
                <a:gd name="connsiteY9" fmla="*/ 915284 h 1159350"/>
                <a:gd name="connsiteX10" fmla="*/ 222910 w 573475"/>
                <a:gd name="connsiteY10" fmla="*/ 882233 h 1159350"/>
                <a:gd name="connsiteX11" fmla="*/ 159979 w 573475"/>
                <a:gd name="connsiteY11" fmla="*/ 1105667 h 1159350"/>
                <a:gd name="connsiteX12" fmla="*/ 74111 w 573475"/>
                <a:gd name="connsiteY12" fmla="*/ 391288 h 1159350"/>
                <a:gd name="connsiteX13" fmla="*/ 3759 w 573475"/>
                <a:gd name="connsiteY13" fmla="*/ 677039 h 1159350"/>
                <a:gd name="connsiteX0" fmla="*/ 3759 w 573475"/>
                <a:gd name="connsiteY0" fmla="*/ 677039 h 1159350"/>
                <a:gd name="connsiteX1" fmla="*/ 3759 w 573475"/>
                <a:gd name="connsiteY1" fmla="*/ 534163 h 1159350"/>
                <a:gd name="connsiteX2" fmla="*/ 85311 w 573475"/>
                <a:gd name="connsiteY2" fmla="*/ 34098 h 1159350"/>
                <a:gd name="connsiteX3" fmla="*/ 107712 w 573475"/>
                <a:gd name="connsiteY3" fmla="*/ 391288 h 1159350"/>
                <a:gd name="connsiteX4" fmla="*/ 130112 w 573475"/>
                <a:gd name="connsiteY4" fmla="*/ 105536 h 1159350"/>
                <a:gd name="connsiteX5" fmla="*/ 562604 w 573475"/>
                <a:gd name="connsiteY5" fmla="*/ 176974 h 1159350"/>
                <a:gd name="connsiteX6" fmla="*/ 562604 w 573475"/>
                <a:gd name="connsiteY6" fmla="*/ 962792 h 1159350"/>
                <a:gd name="connsiteX7" fmla="*/ 465281 w 573475"/>
                <a:gd name="connsiteY7" fmla="*/ 959352 h 1159350"/>
                <a:gd name="connsiteX8" fmla="*/ 410197 w 573475"/>
                <a:gd name="connsiteY8" fmla="*/ 937318 h 1159350"/>
                <a:gd name="connsiteX9" fmla="*/ 289011 w 573475"/>
                <a:gd name="connsiteY9" fmla="*/ 915284 h 1159350"/>
                <a:gd name="connsiteX10" fmla="*/ 222910 w 573475"/>
                <a:gd name="connsiteY10" fmla="*/ 882233 h 1159350"/>
                <a:gd name="connsiteX11" fmla="*/ 159979 w 573475"/>
                <a:gd name="connsiteY11" fmla="*/ 1105667 h 1159350"/>
                <a:gd name="connsiteX12" fmla="*/ 74111 w 573475"/>
                <a:gd name="connsiteY12" fmla="*/ 391288 h 1159350"/>
                <a:gd name="connsiteX13" fmla="*/ 3759 w 573475"/>
                <a:gd name="connsiteY13" fmla="*/ 677039 h 1159350"/>
                <a:gd name="connsiteX0" fmla="*/ 3759 w 573475"/>
                <a:gd name="connsiteY0" fmla="*/ 677039 h 1113602"/>
                <a:gd name="connsiteX1" fmla="*/ 3759 w 573475"/>
                <a:gd name="connsiteY1" fmla="*/ 534163 h 1113602"/>
                <a:gd name="connsiteX2" fmla="*/ 85311 w 573475"/>
                <a:gd name="connsiteY2" fmla="*/ 34098 h 1113602"/>
                <a:gd name="connsiteX3" fmla="*/ 107712 w 573475"/>
                <a:gd name="connsiteY3" fmla="*/ 391288 h 1113602"/>
                <a:gd name="connsiteX4" fmla="*/ 130112 w 573475"/>
                <a:gd name="connsiteY4" fmla="*/ 105536 h 1113602"/>
                <a:gd name="connsiteX5" fmla="*/ 562604 w 573475"/>
                <a:gd name="connsiteY5" fmla="*/ 176974 h 1113602"/>
                <a:gd name="connsiteX6" fmla="*/ 562604 w 573475"/>
                <a:gd name="connsiteY6" fmla="*/ 962792 h 1113602"/>
                <a:gd name="connsiteX7" fmla="*/ 465281 w 573475"/>
                <a:gd name="connsiteY7" fmla="*/ 959352 h 1113602"/>
                <a:gd name="connsiteX8" fmla="*/ 410197 w 573475"/>
                <a:gd name="connsiteY8" fmla="*/ 937318 h 1113602"/>
                <a:gd name="connsiteX9" fmla="*/ 289011 w 573475"/>
                <a:gd name="connsiteY9" fmla="*/ 915284 h 1113602"/>
                <a:gd name="connsiteX10" fmla="*/ 222910 w 573475"/>
                <a:gd name="connsiteY10" fmla="*/ 882233 h 1113602"/>
                <a:gd name="connsiteX11" fmla="*/ 159979 w 573475"/>
                <a:gd name="connsiteY11" fmla="*/ 1105667 h 1113602"/>
                <a:gd name="connsiteX12" fmla="*/ 74111 w 573475"/>
                <a:gd name="connsiteY12" fmla="*/ 391288 h 1113602"/>
                <a:gd name="connsiteX13" fmla="*/ 3759 w 573475"/>
                <a:gd name="connsiteY13" fmla="*/ 677039 h 1113602"/>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89011 w 573475"/>
                <a:gd name="connsiteY9" fmla="*/ 915284 h 973809"/>
                <a:gd name="connsiteX10" fmla="*/ 222910 w 573475"/>
                <a:gd name="connsiteY10" fmla="*/ 882233 h 973809"/>
                <a:gd name="connsiteX11" fmla="*/ 97758 w 573475"/>
                <a:gd name="connsiteY11" fmla="*/ 755938 h 973809"/>
                <a:gd name="connsiteX12" fmla="*/ 74111 w 573475"/>
                <a:gd name="connsiteY12" fmla="*/ 391288 h 973809"/>
                <a:gd name="connsiteX13" fmla="*/ 3759 w 573475"/>
                <a:gd name="connsiteY13"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89011 w 573475"/>
                <a:gd name="connsiteY9" fmla="*/ 915284 h 973809"/>
                <a:gd name="connsiteX10" fmla="*/ 215980 w 573475"/>
                <a:gd name="connsiteY10" fmla="*/ 677039 h 973809"/>
                <a:gd name="connsiteX11" fmla="*/ 97758 w 573475"/>
                <a:gd name="connsiteY11" fmla="*/ 755938 h 973809"/>
                <a:gd name="connsiteX12" fmla="*/ 74111 w 573475"/>
                <a:gd name="connsiteY12" fmla="*/ 391288 h 973809"/>
                <a:gd name="connsiteX13" fmla="*/ 3759 w 573475"/>
                <a:gd name="connsiteY13"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89011 w 573475"/>
                <a:gd name="connsiteY9" fmla="*/ 915284 h 973809"/>
                <a:gd name="connsiteX10" fmla="*/ 215980 w 573475"/>
                <a:gd name="connsiteY10" fmla="*/ 677039 h 973809"/>
                <a:gd name="connsiteX11" fmla="*/ 97758 w 573475"/>
                <a:gd name="connsiteY11" fmla="*/ 755938 h 973809"/>
                <a:gd name="connsiteX12" fmla="*/ 74111 w 573475"/>
                <a:gd name="connsiteY12" fmla="*/ 391288 h 973809"/>
                <a:gd name="connsiteX13" fmla="*/ 3759 w 573475"/>
                <a:gd name="connsiteY13"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89011 w 573475"/>
                <a:gd name="connsiteY9" fmla="*/ 915284 h 973809"/>
                <a:gd name="connsiteX10" fmla="*/ 215980 w 573475"/>
                <a:gd name="connsiteY10" fmla="*/ 677039 h 973809"/>
                <a:gd name="connsiteX11" fmla="*/ 97758 w 573475"/>
                <a:gd name="connsiteY11" fmla="*/ 755938 h 973809"/>
                <a:gd name="connsiteX12" fmla="*/ 74111 w 573475"/>
                <a:gd name="connsiteY12" fmla="*/ 391288 h 973809"/>
                <a:gd name="connsiteX13" fmla="*/ 3759 w 573475"/>
                <a:gd name="connsiteY13"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89011 w 573475"/>
                <a:gd name="connsiteY9" fmla="*/ 915284 h 973809"/>
                <a:gd name="connsiteX10" fmla="*/ 120601 w 573475"/>
                <a:gd name="connsiteY10" fmla="*/ 519802 h 973809"/>
                <a:gd name="connsiteX11" fmla="*/ 97758 w 573475"/>
                <a:gd name="connsiteY11" fmla="*/ 755938 h 973809"/>
                <a:gd name="connsiteX12" fmla="*/ 74111 w 573475"/>
                <a:gd name="connsiteY12" fmla="*/ 391288 h 973809"/>
                <a:gd name="connsiteX13" fmla="*/ 3759 w 573475"/>
                <a:gd name="connsiteY13"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20601 w 573475"/>
                <a:gd name="connsiteY10" fmla="*/ 519802 h 973809"/>
                <a:gd name="connsiteX11" fmla="*/ 97758 w 573475"/>
                <a:gd name="connsiteY11" fmla="*/ 755938 h 973809"/>
                <a:gd name="connsiteX12" fmla="*/ 74111 w 573475"/>
                <a:gd name="connsiteY12" fmla="*/ 391288 h 973809"/>
                <a:gd name="connsiteX13" fmla="*/ 3759 w 573475"/>
                <a:gd name="connsiteY13"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20601 w 573475"/>
                <a:gd name="connsiteY10" fmla="*/ 519802 h 973809"/>
                <a:gd name="connsiteX11" fmla="*/ 97758 w 573475"/>
                <a:gd name="connsiteY11" fmla="*/ 755938 h 973809"/>
                <a:gd name="connsiteX12" fmla="*/ 74111 w 573475"/>
                <a:gd name="connsiteY12" fmla="*/ 391288 h 973809"/>
                <a:gd name="connsiteX13" fmla="*/ 3759 w 573475"/>
                <a:gd name="connsiteY13"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20601 w 573475"/>
                <a:gd name="connsiteY10" fmla="*/ 519802 h 973809"/>
                <a:gd name="connsiteX11" fmla="*/ 97758 w 573475"/>
                <a:gd name="connsiteY11" fmla="*/ 755938 h 973809"/>
                <a:gd name="connsiteX12" fmla="*/ 74111 w 573475"/>
                <a:gd name="connsiteY12" fmla="*/ 391288 h 973809"/>
                <a:gd name="connsiteX13" fmla="*/ 3759 w 573475"/>
                <a:gd name="connsiteY13"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0752 w 573475"/>
                <a:gd name="connsiteY10" fmla="*/ 665503 h 973809"/>
                <a:gd name="connsiteX11" fmla="*/ 120601 w 573475"/>
                <a:gd name="connsiteY11" fmla="*/ 519802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0601 w 573475"/>
                <a:gd name="connsiteY11" fmla="*/ 519802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30112 w 573475"/>
                <a:gd name="connsiteY4" fmla="*/ 10553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7712 w 573475"/>
                <a:gd name="connsiteY3" fmla="*/ 391288 h 973809"/>
                <a:gd name="connsiteX4" fmla="*/ 141607 w 573475"/>
                <a:gd name="connsiteY4" fmla="*/ 67627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5635 w 573475"/>
                <a:gd name="connsiteY3" fmla="*/ 354005 h 973809"/>
                <a:gd name="connsiteX4" fmla="*/ 141607 w 573475"/>
                <a:gd name="connsiteY4" fmla="*/ 67627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5635 w 573475"/>
                <a:gd name="connsiteY3" fmla="*/ 354005 h 973809"/>
                <a:gd name="connsiteX4" fmla="*/ 134550 w 573475"/>
                <a:gd name="connsiteY4" fmla="*/ 10115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5635 w 573475"/>
                <a:gd name="connsiteY3" fmla="*/ 354005 h 973809"/>
                <a:gd name="connsiteX4" fmla="*/ 134550 w 573475"/>
                <a:gd name="connsiteY4" fmla="*/ 10115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5635 w 573475"/>
                <a:gd name="connsiteY3" fmla="*/ 354005 h 973809"/>
                <a:gd name="connsiteX4" fmla="*/ 134550 w 573475"/>
                <a:gd name="connsiteY4" fmla="*/ 10115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5635 w 573475"/>
                <a:gd name="connsiteY3" fmla="*/ 354005 h 973809"/>
                <a:gd name="connsiteX4" fmla="*/ 134550 w 573475"/>
                <a:gd name="connsiteY4" fmla="*/ 101156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5311 w 573475"/>
                <a:gd name="connsiteY2" fmla="*/ 34098 h 973809"/>
                <a:gd name="connsiteX3" fmla="*/ 105635 w 573475"/>
                <a:gd name="connsiteY3" fmla="*/ 354005 h 973809"/>
                <a:gd name="connsiteX4" fmla="*/ 135222 w 573475"/>
                <a:gd name="connsiteY4" fmla="*/ 78320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0954 w 573475"/>
                <a:gd name="connsiteY2" fmla="*/ 32458 h 973809"/>
                <a:gd name="connsiteX3" fmla="*/ 105635 w 573475"/>
                <a:gd name="connsiteY3" fmla="*/ 354005 h 973809"/>
                <a:gd name="connsiteX4" fmla="*/ 135222 w 573475"/>
                <a:gd name="connsiteY4" fmla="*/ 78320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0954 w 573475"/>
                <a:gd name="connsiteY2" fmla="*/ 32458 h 973809"/>
                <a:gd name="connsiteX3" fmla="*/ 105635 w 573475"/>
                <a:gd name="connsiteY3" fmla="*/ 354005 h 973809"/>
                <a:gd name="connsiteX4" fmla="*/ 135222 w 573475"/>
                <a:gd name="connsiteY4" fmla="*/ 78320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0954 w 573475"/>
                <a:gd name="connsiteY2" fmla="*/ 32458 h 973809"/>
                <a:gd name="connsiteX3" fmla="*/ 106242 w 573475"/>
                <a:gd name="connsiteY3" fmla="*/ 358015 h 973809"/>
                <a:gd name="connsiteX4" fmla="*/ 135222 w 573475"/>
                <a:gd name="connsiteY4" fmla="*/ 78320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0954 w 573475"/>
                <a:gd name="connsiteY2" fmla="*/ 32458 h 973809"/>
                <a:gd name="connsiteX3" fmla="*/ 106242 w 573475"/>
                <a:gd name="connsiteY3" fmla="*/ 358015 h 973809"/>
                <a:gd name="connsiteX4" fmla="*/ 135222 w 573475"/>
                <a:gd name="connsiteY4" fmla="*/ 78320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0954 w 573475"/>
                <a:gd name="connsiteY2" fmla="*/ 32458 h 973809"/>
                <a:gd name="connsiteX3" fmla="*/ 106242 w 573475"/>
                <a:gd name="connsiteY3" fmla="*/ 358015 h 973809"/>
                <a:gd name="connsiteX4" fmla="*/ 135222 w 573475"/>
                <a:gd name="connsiteY4" fmla="*/ 78320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0954 w 573475"/>
                <a:gd name="connsiteY2" fmla="*/ 32458 h 973809"/>
                <a:gd name="connsiteX3" fmla="*/ 106242 w 573475"/>
                <a:gd name="connsiteY3" fmla="*/ 358015 h 973809"/>
                <a:gd name="connsiteX4" fmla="*/ 135222 w 573475"/>
                <a:gd name="connsiteY4" fmla="*/ 78320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0954 w 573475"/>
                <a:gd name="connsiteY2" fmla="*/ 32458 h 973809"/>
                <a:gd name="connsiteX3" fmla="*/ 106242 w 573475"/>
                <a:gd name="connsiteY3" fmla="*/ 358015 h 973809"/>
                <a:gd name="connsiteX4" fmla="*/ 135222 w 573475"/>
                <a:gd name="connsiteY4" fmla="*/ 78320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3759 w 573475"/>
                <a:gd name="connsiteY0" fmla="*/ 677039 h 973809"/>
                <a:gd name="connsiteX1" fmla="*/ 3759 w 573475"/>
                <a:gd name="connsiteY1" fmla="*/ 534163 h 973809"/>
                <a:gd name="connsiteX2" fmla="*/ 80954 w 573475"/>
                <a:gd name="connsiteY2" fmla="*/ 32458 h 973809"/>
                <a:gd name="connsiteX3" fmla="*/ 106242 w 573475"/>
                <a:gd name="connsiteY3" fmla="*/ 358015 h 973809"/>
                <a:gd name="connsiteX4" fmla="*/ 135222 w 573475"/>
                <a:gd name="connsiteY4" fmla="*/ 78320 h 973809"/>
                <a:gd name="connsiteX5" fmla="*/ 562604 w 573475"/>
                <a:gd name="connsiteY5" fmla="*/ 176974 h 973809"/>
                <a:gd name="connsiteX6" fmla="*/ 562604 w 573475"/>
                <a:gd name="connsiteY6" fmla="*/ 962792 h 973809"/>
                <a:gd name="connsiteX7" fmla="*/ 465281 w 573475"/>
                <a:gd name="connsiteY7" fmla="*/ 959352 h 973809"/>
                <a:gd name="connsiteX8" fmla="*/ 410197 w 573475"/>
                <a:gd name="connsiteY8" fmla="*/ 937318 h 973809"/>
                <a:gd name="connsiteX9" fmla="*/ 269678 w 573475"/>
                <a:gd name="connsiteY9" fmla="*/ 910498 h 973809"/>
                <a:gd name="connsiteX10" fmla="*/ 172950 w 573475"/>
                <a:gd name="connsiteY10" fmla="*/ 759475 h 973809"/>
                <a:gd name="connsiteX11" fmla="*/ 121766 w 573475"/>
                <a:gd name="connsiteY11" fmla="*/ 515489 h 973809"/>
                <a:gd name="connsiteX12" fmla="*/ 97758 w 573475"/>
                <a:gd name="connsiteY12" fmla="*/ 755938 h 973809"/>
                <a:gd name="connsiteX13" fmla="*/ 74111 w 573475"/>
                <a:gd name="connsiteY13" fmla="*/ 391288 h 973809"/>
                <a:gd name="connsiteX14" fmla="*/ 3759 w 573475"/>
                <a:gd name="connsiteY14" fmla="*/ 677039 h 973809"/>
                <a:gd name="connsiteX0" fmla="*/ 153 w 569869"/>
                <a:gd name="connsiteY0" fmla="*/ 677039 h 973809"/>
                <a:gd name="connsiteX1" fmla="*/ 153 w 569869"/>
                <a:gd name="connsiteY1" fmla="*/ 534163 h 973809"/>
                <a:gd name="connsiteX2" fmla="*/ 77348 w 569869"/>
                <a:gd name="connsiteY2" fmla="*/ 32458 h 973809"/>
                <a:gd name="connsiteX3" fmla="*/ 102636 w 569869"/>
                <a:gd name="connsiteY3" fmla="*/ 358015 h 973809"/>
                <a:gd name="connsiteX4" fmla="*/ 131616 w 569869"/>
                <a:gd name="connsiteY4" fmla="*/ 78320 h 973809"/>
                <a:gd name="connsiteX5" fmla="*/ 558998 w 569869"/>
                <a:gd name="connsiteY5" fmla="*/ 176974 h 973809"/>
                <a:gd name="connsiteX6" fmla="*/ 558998 w 569869"/>
                <a:gd name="connsiteY6" fmla="*/ 962792 h 973809"/>
                <a:gd name="connsiteX7" fmla="*/ 461675 w 569869"/>
                <a:gd name="connsiteY7" fmla="*/ 959352 h 973809"/>
                <a:gd name="connsiteX8" fmla="*/ 406591 w 569869"/>
                <a:gd name="connsiteY8" fmla="*/ 937318 h 973809"/>
                <a:gd name="connsiteX9" fmla="*/ 266072 w 569869"/>
                <a:gd name="connsiteY9" fmla="*/ 910498 h 973809"/>
                <a:gd name="connsiteX10" fmla="*/ 169344 w 569869"/>
                <a:gd name="connsiteY10" fmla="*/ 759475 h 973809"/>
                <a:gd name="connsiteX11" fmla="*/ 118160 w 569869"/>
                <a:gd name="connsiteY11" fmla="*/ 515489 h 973809"/>
                <a:gd name="connsiteX12" fmla="*/ 94152 w 569869"/>
                <a:gd name="connsiteY12" fmla="*/ 755938 h 973809"/>
                <a:gd name="connsiteX13" fmla="*/ 70505 w 569869"/>
                <a:gd name="connsiteY13" fmla="*/ 391288 h 973809"/>
                <a:gd name="connsiteX14" fmla="*/ 153 w 569869"/>
                <a:gd name="connsiteY14" fmla="*/ 677039 h 973809"/>
                <a:gd name="connsiteX0" fmla="*/ 0 w 569716"/>
                <a:gd name="connsiteY0" fmla="*/ 677039 h 973809"/>
                <a:gd name="connsiteX1" fmla="*/ 0 w 569716"/>
                <a:gd name="connsiteY1" fmla="*/ 534163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533 w 569716"/>
                <a:gd name="connsiteY1" fmla="*/ 576655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533 w 569716"/>
                <a:gd name="connsiteY1" fmla="*/ 576655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7195 w 569716"/>
                <a:gd name="connsiteY2" fmla="*/ 32458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2483 w 569716"/>
                <a:gd name="connsiteY3" fmla="*/ 358015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352 w 569716"/>
                <a:gd name="connsiteY13" fmla="*/ 39128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2658 w 569716"/>
                <a:gd name="connsiteY13" fmla="*/ 420291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0693 w 569716"/>
                <a:gd name="connsiteY13" fmla="*/ 425082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1582 w 569716"/>
                <a:gd name="connsiteY13" fmla="*/ 41584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1582 w 569716"/>
                <a:gd name="connsiteY13" fmla="*/ 41584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1582 w 569716"/>
                <a:gd name="connsiteY13" fmla="*/ 415848 h 973809"/>
                <a:gd name="connsiteX14" fmla="*/ 0 w 569716"/>
                <a:gd name="connsiteY14" fmla="*/ 677039 h 973809"/>
                <a:gd name="connsiteX0" fmla="*/ 0 w 569716"/>
                <a:gd name="connsiteY0" fmla="*/ 677039 h 973809"/>
                <a:gd name="connsiteX1" fmla="*/ 0 w 569716"/>
                <a:gd name="connsiteY1" fmla="*/ 568105 h 973809"/>
                <a:gd name="connsiteX2" fmla="*/ 78429 w 569716"/>
                <a:gd name="connsiteY2" fmla="*/ 31135 h 973809"/>
                <a:gd name="connsiteX3" fmla="*/ 100856 w 569716"/>
                <a:gd name="connsiteY3" fmla="*/ 356478 h 973809"/>
                <a:gd name="connsiteX4" fmla="*/ 131463 w 569716"/>
                <a:gd name="connsiteY4" fmla="*/ 78320 h 973809"/>
                <a:gd name="connsiteX5" fmla="*/ 558845 w 569716"/>
                <a:gd name="connsiteY5" fmla="*/ 176974 h 973809"/>
                <a:gd name="connsiteX6" fmla="*/ 558845 w 569716"/>
                <a:gd name="connsiteY6" fmla="*/ 962792 h 973809"/>
                <a:gd name="connsiteX7" fmla="*/ 461522 w 569716"/>
                <a:gd name="connsiteY7" fmla="*/ 959352 h 973809"/>
                <a:gd name="connsiteX8" fmla="*/ 406438 w 569716"/>
                <a:gd name="connsiteY8" fmla="*/ 937318 h 973809"/>
                <a:gd name="connsiteX9" fmla="*/ 265919 w 569716"/>
                <a:gd name="connsiteY9" fmla="*/ 910498 h 973809"/>
                <a:gd name="connsiteX10" fmla="*/ 169191 w 569716"/>
                <a:gd name="connsiteY10" fmla="*/ 759475 h 973809"/>
                <a:gd name="connsiteX11" fmla="*/ 118007 w 569716"/>
                <a:gd name="connsiteY11" fmla="*/ 515489 h 973809"/>
                <a:gd name="connsiteX12" fmla="*/ 93999 w 569716"/>
                <a:gd name="connsiteY12" fmla="*/ 755938 h 973809"/>
                <a:gd name="connsiteX13" fmla="*/ 71582 w 569716"/>
                <a:gd name="connsiteY13" fmla="*/ 415848 h 973809"/>
                <a:gd name="connsiteX14" fmla="*/ 0 w 569716"/>
                <a:gd name="connsiteY14" fmla="*/ 677039 h 973809"/>
                <a:gd name="connsiteX0" fmla="*/ 0 w 569716"/>
                <a:gd name="connsiteY0" fmla="*/ 677039 h 978424"/>
                <a:gd name="connsiteX1" fmla="*/ 0 w 569716"/>
                <a:gd name="connsiteY1" fmla="*/ 568105 h 978424"/>
                <a:gd name="connsiteX2" fmla="*/ 78429 w 569716"/>
                <a:gd name="connsiteY2" fmla="*/ 31135 h 978424"/>
                <a:gd name="connsiteX3" fmla="*/ 100856 w 569716"/>
                <a:gd name="connsiteY3" fmla="*/ 356478 h 978424"/>
                <a:gd name="connsiteX4" fmla="*/ 131463 w 569716"/>
                <a:gd name="connsiteY4" fmla="*/ 78320 h 978424"/>
                <a:gd name="connsiteX5" fmla="*/ 558845 w 569716"/>
                <a:gd name="connsiteY5" fmla="*/ 176974 h 978424"/>
                <a:gd name="connsiteX6" fmla="*/ 558845 w 569716"/>
                <a:gd name="connsiteY6" fmla="*/ 962792 h 978424"/>
                <a:gd name="connsiteX7" fmla="*/ 461522 w 569716"/>
                <a:gd name="connsiteY7" fmla="*/ 959352 h 978424"/>
                <a:gd name="connsiteX8" fmla="*/ 405831 w 569716"/>
                <a:gd name="connsiteY8" fmla="*/ 972170 h 978424"/>
                <a:gd name="connsiteX9" fmla="*/ 265919 w 569716"/>
                <a:gd name="connsiteY9" fmla="*/ 910498 h 978424"/>
                <a:gd name="connsiteX10" fmla="*/ 169191 w 569716"/>
                <a:gd name="connsiteY10" fmla="*/ 759475 h 978424"/>
                <a:gd name="connsiteX11" fmla="*/ 118007 w 569716"/>
                <a:gd name="connsiteY11" fmla="*/ 515489 h 978424"/>
                <a:gd name="connsiteX12" fmla="*/ 93999 w 569716"/>
                <a:gd name="connsiteY12" fmla="*/ 755938 h 978424"/>
                <a:gd name="connsiteX13" fmla="*/ 71582 w 569716"/>
                <a:gd name="connsiteY13" fmla="*/ 415848 h 978424"/>
                <a:gd name="connsiteX14" fmla="*/ 0 w 569716"/>
                <a:gd name="connsiteY14" fmla="*/ 677039 h 978424"/>
                <a:gd name="connsiteX0" fmla="*/ 0 w 569716"/>
                <a:gd name="connsiteY0" fmla="*/ 677039 h 987111"/>
                <a:gd name="connsiteX1" fmla="*/ 0 w 569716"/>
                <a:gd name="connsiteY1" fmla="*/ 568105 h 987111"/>
                <a:gd name="connsiteX2" fmla="*/ 78429 w 569716"/>
                <a:gd name="connsiteY2" fmla="*/ 31135 h 987111"/>
                <a:gd name="connsiteX3" fmla="*/ 100856 w 569716"/>
                <a:gd name="connsiteY3" fmla="*/ 356478 h 987111"/>
                <a:gd name="connsiteX4" fmla="*/ 131463 w 569716"/>
                <a:gd name="connsiteY4" fmla="*/ 78320 h 987111"/>
                <a:gd name="connsiteX5" fmla="*/ 558845 w 569716"/>
                <a:gd name="connsiteY5" fmla="*/ 176974 h 987111"/>
                <a:gd name="connsiteX6" fmla="*/ 558845 w 569716"/>
                <a:gd name="connsiteY6" fmla="*/ 962792 h 987111"/>
                <a:gd name="connsiteX7" fmla="*/ 461522 w 569716"/>
                <a:gd name="connsiteY7" fmla="*/ 959352 h 987111"/>
                <a:gd name="connsiteX8" fmla="*/ 405831 w 569716"/>
                <a:gd name="connsiteY8" fmla="*/ 972170 h 987111"/>
                <a:gd name="connsiteX9" fmla="*/ 265919 w 569716"/>
                <a:gd name="connsiteY9" fmla="*/ 910498 h 987111"/>
                <a:gd name="connsiteX10" fmla="*/ 169191 w 569716"/>
                <a:gd name="connsiteY10" fmla="*/ 759475 h 987111"/>
                <a:gd name="connsiteX11" fmla="*/ 118007 w 569716"/>
                <a:gd name="connsiteY11" fmla="*/ 515489 h 987111"/>
                <a:gd name="connsiteX12" fmla="*/ 93999 w 569716"/>
                <a:gd name="connsiteY12" fmla="*/ 755938 h 987111"/>
                <a:gd name="connsiteX13" fmla="*/ 71582 w 569716"/>
                <a:gd name="connsiteY13" fmla="*/ 415848 h 987111"/>
                <a:gd name="connsiteX14" fmla="*/ 0 w 569716"/>
                <a:gd name="connsiteY14" fmla="*/ 677039 h 987111"/>
                <a:gd name="connsiteX0" fmla="*/ 0 w 569716"/>
                <a:gd name="connsiteY0" fmla="*/ 677039 h 987111"/>
                <a:gd name="connsiteX1" fmla="*/ 0 w 569716"/>
                <a:gd name="connsiteY1" fmla="*/ 568105 h 987111"/>
                <a:gd name="connsiteX2" fmla="*/ 78429 w 569716"/>
                <a:gd name="connsiteY2" fmla="*/ 31135 h 987111"/>
                <a:gd name="connsiteX3" fmla="*/ 100856 w 569716"/>
                <a:gd name="connsiteY3" fmla="*/ 356478 h 987111"/>
                <a:gd name="connsiteX4" fmla="*/ 131463 w 569716"/>
                <a:gd name="connsiteY4" fmla="*/ 78320 h 987111"/>
                <a:gd name="connsiteX5" fmla="*/ 558845 w 569716"/>
                <a:gd name="connsiteY5" fmla="*/ 176974 h 987111"/>
                <a:gd name="connsiteX6" fmla="*/ 558845 w 569716"/>
                <a:gd name="connsiteY6" fmla="*/ 962792 h 987111"/>
                <a:gd name="connsiteX7" fmla="*/ 461522 w 569716"/>
                <a:gd name="connsiteY7" fmla="*/ 959352 h 987111"/>
                <a:gd name="connsiteX8" fmla="*/ 405831 w 569716"/>
                <a:gd name="connsiteY8" fmla="*/ 972170 h 987111"/>
                <a:gd name="connsiteX9" fmla="*/ 265919 w 569716"/>
                <a:gd name="connsiteY9" fmla="*/ 910498 h 987111"/>
                <a:gd name="connsiteX10" fmla="*/ 169191 w 569716"/>
                <a:gd name="connsiteY10" fmla="*/ 759475 h 987111"/>
                <a:gd name="connsiteX11" fmla="*/ 118007 w 569716"/>
                <a:gd name="connsiteY11" fmla="*/ 515489 h 987111"/>
                <a:gd name="connsiteX12" fmla="*/ 93999 w 569716"/>
                <a:gd name="connsiteY12" fmla="*/ 755938 h 987111"/>
                <a:gd name="connsiteX13" fmla="*/ 71582 w 569716"/>
                <a:gd name="connsiteY13" fmla="*/ 415848 h 987111"/>
                <a:gd name="connsiteX14" fmla="*/ 0 w 569716"/>
                <a:gd name="connsiteY14" fmla="*/ 677039 h 987111"/>
                <a:gd name="connsiteX0" fmla="*/ 0 w 569716"/>
                <a:gd name="connsiteY0" fmla="*/ 677039 h 987111"/>
                <a:gd name="connsiteX1" fmla="*/ 0 w 569716"/>
                <a:gd name="connsiteY1" fmla="*/ 568105 h 987111"/>
                <a:gd name="connsiteX2" fmla="*/ 78429 w 569716"/>
                <a:gd name="connsiteY2" fmla="*/ 31135 h 987111"/>
                <a:gd name="connsiteX3" fmla="*/ 100856 w 569716"/>
                <a:gd name="connsiteY3" fmla="*/ 356478 h 987111"/>
                <a:gd name="connsiteX4" fmla="*/ 131463 w 569716"/>
                <a:gd name="connsiteY4" fmla="*/ 78320 h 987111"/>
                <a:gd name="connsiteX5" fmla="*/ 558845 w 569716"/>
                <a:gd name="connsiteY5" fmla="*/ 176974 h 987111"/>
                <a:gd name="connsiteX6" fmla="*/ 558845 w 569716"/>
                <a:gd name="connsiteY6" fmla="*/ 962792 h 987111"/>
                <a:gd name="connsiteX7" fmla="*/ 461522 w 569716"/>
                <a:gd name="connsiteY7" fmla="*/ 959352 h 987111"/>
                <a:gd name="connsiteX8" fmla="*/ 405831 w 569716"/>
                <a:gd name="connsiteY8" fmla="*/ 972170 h 987111"/>
                <a:gd name="connsiteX9" fmla="*/ 265919 w 569716"/>
                <a:gd name="connsiteY9" fmla="*/ 910498 h 987111"/>
                <a:gd name="connsiteX10" fmla="*/ 169191 w 569716"/>
                <a:gd name="connsiteY10" fmla="*/ 759475 h 987111"/>
                <a:gd name="connsiteX11" fmla="*/ 118007 w 569716"/>
                <a:gd name="connsiteY11" fmla="*/ 515489 h 987111"/>
                <a:gd name="connsiteX12" fmla="*/ 93999 w 569716"/>
                <a:gd name="connsiteY12" fmla="*/ 755938 h 987111"/>
                <a:gd name="connsiteX13" fmla="*/ 71582 w 569716"/>
                <a:gd name="connsiteY13" fmla="*/ 415848 h 987111"/>
                <a:gd name="connsiteX14" fmla="*/ 0 w 569716"/>
                <a:gd name="connsiteY14" fmla="*/ 677039 h 987111"/>
                <a:gd name="connsiteX0" fmla="*/ 0 w 569716"/>
                <a:gd name="connsiteY0" fmla="*/ 677039 h 987111"/>
                <a:gd name="connsiteX1" fmla="*/ 0 w 569716"/>
                <a:gd name="connsiteY1" fmla="*/ 568105 h 987111"/>
                <a:gd name="connsiteX2" fmla="*/ 78429 w 569716"/>
                <a:gd name="connsiteY2" fmla="*/ 31135 h 987111"/>
                <a:gd name="connsiteX3" fmla="*/ 100856 w 569716"/>
                <a:gd name="connsiteY3" fmla="*/ 356478 h 987111"/>
                <a:gd name="connsiteX4" fmla="*/ 131463 w 569716"/>
                <a:gd name="connsiteY4" fmla="*/ 78320 h 987111"/>
                <a:gd name="connsiteX5" fmla="*/ 558845 w 569716"/>
                <a:gd name="connsiteY5" fmla="*/ 176974 h 987111"/>
                <a:gd name="connsiteX6" fmla="*/ 558845 w 569716"/>
                <a:gd name="connsiteY6" fmla="*/ 962792 h 987111"/>
                <a:gd name="connsiteX7" fmla="*/ 461522 w 569716"/>
                <a:gd name="connsiteY7" fmla="*/ 959352 h 987111"/>
                <a:gd name="connsiteX8" fmla="*/ 405831 w 569716"/>
                <a:gd name="connsiteY8" fmla="*/ 972170 h 987111"/>
                <a:gd name="connsiteX9" fmla="*/ 265919 w 569716"/>
                <a:gd name="connsiteY9" fmla="*/ 910498 h 987111"/>
                <a:gd name="connsiteX10" fmla="*/ 169191 w 569716"/>
                <a:gd name="connsiteY10" fmla="*/ 759475 h 987111"/>
                <a:gd name="connsiteX11" fmla="*/ 118007 w 569716"/>
                <a:gd name="connsiteY11" fmla="*/ 515489 h 987111"/>
                <a:gd name="connsiteX12" fmla="*/ 93999 w 569716"/>
                <a:gd name="connsiteY12" fmla="*/ 755938 h 987111"/>
                <a:gd name="connsiteX13" fmla="*/ 71582 w 569716"/>
                <a:gd name="connsiteY13" fmla="*/ 415848 h 987111"/>
                <a:gd name="connsiteX14" fmla="*/ 0 w 569716"/>
                <a:gd name="connsiteY14" fmla="*/ 677039 h 987111"/>
                <a:gd name="connsiteX0" fmla="*/ 0 w 569716"/>
                <a:gd name="connsiteY0" fmla="*/ 663114 h 973186"/>
                <a:gd name="connsiteX1" fmla="*/ 0 w 569716"/>
                <a:gd name="connsiteY1" fmla="*/ 554180 h 973186"/>
                <a:gd name="connsiteX2" fmla="*/ 78429 w 569716"/>
                <a:gd name="connsiteY2" fmla="*/ 17210 h 973186"/>
                <a:gd name="connsiteX3" fmla="*/ 100856 w 569716"/>
                <a:gd name="connsiteY3" fmla="*/ 342553 h 973186"/>
                <a:gd name="connsiteX4" fmla="*/ 131463 w 569716"/>
                <a:gd name="connsiteY4" fmla="*/ 64395 h 973186"/>
                <a:gd name="connsiteX5" fmla="*/ 257699 w 569716"/>
                <a:gd name="connsiteY5" fmla="*/ 31538 h 973186"/>
                <a:gd name="connsiteX6" fmla="*/ 558845 w 569716"/>
                <a:gd name="connsiteY6" fmla="*/ 163049 h 973186"/>
                <a:gd name="connsiteX7" fmla="*/ 558845 w 569716"/>
                <a:gd name="connsiteY7" fmla="*/ 948867 h 973186"/>
                <a:gd name="connsiteX8" fmla="*/ 461522 w 569716"/>
                <a:gd name="connsiteY8" fmla="*/ 945427 h 973186"/>
                <a:gd name="connsiteX9" fmla="*/ 405831 w 569716"/>
                <a:gd name="connsiteY9" fmla="*/ 958245 h 973186"/>
                <a:gd name="connsiteX10" fmla="*/ 265919 w 569716"/>
                <a:gd name="connsiteY10" fmla="*/ 896573 h 973186"/>
                <a:gd name="connsiteX11" fmla="*/ 169191 w 569716"/>
                <a:gd name="connsiteY11" fmla="*/ 745550 h 973186"/>
                <a:gd name="connsiteX12" fmla="*/ 118007 w 569716"/>
                <a:gd name="connsiteY12" fmla="*/ 501564 h 973186"/>
                <a:gd name="connsiteX13" fmla="*/ 93999 w 569716"/>
                <a:gd name="connsiteY13" fmla="*/ 742013 h 973186"/>
                <a:gd name="connsiteX14" fmla="*/ 71582 w 569716"/>
                <a:gd name="connsiteY14" fmla="*/ 401923 h 973186"/>
                <a:gd name="connsiteX15" fmla="*/ 0 w 569716"/>
                <a:gd name="connsiteY15" fmla="*/ 663114 h 973186"/>
                <a:gd name="connsiteX0" fmla="*/ 0 w 569716"/>
                <a:gd name="connsiteY0" fmla="*/ 663114 h 973186"/>
                <a:gd name="connsiteX1" fmla="*/ 0 w 569716"/>
                <a:gd name="connsiteY1" fmla="*/ 554180 h 973186"/>
                <a:gd name="connsiteX2" fmla="*/ 78429 w 569716"/>
                <a:gd name="connsiteY2" fmla="*/ 17210 h 973186"/>
                <a:gd name="connsiteX3" fmla="*/ 100856 w 569716"/>
                <a:gd name="connsiteY3" fmla="*/ 342553 h 973186"/>
                <a:gd name="connsiteX4" fmla="*/ 131463 w 569716"/>
                <a:gd name="connsiteY4" fmla="*/ 64395 h 973186"/>
                <a:gd name="connsiteX5" fmla="*/ 264533 w 569716"/>
                <a:gd name="connsiteY5" fmla="*/ 149492 h 973186"/>
                <a:gd name="connsiteX6" fmla="*/ 558845 w 569716"/>
                <a:gd name="connsiteY6" fmla="*/ 163049 h 973186"/>
                <a:gd name="connsiteX7" fmla="*/ 558845 w 569716"/>
                <a:gd name="connsiteY7" fmla="*/ 948867 h 973186"/>
                <a:gd name="connsiteX8" fmla="*/ 461522 w 569716"/>
                <a:gd name="connsiteY8" fmla="*/ 945427 h 973186"/>
                <a:gd name="connsiteX9" fmla="*/ 405831 w 569716"/>
                <a:gd name="connsiteY9" fmla="*/ 958245 h 973186"/>
                <a:gd name="connsiteX10" fmla="*/ 265919 w 569716"/>
                <a:gd name="connsiteY10" fmla="*/ 896573 h 973186"/>
                <a:gd name="connsiteX11" fmla="*/ 169191 w 569716"/>
                <a:gd name="connsiteY11" fmla="*/ 745550 h 973186"/>
                <a:gd name="connsiteX12" fmla="*/ 118007 w 569716"/>
                <a:gd name="connsiteY12" fmla="*/ 501564 h 973186"/>
                <a:gd name="connsiteX13" fmla="*/ 93999 w 569716"/>
                <a:gd name="connsiteY13" fmla="*/ 742013 h 973186"/>
                <a:gd name="connsiteX14" fmla="*/ 71582 w 569716"/>
                <a:gd name="connsiteY14" fmla="*/ 401923 h 973186"/>
                <a:gd name="connsiteX15" fmla="*/ 0 w 569716"/>
                <a:gd name="connsiteY15" fmla="*/ 663114 h 973186"/>
                <a:gd name="connsiteX0" fmla="*/ 0 w 569716"/>
                <a:gd name="connsiteY0" fmla="*/ 663114 h 973186"/>
                <a:gd name="connsiteX1" fmla="*/ 0 w 569716"/>
                <a:gd name="connsiteY1" fmla="*/ 554180 h 973186"/>
                <a:gd name="connsiteX2" fmla="*/ 78429 w 569716"/>
                <a:gd name="connsiteY2" fmla="*/ 17210 h 973186"/>
                <a:gd name="connsiteX3" fmla="*/ 100856 w 569716"/>
                <a:gd name="connsiteY3" fmla="*/ 342553 h 973186"/>
                <a:gd name="connsiteX4" fmla="*/ 131463 w 569716"/>
                <a:gd name="connsiteY4" fmla="*/ 64395 h 973186"/>
                <a:gd name="connsiteX5" fmla="*/ 264533 w 569716"/>
                <a:gd name="connsiteY5" fmla="*/ 149492 h 973186"/>
                <a:gd name="connsiteX6" fmla="*/ 558845 w 569716"/>
                <a:gd name="connsiteY6" fmla="*/ 163049 h 973186"/>
                <a:gd name="connsiteX7" fmla="*/ 558845 w 569716"/>
                <a:gd name="connsiteY7" fmla="*/ 948867 h 973186"/>
                <a:gd name="connsiteX8" fmla="*/ 461522 w 569716"/>
                <a:gd name="connsiteY8" fmla="*/ 945427 h 973186"/>
                <a:gd name="connsiteX9" fmla="*/ 405831 w 569716"/>
                <a:gd name="connsiteY9" fmla="*/ 958245 h 973186"/>
                <a:gd name="connsiteX10" fmla="*/ 265919 w 569716"/>
                <a:gd name="connsiteY10" fmla="*/ 896573 h 973186"/>
                <a:gd name="connsiteX11" fmla="*/ 169191 w 569716"/>
                <a:gd name="connsiteY11" fmla="*/ 745550 h 973186"/>
                <a:gd name="connsiteX12" fmla="*/ 118007 w 569716"/>
                <a:gd name="connsiteY12" fmla="*/ 501564 h 973186"/>
                <a:gd name="connsiteX13" fmla="*/ 93999 w 569716"/>
                <a:gd name="connsiteY13" fmla="*/ 742013 h 973186"/>
                <a:gd name="connsiteX14" fmla="*/ 71582 w 569716"/>
                <a:gd name="connsiteY14" fmla="*/ 401923 h 973186"/>
                <a:gd name="connsiteX15" fmla="*/ 0 w 569716"/>
                <a:gd name="connsiteY15" fmla="*/ 663114 h 973186"/>
                <a:gd name="connsiteX0" fmla="*/ 0 w 569716"/>
                <a:gd name="connsiteY0" fmla="*/ 663114 h 973186"/>
                <a:gd name="connsiteX1" fmla="*/ 0 w 569716"/>
                <a:gd name="connsiteY1" fmla="*/ 554180 h 973186"/>
                <a:gd name="connsiteX2" fmla="*/ 78429 w 569716"/>
                <a:gd name="connsiteY2" fmla="*/ 17210 h 973186"/>
                <a:gd name="connsiteX3" fmla="*/ 100856 w 569716"/>
                <a:gd name="connsiteY3" fmla="*/ 342553 h 973186"/>
                <a:gd name="connsiteX4" fmla="*/ 131463 w 569716"/>
                <a:gd name="connsiteY4" fmla="*/ 64395 h 973186"/>
                <a:gd name="connsiteX5" fmla="*/ 264533 w 569716"/>
                <a:gd name="connsiteY5" fmla="*/ 149492 h 973186"/>
                <a:gd name="connsiteX6" fmla="*/ 558845 w 569716"/>
                <a:gd name="connsiteY6" fmla="*/ 163049 h 973186"/>
                <a:gd name="connsiteX7" fmla="*/ 558845 w 569716"/>
                <a:gd name="connsiteY7" fmla="*/ 948867 h 973186"/>
                <a:gd name="connsiteX8" fmla="*/ 461522 w 569716"/>
                <a:gd name="connsiteY8" fmla="*/ 945427 h 973186"/>
                <a:gd name="connsiteX9" fmla="*/ 405831 w 569716"/>
                <a:gd name="connsiteY9" fmla="*/ 958245 h 973186"/>
                <a:gd name="connsiteX10" fmla="*/ 265919 w 569716"/>
                <a:gd name="connsiteY10" fmla="*/ 896573 h 973186"/>
                <a:gd name="connsiteX11" fmla="*/ 169191 w 569716"/>
                <a:gd name="connsiteY11" fmla="*/ 745550 h 973186"/>
                <a:gd name="connsiteX12" fmla="*/ 118007 w 569716"/>
                <a:gd name="connsiteY12" fmla="*/ 501564 h 973186"/>
                <a:gd name="connsiteX13" fmla="*/ 93999 w 569716"/>
                <a:gd name="connsiteY13" fmla="*/ 742013 h 973186"/>
                <a:gd name="connsiteX14" fmla="*/ 71582 w 569716"/>
                <a:gd name="connsiteY14" fmla="*/ 401923 h 973186"/>
                <a:gd name="connsiteX15" fmla="*/ 0 w 569716"/>
                <a:gd name="connsiteY15" fmla="*/ 663114 h 973186"/>
                <a:gd name="connsiteX0" fmla="*/ 0 w 569716"/>
                <a:gd name="connsiteY0" fmla="*/ 663114 h 973186"/>
                <a:gd name="connsiteX1" fmla="*/ 0 w 569716"/>
                <a:gd name="connsiteY1" fmla="*/ 554180 h 973186"/>
                <a:gd name="connsiteX2" fmla="*/ 78429 w 569716"/>
                <a:gd name="connsiteY2" fmla="*/ 17210 h 973186"/>
                <a:gd name="connsiteX3" fmla="*/ 100856 w 569716"/>
                <a:gd name="connsiteY3" fmla="*/ 342553 h 973186"/>
                <a:gd name="connsiteX4" fmla="*/ 131463 w 569716"/>
                <a:gd name="connsiteY4" fmla="*/ 64395 h 973186"/>
                <a:gd name="connsiteX5" fmla="*/ 264533 w 569716"/>
                <a:gd name="connsiteY5" fmla="*/ 149492 h 973186"/>
                <a:gd name="connsiteX6" fmla="*/ 558845 w 569716"/>
                <a:gd name="connsiteY6" fmla="*/ 163049 h 973186"/>
                <a:gd name="connsiteX7" fmla="*/ 558845 w 569716"/>
                <a:gd name="connsiteY7" fmla="*/ 948867 h 973186"/>
                <a:gd name="connsiteX8" fmla="*/ 461522 w 569716"/>
                <a:gd name="connsiteY8" fmla="*/ 945427 h 973186"/>
                <a:gd name="connsiteX9" fmla="*/ 405831 w 569716"/>
                <a:gd name="connsiteY9" fmla="*/ 958245 h 973186"/>
                <a:gd name="connsiteX10" fmla="*/ 265919 w 569716"/>
                <a:gd name="connsiteY10" fmla="*/ 896573 h 973186"/>
                <a:gd name="connsiteX11" fmla="*/ 169191 w 569716"/>
                <a:gd name="connsiteY11" fmla="*/ 745550 h 973186"/>
                <a:gd name="connsiteX12" fmla="*/ 118007 w 569716"/>
                <a:gd name="connsiteY12" fmla="*/ 501564 h 973186"/>
                <a:gd name="connsiteX13" fmla="*/ 93999 w 569716"/>
                <a:gd name="connsiteY13" fmla="*/ 742013 h 973186"/>
                <a:gd name="connsiteX14" fmla="*/ 71582 w 569716"/>
                <a:gd name="connsiteY14" fmla="*/ 401923 h 973186"/>
                <a:gd name="connsiteX15" fmla="*/ 0 w 569716"/>
                <a:gd name="connsiteY15" fmla="*/ 663114 h 973186"/>
                <a:gd name="connsiteX0" fmla="*/ 0 w 569716"/>
                <a:gd name="connsiteY0" fmla="*/ 663114 h 973186"/>
                <a:gd name="connsiteX1" fmla="*/ 0 w 569716"/>
                <a:gd name="connsiteY1" fmla="*/ 554180 h 973186"/>
                <a:gd name="connsiteX2" fmla="*/ 78429 w 569716"/>
                <a:gd name="connsiteY2" fmla="*/ 17210 h 973186"/>
                <a:gd name="connsiteX3" fmla="*/ 100856 w 569716"/>
                <a:gd name="connsiteY3" fmla="*/ 342553 h 973186"/>
                <a:gd name="connsiteX4" fmla="*/ 131463 w 569716"/>
                <a:gd name="connsiteY4" fmla="*/ 64395 h 973186"/>
                <a:gd name="connsiteX5" fmla="*/ 264533 w 569716"/>
                <a:gd name="connsiteY5" fmla="*/ 149492 h 973186"/>
                <a:gd name="connsiteX6" fmla="*/ 558845 w 569716"/>
                <a:gd name="connsiteY6" fmla="*/ 163049 h 973186"/>
                <a:gd name="connsiteX7" fmla="*/ 558845 w 569716"/>
                <a:gd name="connsiteY7" fmla="*/ 948867 h 973186"/>
                <a:gd name="connsiteX8" fmla="*/ 461522 w 569716"/>
                <a:gd name="connsiteY8" fmla="*/ 945427 h 973186"/>
                <a:gd name="connsiteX9" fmla="*/ 405831 w 569716"/>
                <a:gd name="connsiteY9" fmla="*/ 958245 h 973186"/>
                <a:gd name="connsiteX10" fmla="*/ 265919 w 569716"/>
                <a:gd name="connsiteY10" fmla="*/ 896573 h 973186"/>
                <a:gd name="connsiteX11" fmla="*/ 169191 w 569716"/>
                <a:gd name="connsiteY11" fmla="*/ 745550 h 973186"/>
                <a:gd name="connsiteX12" fmla="*/ 118007 w 569716"/>
                <a:gd name="connsiteY12" fmla="*/ 501564 h 973186"/>
                <a:gd name="connsiteX13" fmla="*/ 93999 w 569716"/>
                <a:gd name="connsiteY13" fmla="*/ 742013 h 973186"/>
                <a:gd name="connsiteX14" fmla="*/ 71582 w 569716"/>
                <a:gd name="connsiteY14" fmla="*/ 401923 h 973186"/>
                <a:gd name="connsiteX15" fmla="*/ 0 w 569716"/>
                <a:gd name="connsiteY15" fmla="*/ 663114 h 973186"/>
                <a:gd name="connsiteX0" fmla="*/ 0 w 569716"/>
                <a:gd name="connsiteY0" fmla="*/ 663114 h 973186"/>
                <a:gd name="connsiteX1" fmla="*/ 0 w 569716"/>
                <a:gd name="connsiteY1" fmla="*/ 554180 h 973186"/>
                <a:gd name="connsiteX2" fmla="*/ 78429 w 569716"/>
                <a:gd name="connsiteY2" fmla="*/ 17210 h 973186"/>
                <a:gd name="connsiteX3" fmla="*/ 100856 w 569716"/>
                <a:gd name="connsiteY3" fmla="*/ 342553 h 973186"/>
                <a:gd name="connsiteX4" fmla="*/ 131463 w 569716"/>
                <a:gd name="connsiteY4" fmla="*/ 64395 h 973186"/>
                <a:gd name="connsiteX5" fmla="*/ 264533 w 569716"/>
                <a:gd name="connsiteY5" fmla="*/ 149492 h 973186"/>
                <a:gd name="connsiteX6" fmla="*/ 558845 w 569716"/>
                <a:gd name="connsiteY6" fmla="*/ 163049 h 973186"/>
                <a:gd name="connsiteX7" fmla="*/ 558845 w 569716"/>
                <a:gd name="connsiteY7" fmla="*/ 948867 h 973186"/>
                <a:gd name="connsiteX8" fmla="*/ 461522 w 569716"/>
                <a:gd name="connsiteY8" fmla="*/ 945427 h 973186"/>
                <a:gd name="connsiteX9" fmla="*/ 405831 w 569716"/>
                <a:gd name="connsiteY9" fmla="*/ 958245 h 973186"/>
                <a:gd name="connsiteX10" fmla="*/ 265919 w 569716"/>
                <a:gd name="connsiteY10" fmla="*/ 896573 h 973186"/>
                <a:gd name="connsiteX11" fmla="*/ 169191 w 569716"/>
                <a:gd name="connsiteY11" fmla="*/ 745550 h 973186"/>
                <a:gd name="connsiteX12" fmla="*/ 118007 w 569716"/>
                <a:gd name="connsiteY12" fmla="*/ 501564 h 973186"/>
                <a:gd name="connsiteX13" fmla="*/ 93999 w 569716"/>
                <a:gd name="connsiteY13" fmla="*/ 742013 h 973186"/>
                <a:gd name="connsiteX14" fmla="*/ 71582 w 569716"/>
                <a:gd name="connsiteY14" fmla="*/ 401923 h 973186"/>
                <a:gd name="connsiteX15" fmla="*/ 0 w 569716"/>
                <a:gd name="connsiteY15" fmla="*/ 663114 h 973186"/>
                <a:gd name="connsiteX0" fmla="*/ 0 w 569716"/>
                <a:gd name="connsiteY0" fmla="*/ 663114 h 973186"/>
                <a:gd name="connsiteX1" fmla="*/ 0 w 569716"/>
                <a:gd name="connsiteY1" fmla="*/ 554180 h 973186"/>
                <a:gd name="connsiteX2" fmla="*/ 78429 w 569716"/>
                <a:gd name="connsiteY2" fmla="*/ 17210 h 973186"/>
                <a:gd name="connsiteX3" fmla="*/ 100856 w 569716"/>
                <a:gd name="connsiteY3" fmla="*/ 342553 h 973186"/>
                <a:gd name="connsiteX4" fmla="*/ 131463 w 569716"/>
                <a:gd name="connsiteY4" fmla="*/ 64395 h 973186"/>
                <a:gd name="connsiteX5" fmla="*/ 264533 w 569716"/>
                <a:gd name="connsiteY5" fmla="*/ 149492 h 973186"/>
                <a:gd name="connsiteX6" fmla="*/ 558845 w 569716"/>
                <a:gd name="connsiteY6" fmla="*/ 163049 h 973186"/>
                <a:gd name="connsiteX7" fmla="*/ 558845 w 569716"/>
                <a:gd name="connsiteY7" fmla="*/ 948867 h 973186"/>
                <a:gd name="connsiteX8" fmla="*/ 461522 w 569716"/>
                <a:gd name="connsiteY8" fmla="*/ 945427 h 973186"/>
                <a:gd name="connsiteX9" fmla="*/ 405831 w 569716"/>
                <a:gd name="connsiteY9" fmla="*/ 958245 h 973186"/>
                <a:gd name="connsiteX10" fmla="*/ 265919 w 569716"/>
                <a:gd name="connsiteY10" fmla="*/ 896573 h 973186"/>
                <a:gd name="connsiteX11" fmla="*/ 169191 w 569716"/>
                <a:gd name="connsiteY11" fmla="*/ 745550 h 973186"/>
                <a:gd name="connsiteX12" fmla="*/ 118007 w 569716"/>
                <a:gd name="connsiteY12" fmla="*/ 501564 h 973186"/>
                <a:gd name="connsiteX13" fmla="*/ 93999 w 569716"/>
                <a:gd name="connsiteY13" fmla="*/ 742013 h 973186"/>
                <a:gd name="connsiteX14" fmla="*/ 71582 w 569716"/>
                <a:gd name="connsiteY14" fmla="*/ 401923 h 973186"/>
                <a:gd name="connsiteX15" fmla="*/ 0 w 569716"/>
                <a:gd name="connsiteY15" fmla="*/ 663114 h 973186"/>
                <a:gd name="connsiteX0" fmla="*/ 0 w 569716"/>
                <a:gd name="connsiteY0" fmla="*/ 663114 h 967454"/>
                <a:gd name="connsiteX1" fmla="*/ 0 w 569716"/>
                <a:gd name="connsiteY1" fmla="*/ 554180 h 967454"/>
                <a:gd name="connsiteX2" fmla="*/ 78429 w 569716"/>
                <a:gd name="connsiteY2" fmla="*/ 17210 h 967454"/>
                <a:gd name="connsiteX3" fmla="*/ 100856 w 569716"/>
                <a:gd name="connsiteY3" fmla="*/ 342553 h 967454"/>
                <a:gd name="connsiteX4" fmla="*/ 131463 w 569716"/>
                <a:gd name="connsiteY4" fmla="*/ 64395 h 967454"/>
                <a:gd name="connsiteX5" fmla="*/ 264533 w 569716"/>
                <a:gd name="connsiteY5" fmla="*/ 149492 h 967454"/>
                <a:gd name="connsiteX6" fmla="*/ 558845 w 569716"/>
                <a:gd name="connsiteY6" fmla="*/ 163049 h 967454"/>
                <a:gd name="connsiteX7" fmla="*/ 558845 w 569716"/>
                <a:gd name="connsiteY7" fmla="*/ 948867 h 967454"/>
                <a:gd name="connsiteX8" fmla="*/ 461522 w 569716"/>
                <a:gd name="connsiteY8" fmla="*/ 945427 h 967454"/>
                <a:gd name="connsiteX9" fmla="*/ 405078 w 569716"/>
                <a:gd name="connsiteY9" fmla="*/ 952513 h 967454"/>
                <a:gd name="connsiteX10" fmla="*/ 265919 w 569716"/>
                <a:gd name="connsiteY10" fmla="*/ 896573 h 967454"/>
                <a:gd name="connsiteX11" fmla="*/ 169191 w 569716"/>
                <a:gd name="connsiteY11" fmla="*/ 745550 h 967454"/>
                <a:gd name="connsiteX12" fmla="*/ 118007 w 569716"/>
                <a:gd name="connsiteY12" fmla="*/ 501564 h 967454"/>
                <a:gd name="connsiteX13" fmla="*/ 93999 w 569716"/>
                <a:gd name="connsiteY13" fmla="*/ 742013 h 967454"/>
                <a:gd name="connsiteX14" fmla="*/ 71582 w 569716"/>
                <a:gd name="connsiteY14" fmla="*/ 401923 h 967454"/>
                <a:gd name="connsiteX15" fmla="*/ 0 w 569716"/>
                <a:gd name="connsiteY15" fmla="*/ 663114 h 967454"/>
                <a:gd name="connsiteX0" fmla="*/ 0 w 558845"/>
                <a:gd name="connsiteY0" fmla="*/ 724394 h 1028734"/>
                <a:gd name="connsiteX1" fmla="*/ 0 w 558845"/>
                <a:gd name="connsiteY1" fmla="*/ 615460 h 1028734"/>
                <a:gd name="connsiteX2" fmla="*/ 78429 w 558845"/>
                <a:gd name="connsiteY2" fmla="*/ 78490 h 1028734"/>
                <a:gd name="connsiteX3" fmla="*/ 100856 w 558845"/>
                <a:gd name="connsiteY3" fmla="*/ 403833 h 1028734"/>
                <a:gd name="connsiteX4" fmla="*/ 131463 w 558845"/>
                <a:gd name="connsiteY4" fmla="*/ 125675 h 1028734"/>
                <a:gd name="connsiteX5" fmla="*/ 264533 w 558845"/>
                <a:gd name="connsiteY5" fmla="*/ 210772 h 1028734"/>
                <a:gd name="connsiteX6" fmla="*/ 540761 w 558845"/>
                <a:gd name="connsiteY6" fmla="*/ 152888 h 1028734"/>
                <a:gd name="connsiteX7" fmla="*/ 558845 w 558845"/>
                <a:gd name="connsiteY7" fmla="*/ 1010147 h 1028734"/>
                <a:gd name="connsiteX8" fmla="*/ 461522 w 558845"/>
                <a:gd name="connsiteY8" fmla="*/ 1006707 h 1028734"/>
                <a:gd name="connsiteX9" fmla="*/ 405078 w 558845"/>
                <a:gd name="connsiteY9" fmla="*/ 1013793 h 1028734"/>
                <a:gd name="connsiteX10" fmla="*/ 265919 w 558845"/>
                <a:gd name="connsiteY10" fmla="*/ 957853 h 1028734"/>
                <a:gd name="connsiteX11" fmla="*/ 169191 w 558845"/>
                <a:gd name="connsiteY11" fmla="*/ 806830 h 1028734"/>
                <a:gd name="connsiteX12" fmla="*/ 118007 w 558845"/>
                <a:gd name="connsiteY12" fmla="*/ 562844 h 1028734"/>
                <a:gd name="connsiteX13" fmla="*/ 93999 w 558845"/>
                <a:gd name="connsiteY13" fmla="*/ 803293 h 1028734"/>
                <a:gd name="connsiteX14" fmla="*/ 71582 w 558845"/>
                <a:gd name="connsiteY14" fmla="*/ 463203 h 1028734"/>
                <a:gd name="connsiteX15" fmla="*/ 0 w 558845"/>
                <a:gd name="connsiteY15" fmla="*/ 724394 h 1028734"/>
                <a:gd name="connsiteX0" fmla="*/ 0 w 558845"/>
                <a:gd name="connsiteY0" fmla="*/ 724394 h 1028734"/>
                <a:gd name="connsiteX1" fmla="*/ 0 w 558845"/>
                <a:gd name="connsiteY1" fmla="*/ 615460 h 1028734"/>
                <a:gd name="connsiteX2" fmla="*/ 78429 w 558845"/>
                <a:gd name="connsiteY2" fmla="*/ 78490 h 1028734"/>
                <a:gd name="connsiteX3" fmla="*/ 100856 w 558845"/>
                <a:gd name="connsiteY3" fmla="*/ 403833 h 1028734"/>
                <a:gd name="connsiteX4" fmla="*/ 131463 w 558845"/>
                <a:gd name="connsiteY4" fmla="*/ 125675 h 1028734"/>
                <a:gd name="connsiteX5" fmla="*/ 264533 w 558845"/>
                <a:gd name="connsiteY5" fmla="*/ 210772 h 1028734"/>
                <a:gd name="connsiteX6" fmla="*/ 540761 w 558845"/>
                <a:gd name="connsiteY6" fmla="*/ 152888 h 1028734"/>
                <a:gd name="connsiteX7" fmla="*/ 558845 w 558845"/>
                <a:gd name="connsiteY7" fmla="*/ 1010147 h 1028734"/>
                <a:gd name="connsiteX8" fmla="*/ 461522 w 558845"/>
                <a:gd name="connsiteY8" fmla="*/ 1006707 h 1028734"/>
                <a:gd name="connsiteX9" fmla="*/ 405078 w 558845"/>
                <a:gd name="connsiteY9" fmla="*/ 1013793 h 1028734"/>
                <a:gd name="connsiteX10" fmla="*/ 265919 w 558845"/>
                <a:gd name="connsiteY10" fmla="*/ 957853 h 1028734"/>
                <a:gd name="connsiteX11" fmla="*/ 169191 w 558845"/>
                <a:gd name="connsiteY11" fmla="*/ 806830 h 1028734"/>
                <a:gd name="connsiteX12" fmla="*/ 118007 w 558845"/>
                <a:gd name="connsiteY12" fmla="*/ 562844 h 1028734"/>
                <a:gd name="connsiteX13" fmla="*/ 93999 w 558845"/>
                <a:gd name="connsiteY13" fmla="*/ 803293 h 1028734"/>
                <a:gd name="connsiteX14" fmla="*/ 71582 w 558845"/>
                <a:gd name="connsiteY14" fmla="*/ 463203 h 1028734"/>
                <a:gd name="connsiteX15" fmla="*/ 0 w 558845"/>
                <a:gd name="connsiteY15" fmla="*/ 724394 h 1028734"/>
                <a:gd name="connsiteX0" fmla="*/ 0 w 559564"/>
                <a:gd name="connsiteY0" fmla="*/ 683145 h 987485"/>
                <a:gd name="connsiteX1" fmla="*/ 0 w 559564"/>
                <a:gd name="connsiteY1" fmla="*/ 574211 h 987485"/>
                <a:gd name="connsiteX2" fmla="*/ 78429 w 559564"/>
                <a:gd name="connsiteY2" fmla="*/ 37241 h 987485"/>
                <a:gd name="connsiteX3" fmla="*/ 100856 w 559564"/>
                <a:gd name="connsiteY3" fmla="*/ 362584 h 987485"/>
                <a:gd name="connsiteX4" fmla="*/ 131463 w 559564"/>
                <a:gd name="connsiteY4" fmla="*/ 84426 h 987485"/>
                <a:gd name="connsiteX5" fmla="*/ 264533 w 559564"/>
                <a:gd name="connsiteY5" fmla="*/ 169523 h 987485"/>
                <a:gd name="connsiteX6" fmla="*/ 558836 w 559564"/>
                <a:gd name="connsiteY6" fmla="*/ 152888 h 987485"/>
                <a:gd name="connsiteX7" fmla="*/ 558845 w 559564"/>
                <a:gd name="connsiteY7" fmla="*/ 968898 h 987485"/>
                <a:gd name="connsiteX8" fmla="*/ 461522 w 559564"/>
                <a:gd name="connsiteY8" fmla="*/ 965458 h 987485"/>
                <a:gd name="connsiteX9" fmla="*/ 405078 w 559564"/>
                <a:gd name="connsiteY9" fmla="*/ 972544 h 987485"/>
                <a:gd name="connsiteX10" fmla="*/ 265919 w 559564"/>
                <a:gd name="connsiteY10" fmla="*/ 916604 h 987485"/>
                <a:gd name="connsiteX11" fmla="*/ 169191 w 559564"/>
                <a:gd name="connsiteY11" fmla="*/ 765581 h 987485"/>
                <a:gd name="connsiteX12" fmla="*/ 118007 w 559564"/>
                <a:gd name="connsiteY12" fmla="*/ 521595 h 987485"/>
                <a:gd name="connsiteX13" fmla="*/ 93999 w 559564"/>
                <a:gd name="connsiteY13" fmla="*/ 762044 h 987485"/>
                <a:gd name="connsiteX14" fmla="*/ 71582 w 559564"/>
                <a:gd name="connsiteY14" fmla="*/ 421954 h 987485"/>
                <a:gd name="connsiteX15" fmla="*/ 0 w 559564"/>
                <a:gd name="connsiteY15" fmla="*/ 683145 h 987485"/>
                <a:gd name="connsiteX0" fmla="*/ 0 w 559211"/>
                <a:gd name="connsiteY0" fmla="*/ 683145 h 987485"/>
                <a:gd name="connsiteX1" fmla="*/ 0 w 559211"/>
                <a:gd name="connsiteY1" fmla="*/ 574211 h 987485"/>
                <a:gd name="connsiteX2" fmla="*/ 78429 w 559211"/>
                <a:gd name="connsiteY2" fmla="*/ 37241 h 987485"/>
                <a:gd name="connsiteX3" fmla="*/ 100856 w 559211"/>
                <a:gd name="connsiteY3" fmla="*/ 362584 h 987485"/>
                <a:gd name="connsiteX4" fmla="*/ 131463 w 559211"/>
                <a:gd name="connsiteY4" fmla="*/ 84426 h 987485"/>
                <a:gd name="connsiteX5" fmla="*/ 264533 w 559211"/>
                <a:gd name="connsiteY5" fmla="*/ 169523 h 987485"/>
                <a:gd name="connsiteX6" fmla="*/ 558836 w 559211"/>
                <a:gd name="connsiteY6" fmla="*/ 152888 h 987485"/>
                <a:gd name="connsiteX7" fmla="*/ 558845 w 559211"/>
                <a:gd name="connsiteY7" fmla="*/ 968898 h 987485"/>
                <a:gd name="connsiteX8" fmla="*/ 461522 w 559211"/>
                <a:gd name="connsiteY8" fmla="*/ 965458 h 987485"/>
                <a:gd name="connsiteX9" fmla="*/ 405078 w 559211"/>
                <a:gd name="connsiteY9" fmla="*/ 972544 h 987485"/>
                <a:gd name="connsiteX10" fmla="*/ 265919 w 559211"/>
                <a:gd name="connsiteY10" fmla="*/ 916604 h 987485"/>
                <a:gd name="connsiteX11" fmla="*/ 169191 w 559211"/>
                <a:gd name="connsiteY11" fmla="*/ 765581 h 987485"/>
                <a:gd name="connsiteX12" fmla="*/ 118007 w 559211"/>
                <a:gd name="connsiteY12" fmla="*/ 521595 h 987485"/>
                <a:gd name="connsiteX13" fmla="*/ 93999 w 559211"/>
                <a:gd name="connsiteY13" fmla="*/ 762044 h 987485"/>
                <a:gd name="connsiteX14" fmla="*/ 71582 w 559211"/>
                <a:gd name="connsiteY14" fmla="*/ 421954 h 987485"/>
                <a:gd name="connsiteX15" fmla="*/ 0 w 559211"/>
                <a:gd name="connsiteY15" fmla="*/ 683145 h 987485"/>
                <a:gd name="connsiteX0" fmla="*/ 0 w 559211"/>
                <a:gd name="connsiteY0" fmla="*/ 683145 h 987485"/>
                <a:gd name="connsiteX1" fmla="*/ 0 w 559211"/>
                <a:gd name="connsiteY1" fmla="*/ 574211 h 987485"/>
                <a:gd name="connsiteX2" fmla="*/ 78429 w 559211"/>
                <a:gd name="connsiteY2" fmla="*/ 37241 h 987485"/>
                <a:gd name="connsiteX3" fmla="*/ 100856 w 559211"/>
                <a:gd name="connsiteY3" fmla="*/ 362584 h 987485"/>
                <a:gd name="connsiteX4" fmla="*/ 131463 w 559211"/>
                <a:gd name="connsiteY4" fmla="*/ 84426 h 987485"/>
                <a:gd name="connsiteX5" fmla="*/ 264533 w 559211"/>
                <a:gd name="connsiteY5" fmla="*/ 169523 h 987485"/>
                <a:gd name="connsiteX6" fmla="*/ 558836 w 559211"/>
                <a:gd name="connsiteY6" fmla="*/ 152888 h 987485"/>
                <a:gd name="connsiteX7" fmla="*/ 558492 w 559211"/>
                <a:gd name="connsiteY7" fmla="*/ 919276 h 987485"/>
                <a:gd name="connsiteX8" fmla="*/ 461522 w 559211"/>
                <a:gd name="connsiteY8" fmla="*/ 965458 h 987485"/>
                <a:gd name="connsiteX9" fmla="*/ 405078 w 559211"/>
                <a:gd name="connsiteY9" fmla="*/ 972544 h 987485"/>
                <a:gd name="connsiteX10" fmla="*/ 265919 w 559211"/>
                <a:gd name="connsiteY10" fmla="*/ 916604 h 987485"/>
                <a:gd name="connsiteX11" fmla="*/ 169191 w 559211"/>
                <a:gd name="connsiteY11" fmla="*/ 765581 h 987485"/>
                <a:gd name="connsiteX12" fmla="*/ 118007 w 559211"/>
                <a:gd name="connsiteY12" fmla="*/ 521595 h 987485"/>
                <a:gd name="connsiteX13" fmla="*/ 93999 w 559211"/>
                <a:gd name="connsiteY13" fmla="*/ 762044 h 987485"/>
                <a:gd name="connsiteX14" fmla="*/ 71582 w 559211"/>
                <a:gd name="connsiteY14" fmla="*/ 421954 h 987485"/>
                <a:gd name="connsiteX15" fmla="*/ 0 w 559211"/>
                <a:gd name="connsiteY15" fmla="*/ 683145 h 987485"/>
                <a:gd name="connsiteX0" fmla="*/ 0 w 559211"/>
                <a:gd name="connsiteY0" fmla="*/ 683145 h 987485"/>
                <a:gd name="connsiteX1" fmla="*/ 0 w 559211"/>
                <a:gd name="connsiteY1" fmla="*/ 574211 h 987485"/>
                <a:gd name="connsiteX2" fmla="*/ 78429 w 559211"/>
                <a:gd name="connsiteY2" fmla="*/ 37241 h 987485"/>
                <a:gd name="connsiteX3" fmla="*/ 100856 w 559211"/>
                <a:gd name="connsiteY3" fmla="*/ 362584 h 987485"/>
                <a:gd name="connsiteX4" fmla="*/ 131463 w 559211"/>
                <a:gd name="connsiteY4" fmla="*/ 84426 h 987485"/>
                <a:gd name="connsiteX5" fmla="*/ 264533 w 559211"/>
                <a:gd name="connsiteY5" fmla="*/ 169523 h 987485"/>
                <a:gd name="connsiteX6" fmla="*/ 558836 w 559211"/>
                <a:gd name="connsiteY6" fmla="*/ 152888 h 987485"/>
                <a:gd name="connsiteX7" fmla="*/ 558492 w 559211"/>
                <a:gd name="connsiteY7" fmla="*/ 919276 h 987485"/>
                <a:gd name="connsiteX8" fmla="*/ 461522 w 559211"/>
                <a:gd name="connsiteY8" fmla="*/ 965458 h 987485"/>
                <a:gd name="connsiteX9" fmla="*/ 405078 w 559211"/>
                <a:gd name="connsiteY9" fmla="*/ 972544 h 987485"/>
                <a:gd name="connsiteX10" fmla="*/ 265919 w 559211"/>
                <a:gd name="connsiteY10" fmla="*/ 916604 h 987485"/>
                <a:gd name="connsiteX11" fmla="*/ 169191 w 559211"/>
                <a:gd name="connsiteY11" fmla="*/ 765581 h 987485"/>
                <a:gd name="connsiteX12" fmla="*/ 118007 w 559211"/>
                <a:gd name="connsiteY12" fmla="*/ 521595 h 987485"/>
                <a:gd name="connsiteX13" fmla="*/ 93999 w 559211"/>
                <a:gd name="connsiteY13" fmla="*/ 762044 h 987485"/>
                <a:gd name="connsiteX14" fmla="*/ 71582 w 559211"/>
                <a:gd name="connsiteY14" fmla="*/ 421954 h 987485"/>
                <a:gd name="connsiteX15" fmla="*/ 0 w 559211"/>
                <a:gd name="connsiteY15" fmla="*/ 683145 h 987485"/>
                <a:gd name="connsiteX0" fmla="*/ 0 w 559211"/>
                <a:gd name="connsiteY0" fmla="*/ 663114 h 967454"/>
                <a:gd name="connsiteX1" fmla="*/ 0 w 559211"/>
                <a:gd name="connsiteY1" fmla="*/ 554180 h 967454"/>
                <a:gd name="connsiteX2" fmla="*/ 78429 w 559211"/>
                <a:gd name="connsiteY2" fmla="*/ 17210 h 967454"/>
                <a:gd name="connsiteX3" fmla="*/ 100856 w 559211"/>
                <a:gd name="connsiteY3" fmla="*/ 342553 h 967454"/>
                <a:gd name="connsiteX4" fmla="*/ 131463 w 559211"/>
                <a:gd name="connsiteY4" fmla="*/ 64395 h 967454"/>
                <a:gd name="connsiteX5" fmla="*/ 264533 w 559211"/>
                <a:gd name="connsiteY5" fmla="*/ 149492 h 967454"/>
                <a:gd name="connsiteX6" fmla="*/ 558836 w 559211"/>
                <a:gd name="connsiteY6" fmla="*/ 132857 h 967454"/>
                <a:gd name="connsiteX7" fmla="*/ 558492 w 559211"/>
                <a:gd name="connsiteY7" fmla="*/ 899245 h 967454"/>
                <a:gd name="connsiteX8" fmla="*/ 461522 w 559211"/>
                <a:gd name="connsiteY8" fmla="*/ 945427 h 967454"/>
                <a:gd name="connsiteX9" fmla="*/ 405078 w 559211"/>
                <a:gd name="connsiteY9" fmla="*/ 952513 h 967454"/>
                <a:gd name="connsiteX10" fmla="*/ 265919 w 559211"/>
                <a:gd name="connsiteY10" fmla="*/ 896573 h 967454"/>
                <a:gd name="connsiteX11" fmla="*/ 169191 w 559211"/>
                <a:gd name="connsiteY11" fmla="*/ 745550 h 967454"/>
                <a:gd name="connsiteX12" fmla="*/ 118007 w 559211"/>
                <a:gd name="connsiteY12" fmla="*/ 501564 h 967454"/>
                <a:gd name="connsiteX13" fmla="*/ 93999 w 559211"/>
                <a:gd name="connsiteY13" fmla="*/ 742013 h 967454"/>
                <a:gd name="connsiteX14" fmla="*/ 71582 w 559211"/>
                <a:gd name="connsiteY14" fmla="*/ 401923 h 967454"/>
                <a:gd name="connsiteX15" fmla="*/ 0 w 559211"/>
                <a:gd name="connsiteY15" fmla="*/ 663114 h 967454"/>
                <a:gd name="connsiteX0" fmla="*/ 0 w 559211"/>
                <a:gd name="connsiteY0" fmla="*/ 663114 h 967454"/>
                <a:gd name="connsiteX1" fmla="*/ 0 w 559211"/>
                <a:gd name="connsiteY1" fmla="*/ 554180 h 967454"/>
                <a:gd name="connsiteX2" fmla="*/ 78429 w 559211"/>
                <a:gd name="connsiteY2" fmla="*/ 17210 h 967454"/>
                <a:gd name="connsiteX3" fmla="*/ 100856 w 559211"/>
                <a:gd name="connsiteY3" fmla="*/ 342553 h 967454"/>
                <a:gd name="connsiteX4" fmla="*/ 131463 w 559211"/>
                <a:gd name="connsiteY4" fmla="*/ 64395 h 967454"/>
                <a:gd name="connsiteX5" fmla="*/ 264533 w 559211"/>
                <a:gd name="connsiteY5" fmla="*/ 149492 h 967454"/>
                <a:gd name="connsiteX6" fmla="*/ 558836 w 559211"/>
                <a:gd name="connsiteY6" fmla="*/ 132857 h 967454"/>
                <a:gd name="connsiteX7" fmla="*/ 558492 w 559211"/>
                <a:gd name="connsiteY7" fmla="*/ 899245 h 967454"/>
                <a:gd name="connsiteX8" fmla="*/ 461522 w 559211"/>
                <a:gd name="connsiteY8" fmla="*/ 945427 h 967454"/>
                <a:gd name="connsiteX9" fmla="*/ 405078 w 559211"/>
                <a:gd name="connsiteY9" fmla="*/ 952513 h 967454"/>
                <a:gd name="connsiteX10" fmla="*/ 265919 w 559211"/>
                <a:gd name="connsiteY10" fmla="*/ 896573 h 967454"/>
                <a:gd name="connsiteX11" fmla="*/ 169191 w 559211"/>
                <a:gd name="connsiteY11" fmla="*/ 745550 h 967454"/>
                <a:gd name="connsiteX12" fmla="*/ 118007 w 559211"/>
                <a:gd name="connsiteY12" fmla="*/ 501564 h 967454"/>
                <a:gd name="connsiteX13" fmla="*/ 93999 w 559211"/>
                <a:gd name="connsiteY13" fmla="*/ 742013 h 967454"/>
                <a:gd name="connsiteX14" fmla="*/ 71582 w 559211"/>
                <a:gd name="connsiteY14" fmla="*/ 401923 h 967454"/>
                <a:gd name="connsiteX15" fmla="*/ 0 w 559211"/>
                <a:gd name="connsiteY15" fmla="*/ 663114 h 967454"/>
                <a:gd name="connsiteX0" fmla="*/ 0 w 559211"/>
                <a:gd name="connsiteY0" fmla="*/ 663114 h 967454"/>
                <a:gd name="connsiteX1" fmla="*/ 0 w 559211"/>
                <a:gd name="connsiteY1" fmla="*/ 554180 h 967454"/>
                <a:gd name="connsiteX2" fmla="*/ 78429 w 559211"/>
                <a:gd name="connsiteY2" fmla="*/ 17210 h 967454"/>
                <a:gd name="connsiteX3" fmla="*/ 100856 w 559211"/>
                <a:gd name="connsiteY3" fmla="*/ 342553 h 967454"/>
                <a:gd name="connsiteX4" fmla="*/ 131463 w 559211"/>
                <a:gd name="connsiteY4" fmla="*/ 64395 h 967454"/>
                <a:gd name="connsiteX5" fmla="*/ 264533 w 559211"/>
                <a:gd name="connsiteY5" fmla="*/ 149492 h 967454"/>
                <a:gd name="connsiteX6" fmla="*/ 558836 w 559211"/>
                <a:gd name="connsiteY6" fmla="*/ 132857 h 967454"/>
                <a:gd name="connsiteX7" fmla="*/ 558492 w 559211"/>
                <a:gd name="connsiteY7" fmla="*/ 899245 h 967454"/>
                <a:gd name="connsiteX8" fmla="*/ 461522 w 559211"/>
                <a:gd name="connsiteY8" fmla="*/ 945427 h 967454"/>
                <a:gd name="connsiteX9" fmla="*/ 405078 w 559211"/>
                <a:gd name="connsiteY9" fmla="*/ 952513 h 967454"/>
                <a:gd name="connsiteX10" fmla="*/ 265919 w 559211"/>
                <a:gd name="connsiteY10" fmla="*/ 896573 h 967454"/>
                <a:gd name="connsiteX11" fmla="*/ 169191 w 559211"/>
                <a:gd name="connsiteY11" fmla="*/ 745550 h 967454"/>
                <a:gd name="connsiteX12" fmla="*/ 118007 w 559211"/>
                <a:gd name="connsiteY12" fmla="*/ 501564 h 967454"/>
                <a:gd name="connsiteX13" fmla="*/ 93999 w 559211"/>
                <a:gd name="connsiteY13" fmla="*/ 742013 h 967454"/>
                <a:gd name="connsiteX14" fmla="*/ 71582 w 559211"/>
                <a:gd name="connsiteY14" fmla="*/ 401923 h 967454"/>
                <a:gd name="connsiteX15" fmla="*/ 0 w 559211"/>
                <a:gd name="connsiteY15" fmla="*/ 663114 h 967454"/>
                <a:gd name="connsiteX0" fmla="*/ 0 w 559211"/>
                <a:gd name="connsiteY0" fmla="*/ 663114 h 967454"/>
                <a:gd name="connsiteX1" fmla="*/ 0 w 559211"/>
                <a:gd name="connsiteY1" fmla="*/ 554180 h 967454"/>
                <a:gd name="connsiteX2" fmla="*/ 78429 w 559211"/>
                <a:gd name="connsiteY2" fmla="*/ 17210 h 967454"/>
                <a:gd name="connsiteX3" fmla="*/ 100856 w 559211"/>
                <a:gd name="connsiteY3" fmla="*/ 342553 h 967454"/>
                <a:gd name="connsiteX4" fmla="*/ 131463 w 559211"/>
                <a:gd name="connsiteY4" fmla="*/ 64395 h 967454"/>
                <a:gd name="connsiteX5" fmla="*/ 264533 w 559211"/>
                <a:gd name="connsiteY5" fmla="*/ 149492 h 967454"/>
                <a:gd name="connsiteX6" fmla="*/ 558836 w 559211"/>
                <a:gd name="connsiteY6" fmla="*/ 132857 h 967454"/>
                <a:gd name="connsiteX7" fmla="*/ 559156 w 559211"/>
                <a:gd name="connsiteY7" fmla="*/ 890527 h 967454"/>
                <a:gd name="connsiteX8" fmla="*/ 461522 w 559211"/>
                <a:gd name="connsiteY8" fmla="*/ 945427 h 967454"/>
                <a:gd name="connsiteX9" fmla="*/ 405078 w 559211"/>
                <a:gd name="connsiteY9" fmla="*/ 952513 h 967454"/>
                <a:gd name="connsiteX10" fmla="*/ 265919 w 559211"/>
                <a:gd name="connsiteY10" fmla="*/ 896573 h 967454"/>
                <a:gd name="connsiteX11" fmla="*/ 169191 w 559211"/>
                <a:gd name="connsiteY11" fmla="*/ 745550 h 967454"/>
                <a:gd name="connsiteX12" fmla="*/ 118007 w 559211"/>
                <a:gd name="connsiteY12" fmla="*/ 501564 h 967454"/>
                <a:gd name="connsiteX13" fmla="*/ 93999 w 559211"/>
                <a:gd name="connsiteY13" fmla="*/ 742013 h 967454"/>
                <a:gd name="connsiteX14" fmla="*/ 71582 w 559211"/>
                <a:gd name="connsiteY14" fmla="*/ 401923 h 967454"/>
                <a:gd name="connsiteX15" fmla="*/ 0 w 559211"/>
                <a:gd name="connsiteY15" fmla="*/ 663114 h 967454"/>
                <a:gd name="connsiteX0" fmla="*/ 0 w 559875"/>
                <a:gd name="connsiteY0" fmla="*/ 663114 h 967454"/>
                <a:gd name="connsiteX1" fmla="*/ 0 w 559875"/>
                <a:gd name="connsiteY1" fmla="*/ 554180 h 967454"/>
                <a:gd name="connsiteX2" fmla="*/ 78429 w 559875"/>
                <a:gd name="connsiteY2" fmla="*/ 17210 h 967454"/>
                <a:gd name="connsiteX3" fmla="*/ 100856 w 559875"/>
                <a:gd name="connsiteY3" fmla="*/ 342553 h 967454"/>
                <a:gd name="connsiteX4" fmla="*/ 131463 w 559875"/>
                <a:gd name="connsiteY4" fmla="*/ 64395 h 967454"/>
                <a:gd name="connsiteX5" fmla="*/ 264533 w 559875"/>
                <a:gd name="connsiteY5" fmla="*/ 149492 h 967454"/>
                <a:gd name="connsiteX6" fmla="*/ 559500 w 559875"/>
                <a:gd name="connsiteY6" fmla="*/ 114619 h 967454"/>
                <a:gd name="connsiteX7" fmla="*/ 559156 w 559875"/>
                <a:gd name="connsiteY7" fmla="*/ 890527 h 967454"/>
                <a:gd name="connsiteX8" fmla="*/ 461522 w 559875"/>
                <a:gd name="connsiteY8" fmla="*/ 945427 h 967454"/>
                <a:gd name="connsiteX9" fmla="*/ 405078 w 559875"/>
                <a:gd name="connsiteY9" fmla="*/ 952513 h 967454"/>
                <a:gd name="connsiteX10" fmla="*/ 265919 w 559875"/>
                <a:gd name="connsiteY10" fmla="*/ 896573 h 967454"/>
                <a:gd name="connsiteX11" fmla="*/ 169191 w 559875"/>
                <a:gd name="connsiteY11" fmla="*/ 745550 h 967454"/>
                <a:gd name="connsiteX12" fmla="*/ 118007 w 559875"/>
                <a:gd name="connsiteY12" fmla="*/ 501564 h 967454"/>
                <a:gd name="connsiteX13" fmla="*/ 93999 w 559875"/>
                <a:gd name="connsiteY13" fmla="*/ 742013 h 967454"/>
                <a:gd name="connsiteX14" fmla="*/ 71582 w 559875"/>
                <a:gd name="connsiteY14" fmla="*/ 401923 h 967454"/>
                <a:gd name="connsiteX15" fmla="*/ 0 w 559875"/>
                <a:gd name="connsiteY15" fmla="*/ 663114 h 96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875" h="967454">
                  <a:moveTo>
                    <a:pt x="0" y="663114"/>
                  </a:moveTo>
                  <a:cubicBezTo>
                    <a:pt x="55" y="580809"/>
                    <a:pt x="76" y="604666"/>
                    <a:pt x="0" y="554180"/>
                  </a:cubicBezTo>
                  <a:cubicBezTo>
                    <a:pt x="42030" y="510926"/>
                    <a:pt x="64921" y="35439"/>
                    <a:pt x="78429" y="17210"/>
                  </a:cubicBezTo>
                  <a:cubicBezTo>
                    <a:pt x="89612" y="0"/>
                    <a:pt x="92489" y="287954"/>
                    <a:pt x="100856" y="342553"/>
                  </a:cubicBezTo>
                  <a:cubicBezTo>
                    <a:pt x="110072" y="398302"/>
                    <a:pt x="115803" y="94180"/>
                    <a:pt x="131463" y="64395"/>
                  </a:cubicBezTo>
                  <a:cubicBezTo>
                    <a:pt x="148116" y="43560"/>
                    <a:pt x="116304" y="118971"/>
                    <a:pt x="264533" y="149492"/>
                  </a:cubicBezTo>
                  <a:cubicBezTo>
                    <a:pt x="335763" y="165934"/>
                    <a:pt x="483924" y="190733"/>
                    <a:pt x="559500" y="114619"/>
                  </a:cubicBezTo>
                  <a:cubicBezTo>
                    <a:pt x="559875" y="336698"/>
                    <a:pt x="559156" y="890527"/>
                    <a:pt x="559156" y="890527"/>
                  </a:cubicBezTo>
                  <a:cubicBezTo>
                    <a:pt x="552609" y="903625"/>
                    <a:pt x="472977" y="943518"/>
                    <a:pt x="461522" y="945427"/>
                  </a:cubicBezTo>
                  <a:cubicBezTo>
                    <a:pt x="442015" y="948678"/>
                    <a:pt x="423839" y="958767"/>
                    <a:pt x="405078" y="952513"/>
                  </a:cubicBezTo>
                  <a:cubicBezTo>
                    <a:pt x="351318" y="967454"/>
                    <a:pt x="307754" y="931305"/>
                    <a:pt x="265919" y="896573"/>
                  </a:cubicBezTo>
                  <a:cubicBezTo>
                    <a:pt x="226012" y="851271"/>
                    <a:pt x="193843" y="811385"/>
                    <a:pt x="169191" y="745550"/>
                  </a:cubicBezTo>
                  <a:cubicBezTo>
                    <a:pt x="138154" y="673203"/>
                    <a:pt x="127694" y="498351"/>
                    <a:pt x="118007" y="501564"/>
                  </a:cubicBezTo>
                  <a:cubicBezTo>
                    <a:pt x="104294" y="518243"/>
                    <a:pt x="101652" y="695543"/>
                    <a:pt x="93999" y="742013"/>
                  </a:cubicBezTo>
                  <a:cubicBezTo>
                    <a:pt x="86006" y="771884"/>
                    <a:pt x="80002" y="400263"/>
                    <a:pt x="71582" y="401923"/>
                  </a:cubicBezTo>
                  <a:cubicBezTo>
                    <a:pt x="55813" y="404783"/>
                    <a:pt x="41744" y="823652"/>
                    <a:pt x="0" y="663114"/>
                  </a:cubicBezTo>
                  <a:close/>
                </a:path>
              </a:pathLst>
            </a:cu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22" eaLnBrk="1" fontAlgn="auto" hangingPunct="1">
                <a:spcBef>
                  <a:spcPts val="0"/>
                </a:spcBef>
                <a:spcAft>
                  <a:spcPts val="0"/>
                </a:spcAft>
              </a:pPr>
              <a:endParaRPr lang="ru-RU" sz="1800">
                <a:solidFill>
                  <a:prstClr val="white"/>
                </a:solidFill>
              </a:endParaRPr>
            </a:p>
          </p:txBody>
        </p:sp>
        <p:pic>
          <p:nvPicPr>
            <p:cNvPr id="8" name="Рисунок 7" descr="C:\Users\Svetlana Volkova\AppData\Local\Microsoft\Windows\Temporary Internet Files\Content.Outlook\UNXP8UXN\Logo IMC Montan New _ 2014.png"/>
            <p:cNvPicPr>
              <a:picLocks noChangeAspect="1"/>
            </p:cNvPicPr>
            <p:nvPr userDrawn="1"/>
          </p:nvPicPr>
          <p:blipFill>
            <a:blip r:embed="rId2" cstate="print">
              <a:duotone>
                <a:schemeClr val="bg2">
                  <a:shade val="45000"/>
                  <a:satMod val="135000"/>
                </a:schemeClr>
                <a:prstClr val="white"/>
              </a:duotone>
              <a:lum bright="100000" contrast="-100000"/>
            </a:blip>
            <a:srcRect l="25068"/>
            <a:stretch>
              <a:fillRect/>
            </a:stretch>
          </p:blipFill>
          <p:spPr bwMode="auto">
            <a:xfrm>
              <a:off x="8443935" y="676119"/>
              <a:ext cx="1546235" cy="308352"/>
            </a:xfrm>
            <a:prstGeom prst="rect">
              <a:avLst/>
            </a:prstGeom>
            <a:noFill/>
            <a:ln w="9525">
              <a:noFill/>
              <a:miter lim="800000"/>
              <a:headEnd/>
              <a:tailEnd/>
            </a:ln>
          </p:spPr>
        </p:pic>
        <p:sp>
          <p:nvSpPr>
            <p:cNvPr id="9" name="Полилиния 8"/>
            <p:cNvSpPr/>
            <p:nvPr userDrawn="1"/>
          </p:nvSpPr>
          <p:spPr>
            <a:xfrm>
              <a:off x="7931239" y="673741"/>
              <a:ext cx="518480" cy="285749"/>
            </a:xfrm>
            <a:custGeom>
              <a:avLst/>
              <a:gdLst>
                <a:gd name="connsiteX0" fmla="*/ 5911 w 95187"/>
                <a:gd name="connsiteY0" fmla="*/ 91981 h 91981"/>
                <a:gd name="connsiteX1" fmla="*/ 5911 w 95187"/>
                <a:gd name="connsiteY1" fmla="*/ 91981 h 91981"/>
                <a:gd name="connsiteX2" fmla="*/ 32964 w 95187"/>
                <a:gd name="connsiteY2" fmla="*/ 5411 h 91981"/>
                <a:gd name="connsiteX3" fmla="*/ 41080 w 95187"/>
                <a:gd name="connsiteY3" fmla="*/ 0 h 91981"/>
                <a:gd name="connsiteX4" fmla="*/ 73544 w 95187"/>
                <a:gd name="connsiteY4" fmla="*/ 5411 h 91981"/>
                <a:gd name="connsiteX5" fmla="*/ 87071 w 95187"/>
                <a:gd name="connsiteY5" fmla="*/ 24348 h 91981"/>
                <a:gd name="connsiteX6" fmla="*/ 95187 w 95187"/>
                <a:gd name="connsiteY6" fmla="*/ 35169 h 91981"/>
                <a:gd name="connsiteX7" fmla="*/ 89776 w 95187"/>
                <a:gd name="connsiteY7" fmla="*/ 64928 h 91981"/>
                <a:gd name="connsiteX8" fmla="*/ 81660 w 95187"/>
                <a:gd name="connsiteY8" fmla="*/ 70338 h 91981"/>
                <a:gd name="connsiteX9" fmla="*/ 68133 w 95187"/>
                <a:gd name="connsiteY9" fmla="*/ 73044 h 91981"/>
                <a:gd name="connsiteX10" fmla="*/ 60018 w 95187"/>
                <a:gd name="connsiteY10" fmla="*/ 75749 h 91981"/>
                <a:gd name="connsiteX11" fmla="*/ 32964 w 95187"/>
                <a:gd name="connsiteY11" fmla="*/ 67633 h 91981"/>
                <a:gd name="connsiteX12" fmla="*/ 24848 w 95187"/>
                <a:gd name="connsiteY12" fmla="*/ 64928 h 91981"/>
                <a:gd name="connsiteX13" fmla="*/ 11322 w 95187"/>
                <a:gd name="connsiteY13" fmla="*/ 67633 h 91981"/>
                <a:gd name="connsiteX14" fmla="*/ 5911 w 95187"/>
                <a:gd name="connsiteY14" fmla="*/ 91981 h 91981"/>
                <a:gd name="connsiteX0" fmla="*/ 5911 w 95187"/>
                <a:gd name="connsiteY0" fmla="*/ 91981 h 164745"/>
                <a:gd name="connsiteX1" fmla="*/ 5911 w 95187"/>
                <a:gd name="connsiteY1" fmla="*/ 91981 h 164745"/>
                <a:gd name="connsiteX2" fmla="*/ 32964 w 95187"/>
                <a:gd name="connsiteY2" fmla="*/ 5411 h 164745"/>
                <a:gd name="connsiteX3" fmla="*/ 41080 w 95187"/>
                <a:gd name="connsiteY3" fmla="*/ 0 h 164745"/>
                <a:gd name="connsiteX4" fmla="*/ 73544 w 95187"/>
                <a:gd name="connsiteY4" fmla="*/ 5411 h 164745"/>
                <a:gd name="connsiteX5" fmla="*/ 87071 w 95187"/>
                <a:gd name="connsiteY5" fmla="*/ 24348 h 164745"/>
                <a:gd name="connsiteX6" fmla="*/ 95187 w 95187"/>
                <a:gd name="connsiteY6" fmla="*/ 35169 h 164745"/>
                <a:gd name="connsiteX7" fmla="*/ 89776 w 95187"/>
                <a:gd name="connsiteY7" fmla="*/ 64928 h 164745"/>
                <a:gd name="connsiteX8" fmla="*/ 81660 w 95187"/>
                <a:gd name="connsiteY8" fmla="*/ 70338 h 164745"/>
                <a:gd name="connsiteX9" fmla="*/ 68133 w 95187"/>
                <a:gd name="connsiteY9" fmla="*/ 73044 h 164745"/>
                <a:gd name="connsiteX10" fmla="*/ 60018 w 95187"/>
                <a:gd name="connsiteY10" fmla="*/ 75749 h 164745"/>
                <a:gd name="connsiteX11" fmla="*/ 63291 w 95187"/>
                <a:gd name="connsiteY11" fmla="*/ 158157 h 164745"/>
                <a:gd name="connsiteX12" fmla="*/ 24848 w 95187"/>
                <a:gd name="connsiteY12" fmla="*/ 64928 h 164745"/>
                <a:gd name="connsiteX13" fmla="*/ 11322 w 95187"/>
                <a:gd name="connsiteY13" fmla="*/ 67633 h 164745"/>
                <a:gd name="connsiteX14" fmla="*/ 5911 w 95187"/>
                <a:gd name="connsiteY14" fmla="*/ 91981 h 164745"/>
                <a:gd name="connsiteX0" fmla="*/ 5911 w 129788"/>
                <a:gd name="connsiteY0" fmla="*/ 91981 h 164745"/>
                <a:gd name="connsiteX1" fmla="*/ 5911 w 129788"/>
                <a:gd name="connsiteY1" fmla="*/ 91981 h 164745"/>
                <a:gd name="connsiteX2" fmla="*/ 32964 w 129788"/>
                <a:gd name="connsiteY2" fmla="*/ 5411 h 164745"/>
                <a:gd name="connsiteX3" fmla="*/ 41080 w 129788"/>
                <a:gd name="connsiteY3" fmla="*/ 0 h 164745"/>
                <a:gd name="connsiteX4" fmla="*/ 73544 w 129788"/>
                <a:gd name="connsiteY4" fmla="*/ 5411 h 164745"/>
                <a:gd name="connsiteX5" fmla="*/ 87071 w 129788"/>
                <a:gd name="connsiteY5" fmla="*/ 24348 h 164745"/>
                <a:gd name="connsiteX6" fmla="*/ 95187 w 129788"/>
                <a:gd name="connsiteY6" fmla="*/ 35169 h 164745"/>
                <a:gd name="connsiteX7" fmla="*/ 89776 w 129788"/>
                <a:gd name="connsiteY7" fmla="*/ 64928 h 164745"/>
                <a:gd name="connsiteX8" fmla="*/ 81660 w 129788"/>
                <a:gd name="connsiteY8" fmla="*/ 70338 h 164745"/>
                <a:gd name="connsiteX9" fmla="*/ 68133 w 129788"/>
                <a:gd name="connsiteY9" fmla="*/ 73044 h 164745"/>
                <a:gd name="connsiteX10" fmla="*/ 127083 w 129788"/>
                <a:gd name="connsiteY10" fmla="*/ 91981 h 164745"/>
                <a:gd name="connsiteX11" fmla="*/ 63291 w 129788"/>
                <a:gd name="connsiteY11" fmla="*/ 158157 h 164745"/>
                <a:gd name="connsiteX12" fmla="*/ 24848 w 129788"/>
                <a:gd name="connsiteY12" fmla="*/ 64928 h 164745"/>
                <a:gd name="connsiteX13" fmla="*/ 11322 w 129788"/>
                <a:gd name="connsiteY13" fmla="*/ 67633 h 164745"/>
                <a:gd name="connsiteX14" fmla="*/ 5911 w 129788"/>
                <a:gd name="connsiteY14" fmla="*/ 91981 h 164745"/>
                <a:gd name="connsiteX0" fmla="*/ 5911 w 141106"/>
                <a:gd name="connsiteY0" fmla="*/ 136204 h 208968"/>
                <a:gd name="connsiteX1" fmla="*/ 5911 w 141106"/>
                <a:gd name="connsiteY1" fmla="*/ 136204 h 208968"/>
                <a:gd name="connsiteX2" fmla="*/ 32964 w 141106"/>
                <a:gd name="connsiteY2" fmla="*/ 49634 h 208968"/>
                <a:gd name="connsiteX3" fmla="*/ 41080 w 141106"/>
                <a:gd name="connsiteY3" fmla="*/ 44223 h 208968"/>
                <a:gd name="connsiteX4" fmla="*/ 127083 w 141106"/>
                <a:gd name="connsiteY4" fmla="*/ 3852 h 208968"/>
                <a:gd name="connsiteX5" fmla="*/ 87071 w 141106"/>
                <a:gd name="connsiteY5" fmla="*/ 68571 h 208968"/>
                <a:gd name="connsiteX6" fmla="*/ 95187 w 141106"/>
                <a:gd name="connsiteY6" fmla="*/ 79392 h 208968"/>
                <a:gd name="connsiteX7" fmla="*/ 89776 w 141106"/>
                <a:gd name="connsiteY7" fmla="*/ 109151 h 208968"/>
                <a:gd name="connsiteX8" fmla="*/ 81660 w 141106"/>
                <a:gd name="connsiteY8" fmla="*/ 114561 h 208968"/>
                <a:gd name="connsiteX9" fmla="*/ 68133 w 141106"/>
                <a:gd name="connsiteY9" fmla="*/ 117267 h 208968"/>
                <a:gd name="connsiteX10" fmla="*/ 127083 w 141106"/>
                <a:gd name="connsiteY10" fmla="*/ 136204 h 208968"/>
                <a:gd name="connsiteX11" fmla="*/ 63291 w 141106"/>
                <a:gd name="connsiteY11" fmla="*/ 202380 h 208968"/>
                <a:gd name="connsiteX12" fmla="*/ 24848 w 141106"/>
                <a:gd name="connsiteY12" fmla="*/ 109151 h 208968"/>
                <a:gd name="connsiteX13" fmla="*/ 11322 w 141106"/>
                <a:gd name="connsiteY13" fmla="*/ 111856 h 208968"/>
                <a:gd name="connsiteX14" fmla="*/ 5911 w 141106"/>
                <a:gd name="connsiteY14" fmla="*/ 136204 h 208968"/>
                <a:gd name="connsiteX0" fmla="*/ 64082 w 199277"/>
                <a:gd name="connsiteY0" fmla="*/ 136204 h 208968"/>
                <a:gd name="connsiteX1" fmla="*/ 64082 w 199277"/>
                <a:gd name="connsiteY1" fmla="*/ 136204 h 208968"/>
                <a:gd name="connsiteX2" fmla="*/ 25772 w 199277"/>
                <a:gd name="connsiteY2" fmla="*/ 70029 h 208968"/>
                <a:gd name="connsiteX3" fmla="*/ 99251 w 199277"/>
                <a:gd name="connsiteY3" fmla="*/ 44223 h 208968"/>
                <a:gd name="connsiteX4" fmla="*/ 185254 w 199277"/>
                <a:gd name="connsiteY4" fmla="*/ 3852 h 208968"/>
                <a:gd name="connsiteX5" fmla="*/ 145242 w 199277"/>
                <a:gd name="connsiteY5" fmla="*/ 68571 h 208968"/>
                <a:gd name="connsiteX6" fmla="*/ 153358 w 199277"/>
                <a:gd name="connsiteY6" fmla="*/ 79392 h 208968"/>
                <a:gd name="connsiteX7" fmla="*/ 147947 w 199277"/>
                <a:gd name="connsiteY7" fmla="*/ 109151 h 208968"/>
                <a:gd name="connsiteX8" fmla="*/ 139831 w 199277"/>
                <a:gd name="connsiteY8" fmla="*/ 114561 h 208968"/>
                <a:gd name="connsiteX9" fmla="*/ 126304 w 199277"/>
                <a:gd name="connsiteY9" fmla="*/ 117267 h 208968"/>
                <a:gd name="connsiteX10" fmla="*/ 185254 w 199277"/>
                <a:gd name="connsiteY10" fmla="*/ 136204 h 208968"/>
                <a:gd name="connsiteX11" fmla="*/ 121462 w 199277"/>
                <a:gd name="connsiteY11" fmla="*/ 202380 h 208968"/>
                <a:gd name="connsiteX12" fmla="*/ 83019 w 199277"/>
                <a:gd name="connsiteY12" fmla="*/ 109151 h 208968"/>
                <a:gd name="connsiteX13" fmla="*/ 69493 w 199277"/>
                <a:gd name="connsiteY13" fmla="*/ 111856 h 208968"/>
                <a:gd name="connsiteX14" fmla="*/ 64082 w 199277"/>
                <a:gd name="connsiteY14" fmla="*/ 136204 h 208968"/>
                <a:gd name="connsiteX0" fmla="*/ 64082 w 199277"/>
                <a:gd name="connsiteY0" fmla="*/ 136204 h 208968"/>
                <a:gd name="connsiteX1" fmla="*/ 64082 w 199277"/>
                <a:gd name="connsiteY1" fmla="*/ 136204 h 208968"/>
                <a:gd name="connsiteX2" fmla="*/ 25772 w 199277"/>
                <a:gd name="connsiteY2" fmla="*/ 70029 h 208968"/>
                <a:gd name="connsiteX3" fmla="*/ 89565 w 199277"/>
                <a:gd name="connsiteY3" fmla="*/ 36941 h 208968"/>
                <a:gd name="connsiteX4" fmla="*/ 185254 w 199277"/>
                <a:gd name="connsiteY4" fmla="*/ 3852 h 208968"/>
                <a:gd name="connsiteX5" fmla="*/ 145242 w 199277"/>
                <a:gd name="connsiteY5" fmla="*/ 68571 h 208968"/>
                <a:gd name="connsiteX6" fmla="*/ 153358 w 199277"/>
                <a:gd name="connsiteY6" fmla="*/ 79392 h 208968"/>
                <a:gd name="connsiteX7" fmla="*/ 147947 w 199277"/>
                <a:gd name="connsiteY7" fmla="*/ 109151 h 208968"/>
                <a:gd name="connsiteX8" fmla="*/ 139831 w 199277"/>
                <a:gd name="connsiteY8" fmla="*/ 114561 h 208968"/>
                <a:gd name="connsiteX9" fmla="*/ 126304 w 199277"/>
                <a:gd name="connsiteY9" fmla="*/ 117267 h 208968"/>
                <a:gd name="connsiteX10" fmla="*/ 185254 w 199277"/>
                <a:gd name="connsiteY10" fmla="*/ 136204 h 208968"/>
                <a:gd name="connsiteX11" fmla="*/ 121462 w 199277"/>
                <a:gd name="connsiteY11" fmla="*/ 202380 h 208968"/>
                <a:gd name="connsiteX12" fmla="*/ 83019 w 199277"/>
                <a:gd name="connsiteY12" fmla="*/ 109151 h 208968"/>
                <a:gd name="connsiteX13" fmla="*/ 69493 w 199277"/>
                <a:gd name="connsiteY13" fmla="*/ 111856 h 208968"/>
                <a:gd name="connsiteX14" fmla="*/ 64082 w 199277"/>
                <a:gd name="connsiteY14" fmla="*/ 136204 h 208968"/>
                <a:gd name="connsiteX0" fmla="*/ 64082 w 199277"/>
                <a:gd name="connsiteY0" fmla="*/ 136204 h 208968"/>
                <a:gd name="connsiteX1" fmla="*/ 64082 w 199277"/>
                <a:gd name="connsiteY1" fmla="*/ 136204 h 208968"/>
                <a:gd name="connsiteX2" fmla="*/ 25772 w 199277"/>
                <a:gd name="connsiteY2" fmla="*/ 70029 h 208968"/>
                <a:gd name="connsiteX3" fmla="*/ 57668 w 199277"/>
                <a:gd name="connsiteY3" fmla="*/ 36941 h 208968"/>
                <a:gd name="connsiteX4" fmla="*/ 185254 w 199277"/>
                <a:gd name="connsiteY4" fmla="*/ 3852 h 208968"/>
                <a:gd name="connsiteX5" fmla="*/ 145242 w 199277"/>
                <a:gd name="connsiteY5" fmla="*/ 68571 h 208968"/>
                <a:gd name="connsiteX6" fmla="*/ 153358 w 199277"/>
                <a:gd name="connsiteY6" fmla="*/ 79392 h 208968"/>
                <a:gd name="connsiteX7" fmla="*/ 147947 w 199277"/>
                <a:gd name="connsiteY7" fmla="*/ 109151 h 208968"/>
                <a:gd name="connsiteX8" fmla="*/ 139831 w 199277"/>
                <a:gd name="connsiteY8" fmla="*/ 114561 h 208968"/>
                <a:gd name="connsiteX9" fmla="*/ 126304 w 199277"/>
                <a:gd name="connsiteY9" fmla="*/ 117267 h 208968"/>
                <a:gd name="connsiteX10" fmla="*/ 185254 w 199277"/>
                <a:gd name="connsiteY10" fmla="*/ 136204 h 208968"/>
                <a:gd name="connsiteX11" fmla="*/ 121462 w 199277"/>
                <a:gd name="connsiteY11" fmla="*/ 202380 h 208968"/>
                <a:gd name="connsiteX12" fmla="*/ 83019 w 199277"/>
                <a:gd name="connsiteY12" fmla="*/ 109151 h 208968"/>
                <a:gd name="connsiteX13" fmla="*/ 69493 w 199277"/>
                <a:gd name="connsiteY13" fmla="*/ 111856 h 208968"/>
                <a:gd name="connsiteX14" fmla="*/ 64082 w 199277"/>
                <a:gd name="connsiteY14" fmla="*/ 136204 h 208968"/>
                <a:gd name="connsiteX0" fmla="*/ 64082 w 199277"/>
                <a:gd name="connsiteY0" fmla="*/ 136204 h 208968"/>
                <a:gd name="connsiteX1" fmla="*/ 64082 w 199277"/>
                <a:gd name="connsiteY1" fmla="*/ 136204 h 208968"/>
                <a:gd name="connsiteX2" fmla="*/ 25772 w 199277"/>
                <a:gd name="connsiteY2" fmla="*/ 70029 h 208968"/>
                <a:gd name="connsiteX3" fmla="*/ 57668 w 199277"/>
                <a:gd name="connsiteY3" fmla="*/ 36941 h 208968"/>
                <a:gd name="connsiteX4" fmla="*/ 185254 w 199277"/>
                <a:gd name="connsiteY4" fmla="*/ 3852 h 208968"/>
                <a:gd name="connsiteX5" fmla="*/ 145242 w 199277"/>
                <a:gd name="connsiteY5" fmla="*/ 68571 h 208968"/>
                <a:gd name="connsiteX6" fmla="*/ 153358 w 199277"/>
                <a:gd name="connsiteY6" fmla="*/ 79392 h 208968"/>
                <a:gd name="connsiteX7" fmla="*/ 147947 w 199277"/>
                <a:gd name="connsiteY7" fmla="*/ 109151 h 208968"/>
                <a:gd name="connsiteX8" fmla="*/ 139831 w 199277"/>
                <a:gd name="connsiteY8" fmla="*/ 114561 h 208968"/>
                <a:gd name="connsiteX9" fmla="*/ 126304 w 199277"/>
                <a:gd name="connsiteY9" fmla="*/ 117267 h 208968"/>
                <a:gd name="connsiteX10" fmla="*/ 185254 w 199277"/>
                <a:gd name="connsiteY10" fmla="*/ 136204 h 208968"/>
                <a:gd name="connsiteX11" fmla="*/ 121462 w 199277"/>
                <a:gd name="connsiteY11" fmla="*/ 202380 h 208968"/>
                <a:gd name="connsiteX12" fmla="*/ 83019 w 199277"/>
                <a:gd name="connsiteY12" fmla="*/ 109151 h 208968"/>
                <a:gd name="connsiteX13" fmla="*/ 69493 w 199277"/>
                <a:gd name="connsiteY13" fmla="*/ 111856 h 208968"/>
                <a:gd name="connsiteX14" fmla="*/ 64082 w 199277"/>
                <a:gd name="connsiteY14" fmla="*/ 136204 h 208968"/>
                <a:gd name="connsiteX0" fmla="*/ 64082 w 199277"/>
                <a:gd name="connsiteY0" fmla="*/ 136204 h 208968"/>
                <a:gd name="connsiteX1" fmla="*/ 64082 w 199277"/>
                <a:gd name="connsiteY1" fmla="*/ 136204 h 208968"/>
                <a:gd name="connsiteX2" fmla="*/ 25772 w 199277"/>
                <a:gd name="connsiteY2" fmla="*/ 70029 h 208968"/>
                <a:gd name="connsiteX3" fmla="*/ 121461 w 199277"/>
                <a:gd name="connsiteY3" fmla="*/ 70029 h 208968"/>
                <a:gd name="connsiteX4" fmla="*/ 185254 w 199277"/>
                <a:gd name="connsiteY4" fmla="*/ 3852 h 208968"/>
                <a:gd name="connsiteX5" fmla="*/ 145242 w 199277"/>
                <a:gd name="connsiteY5" fmla="*/ 68571 h 208968"/>
                <a:gd name="connsiteX6" fmla="*/ 153358 w 199277"/>
                <a:gd name="connsiteY6" fmla="*/ 79392 h 208968"/>
                <a:gd name="connsiteX7" fmla="*/ 147947 w 199277"/>
                <a:gd name="connsiteY7" fmla="*/ 109151 h 208968"/>
                <a:gd name="connsiteX8" fmla="*/ 139831 w 199277"/>
                <a:gd name="connsiteY8" fmla="*/ 114561 h 208968"/>
                <a:gd name="connsiteX9" fmla="*/ 126304 w 199277"/>
                <a:gd name="connsiteY9" fmla="*/ 117267 h 208968"/>
                <a:gd name="connsiteX10" fmla="*/ 185254 w 199277"/>
                <a:gd name="connsiteY10" fmla="*/ 136204 h 208968"/>
                <a:gd name="connsiteX11" fmla="*/ 121462 w 199277"/>
                <a:gd name="connsiteY11" fmla="*/ 202380 h 208968"/>
                <a:gd name="connsiteX12" fmla="*/ 83019 w 199277"/>
                <a:gd name="connsiteY12" fmla="*/ 109151 h 208968"/>
                <a:gd name="connsiteX13" fmla="*/ 69493 w 199277"/>
                <a:gd name="connsiteY13" fmla="*/ 111856 h 208968"/>
                <a:gd name="connsiteX14" fmla="*/ 64082 w 199277"/>
                <a:gd name="connsiteY14" fmla="*/ 136204 h 208968"/>
                <a:gd name="connsiteX0" fmla="*/ 64082 w 199277"/>
                <a:gd name="connsiteY0" fmla="*/ 136204 h 208968"/>
                <a:gd name="connsiteX1" fmla="*/ 64082 w 199277"/>
                <a:gd name="connsiteY1" fmla="*/ 136204 h 208968"/>
                <a:gd name="connsiteX2" fmla="*/ 25772 w 199277"/>
                <a:gd name="connsiteY2" fmla="*/ 70029 h 208968"/>
                <a:gd name="connsiteX3" fmla="*/ 121461 w 199277"/>
                <a:gd name="connsiteY3" fmla="*/ 70029 h 208968"/>
                <a:gd name="connsiteX4" fmla="*/ 185254 w 199277"/>
                <a:gd name="connsiteY4" fmla="*/ 3852 h 208968"/>
                <a:gd name="connsiteX5" fmla="*/ 145242 w 199277"/>
                <a:gd name="connsiteY5" fmla="*/ 68571 h 208968"/>
                <a:gd name="connsiteX6" fmla="*/ 153358 w 199277"/>
                <a:gd name="connsiteY6" fmla="*/ 79392 h 208968"/>
                <a:gd name="connsiteX7" fmla="*/ 147947 w 199277"/>
                <a:gd name="connsiteY7" fmla="*/ 109151 h 208968"/>
                <a:gd name="connsiteX8" fmla="*/ 139831 w 199277"/>
                <a:gd name="connsiteY8" fmla="*/ 114561 h 208968"/>
                <a:gd name="connsiteX9" fmla="*/ 126304 w 199277"/>
                <a:gd name="connsiteY9" fmla="*/ 117267 h 208968"/>
                <a:gd name="connsiteX10" fmla="*/ 185254 w 199277"/>
                <a:gd name="connsiteY10" fmla="*/ 136204 h 208968"/>
                <a:gd name="connsiteX11" fmla="*/ 121462 w 199277"/>
                <a:gd name="connsiteY11" fmla="*/ 202380 h 208968"/>
                <a:gd name="connsiteX12" fmla="*/ 83019 w 199277"/>
                <a:gd name="connsiteY12" fmla="*/ 109151 h 208968"/>
                <a:gd name="connsiteX13" fmla="*/ 69493 w 199277"/>
                <a:gd name="connsiteY13" fmla="*/ 111856 h 208968"/>
                <a:gd name="connsiteX14" fmla="*/ 64082 w 199277"/>
                <a:gd name="connsiteY14" fmla="*/ 136204 h 208968"/>
                <a:gd name="connsiteX0" fmla="*/ 69493 w 199277"/>
                <a:gd name="connsiteY0" fmla="*/ 111856 h 208968"/>
                <a:gd name="connsiteX1" fmla="*/ 64082 w 199277"/>
                <a:gd name="connsiteY1" fmla="*/ 136204 h 208968"/>
                <a:gd name="connsiteX2" fmla="*/ 25772 w 199277"/>
                <a:gd name="connsiteY2" fmla="*/ 70029 h 208968"/>
                <a:gd name="connsiteX3" fmla="*/ 121461 w 199277"/>
                <a:gd name="connsiteY3" fmla="*/ 70029 h 208968"/>
                <a:gd name="connsiteX4" fmla="*/ 185254 w 199277"/>
                <a:gd name="connsiteY4" fmla="*/ 3852 h 208968"/>
                <a:gd name="connsiteX5" fmla="*/ 145242 w 199277"/>
                <a:gd name="connsiteY5" fmla="*/ 68571 h 208968"/>
                <a:gd name="connsiteX6" fmla="*/ 153358 w 199277"/>
                <a:gd name="connsiteY6" fmla="*/ 79392 h 208968"/>
                <a:gd name="connsiteX7" fmla="*/ 147947 w 199277"/>
                <a:gd name="connsiteY7" fmla="*/ 109151 h 208968"/>
                <a:gd name="connsiteX8" fmla="*/ 139831 w 199277"/>
                <a:gd name="connsiteY8" fmla="*/ 114561 h 208968"/>
                <a:gd name="connsiteX9" fmla="*/ 126304 w 199277"/>
                <a:gd name="connsiteY9" fmla="*/ 117267 h 208968"/>
                <a:gd name="connsiteX10" fmla="*/ 185254 w 199277"/>
                <a:gd name="connsiteY10" fmla="*/ 136204 h 208968"/>
                <a:gd name="connsiteX11" fmla="*/ 121462 w 199277"/>
                <a:gd name="connsiteY11" fmla="*/ 202380 h 208968"/>
                <a:gd name="connsiteX12" fmla="*/ 83019 w 199277"/>
                <a:gd name="connsiteY12" fmla="*/ 109151 h 208968"/>
                <a:gd name="connsiteX13" fmla="*/ 69493 w 199277"/>
                <a:gd name="connsiteY13" fmla="*/ 111856 h 208968"/>
                <a:gd name="connsiteX0" fmla="*/ 83019 w 199277"/>
                <a:gd name="connsiteY0" fmla="*/ 109151 h 208968"/>
                <a:gd name="connsiteX1" fmla="*/ 64082 w 199277"/>
                <a:gd name="connsiteY1" fmla="*/ 136204 h 208968"/>
                <a:gd name="connsiteX2" fmla="*/ 25772 w 199277"/>
                <a:gd name="connsiteY2" fmla="*/ 70029 h 208968"/>
                <a:gd name="connsiteX3" fmla="*/ 121461 w 199277"/>
                <a:gd name="connsiteY3" fmla="*/ 70029 h 208968"/>
                <a:gd name="connsiteX4" fmla="*/ 185254 w 199277"/>
                <a:gd name="connsiteY4" fmla="*/ 3852 h 208968"/>
                <a:gd name="connsiteX5" fmla="*/ 145242 w 199277"/>
                <a:gd name="connsiteY5" fmla="*/ 68571 h 208968"/>
                <a:gd name="connsiteX6" fmla="*/ 153358 w 199277"/>
                <a:gd name="connsiteY6" fmla="*/ 79392 h 208968"/>
                <a:gd name="connsiteX7" fmla="*/ 147947 w 199277"/>
                <a:gd name="connsiteY7" fmla="*/ 109151 h 208968"/>
                <a:gd name="connsiteX8" fmla="*/ 139831 w 199277"/>
                <a:gd name="connsiteY8" fmla="*/ 114561 h 208968"/>
                <a:gd name="connsiteX9" fmla="*/ 126304 w 199277"/>
                <a:gd name="connsiteY9" fmla="*/ 117267 h 208968"/>
                <a:gd name="connsiteX10" fmla="*/ 185254 w 199277"/>
                <a:gd name="connsiteY10" fmla="*/ 136204 h 208968"/>
                <a:gd name="connsiteX11" fmla="*/ 121462 w 199277"/>
                <a:gd name="connsiteY11" fmla="*/ 202380 h 208968"/>
                <a:gd name="connsiteX12" fmla="*/ 83019 w 199277"/>
                <a:gd name="connsiteY12" fmla="*/ 109151 h 208968"/>
                <a:gd name="connsiteX0" fmla="*/ 63654 w 179912"/>
                <a:gd name="connsiteY0" fmla="*/ 109151 h 208968"/>
                <a:gd name="connsiteX1" fmla="*/ 6407 w 179912"/>
                <a:gd name="connsiteY1" fmla="*/ 70029 h 208968"/>
                <a:gd name="connsiteX2" fmla="*/ 102096 w 179912"/>
                <a:gd name="connsiteY2" fmla="*/ 70029 h 208968"/>
                <a:gd name="connsiteX3" fmla="*/ 165889 w 179912"/>
                <a:gd name="connsiteY3" fmla="*/ 3852 h 208968"/>
                <a:gd name="connsiteX4" fmla="*/ 125877 w 179912"/>
                <a:gd name="connsiteY4" fmla="*/ 68571 h 208968"/>
                <a:gd name="connsiteX5" fmla="*/ 133993 w 179912"/>
                <a:gd name="connsiteY5" fmla="*/ 79392 h 208968"/>
                <a:gd name="connsiteX6" fmla="*/ 128582 w 179912"/>
                <a:gd name="connsiteY6" fmla="*/ 109151 h 208968"/>
                <a:gd name="connsiteX7" fmla="*/ 120466 w 179912"/>
                <a:gd name="connsiteY7" fmla="*/ 114561 h 208968"/>
                <a:gd name="connsiteX8" fmla="*/ 106939 w 179912"/>
                <a:gd name="connsiteY8" fmla="*/ 117267 h 208968"/>
                <a:gd name="connsiteX9" fmla="*/ 165889 w 179912"/>
                <a:gd name="connsiteY9" fmla="*/ 136204 h 208968"/>
                <a:gd name="connsiteX10" fmla="*/ 102097 w 179912"/>
                <a:gd name="connsiteY10" fmla="*/ 202380 h 208968"/>
                <a:gd name="connsiteX11" fmla="*/ 63654 w 179912"/>
                <a:gd name="connsiteY11" fmla="*/ 109151 h 208968"/>
                <a:gd name="connsiteX0" fmla="*/ 70200 w 179912"/>
                <a:gd name="connsiteY0" fmla="*/ 169292 h 208968"/>
                <a:gd name="connsiteX1" fmla="*/ 6407 w 179912"/>
                <a:gd name="connsiteY1" fmla="*/ 70029 h 208968"/>
                <a:gd name="connsiteX2" fmla="*/ 102096 w 179912"/>
                <a:gd name="connsiteY2" fmla="*/ 70029 h 208968"/>
                <a:gd name="connsiteX3" fmla="*/ 165889 w 179912"/>
                <a:gd name="connsiteY3" fmla="*/ 3852 h 208968"/>
                <a:gd name="connsiteX4" fmla="*/ 125877 w 179912"/>
                <a:gd name="connsiteY4" fmla="*/ 68571 h 208968"/>
                <a:gd name="connsiteX5" fmla="*/ 133993 w 179912"/>
                <a:gd name="connsiteY5" fmla="*/ 79392 h 208968"/>
                <a:gd name="connsiteX6" fmla="*/ 128582 w 179912"/>
                <a:gd name="connsiteY6" fmla="*/ 109151 h 208968"/>
                <a:gd name="connsiteX7" fmla="*/ 120466 w 179912"/>
                <a:gd name="connsiteY7" fmla="*/ 114561 h 208968"/>
                <a:gd name="connsiteX8" fmla="*/ 106939 w 179912"/>
                <a:gd name="connsiteY8" fmla="*/ 117267 h 208968"/>
                <a:gd name="connsiteX9" fmla="*/ 165889 w 179912"/>
                <a:gd name="connsiteY9" fmla="*/ 136204 h 208968"/>
                <a:gd name="connsiteX10" fmla="*/ 102097 w 179912"/>
                <a:gd name="connsiteY10" fmla="*/ 202380 h 208968"/>
                <a:gd name="connsiteX11" fmla="*/ 70200 w 179912"/>
                <a:gd name="connsiteY11" fmla="*/ 169292 h 208968"/>
                <a:gd name="connsiteX0" fmla="*/ 70200 w 229682"/>
                <a:gd name="connsiteY0" fmla="*/ 169292 h 208968"/>
                <a:gd name="connsiteX1" fmla="*/ 6407 w 229682"/>
                <a:gd name="connsiteY1" fmla="*/ 70029 h 208968"/>
                <a:gd name="connsiteX2" fmla="*/ 102096 w 229682"/>
                <a:gd name="connsiteY2" fmla="*/ 70029 h 208968"/>
                <a:gd name="connsiteX3" fmla="*/ 165889 w 229682"/>
                <a:gd name="connsiteY3" fmla="*/ 3852 h 208968"/>
                <a:gd name="connsiteX4" fmla="*/ 125877 w 229682"/>
                <a:gd name="connsiteY4" fmla="*/ 68571 h 208968"/>
                <a:gd name="connsiteX5" fmla="*/ 229682 w 229682"/>
                <a:gd name="connsiteY5" fmla="*/ 70029 h 208968"/>
                <a:gd name="connsiteX6" fmla="*/ 128582 w 229682"/>
                <a:gd name="connsiteY6" fmla="*/ 109151 h 208968"/>
                <a:gd name="connsiteX7" fmla="*/ 120466 w 229682"/>
                <a:gd name="connsiteY7" fmla="*/ 114561 h 208968"/>
                <a:gd name="connsiteX8" fmla="*/ 106939 w 229682"/>
                <a:gd name="connsiteY8" fmla="*/ 117267 h 208968"/>
                <a:gd name="connsiteX9" fmla="*/ 165889 w 229682"/>
                <a:gd name="connsiteY9" fmla="*/ 136204 h 208968"/>
                <a:gd name="connsiteX10" fmla="*/ 102097 w 229682"/>
                <a:gd name="connsiteY10" fmla="*/ 202380 h 208968"/>
                <a:gd name="connsiteX11" fmla="*/ 70200 w 229682"/>
                <a:gd name="connsiteY11" fmla="*/ 169292 h 208968"/>
                <a:gd name="connsiteX0" fmla="*/ 70200 w 229682"/>
                <a:gd name="connsiteY0" fmla="*/ 169292 h 208968"/>
                <a:gd name="connsiteX1" fmla="*/ 6407 w 229682"/>
                <a:gd name="connsiteY1" fmla="*/ 70029 h 208968"/>
                <a:gd name="connsiteX2" fmla="*/ 102096 w 229682"/>
                <a:gd name="connsiteY2" fmla="*/ 70029 h 208968"/>
                <a:gd name="connsiteX3" fmla="*/ 165889 w 229682"/>
                <a:gd name="connsiteY3" fmla="*/ 3852 h 208968"/>
                <a:gd name="connsiteX4" fmla="*/ 197786 w 229682"/>
                <a:gd name="connsiteY4" fmla="*/ 36941 h 208968"/>
                <a:gd name="connsiteX5" fmla="*/ 229682 w 229682"/>
                <a:gd name="connsiteY5" fmla="*/ 70029 h 208968"/>
                <a:gd name="connsiteX6" fmla="*/ 128582 w 229682"/>
                <a:gd name="connsiteY6" fmla="*/ 109151 h 208968"/>
                <a:gd name="connsiteX7" fmla="*/ 120466 w 229682"/>
                <a:gd name="connsiteY7" fmla="*/ 114561 h 208968"/>
                <a:gd name="connsiteX8" fmla="*/ 106939 w 229682"/>
                <a:gd name="connsiteY8" fmla="*/ 117267 h 208968"/>
                <a:gd name="connsiteX9" fmla="*/ 165889 w 229682"/>
                <a:gd name="connsiteY9" fmla="*/ 136204 h 208968"/>
                <a:gd name="connsiteX10" fmla="*/ 102097 w 229682"/>
                <a:gd name="connsiteY10" fmla="*/ 202380 h 208968"/>
                <a:gd name="connsiteX11" fmla="*/ 70200 w 229682"/>
                <a:gd name="connsiteY11" fmla="*/ 169292 h 208968"/>
                <a:gd name="connsiteX0" fmla="*/ 70200 w 229682"/>
                <a:gd name="connsiteY0" fmla="*/ 169292 h 208968"/>
                <a:gd name="connsiteX1" fmla="*/ 6407 w 229682"/>
                <a:gd name="connsiteY1" fmla="*/ 70029 h 208968"/>
                <a:gd name="connsiteX2" fmla="*/ 102096 w 229682"/>
                <a:gd name="connsiteY2" fmla="*/ 70029 h 208968"/>
                <a:gd name="connsiteX3" fmla="*/ 165889 w 229682"/>
                <a:gd name="connsiteY3" fmla="*/ 3852 h 208968"/>
                <a:gd name="connsiteX4" fmla="*/ 197786 w 229682"/>
                <a:gd name="connsiteY4" fmla="*/ 36941 h 208968"/>
                <a:gd name="connsiteX5" fmla="*/ 229682 w 229682"/>
                <a:gd name="connsiteY5" fmla="*/ 70029 h 208968"/>
                <a:gd name="connsiteX6" fmla="*/ 128582 w 229682"/>
                <a:gd name="connsiteY6" fmla="*/ 109151 h 208968"/>
                <a:gd name="connsiteX7" fmla="*/ 197786 w 229682"/>
                <a:gd name="connsiteY7" fmla="*/ 169292 h 208968"/>
                <a:gd name="connsiteX8" fmla="*/ 106939 w 229682"/>
                <a:gd name="connsiteY8" fmla="*/ 117267 h 208968"/>
                <a:gd name="connsiteX9" fmla="*/ 165889 w 229682"/>
                <a:gd name="connsiteY9" fmla="*/ 136204 h 208968"/>
                <a:gd name="connsiteX10" fmla="*/ 102097 w 229682"/>
                <a:gd name="connsiteY10" fmla="*/ 202380 h 208968"/>
                <a:gd name="connsiteX11" fmla="*/ 70200 w 229682"/>
                <a:gd name="connsiteY11" fmla="*/ 169292 h 208968"/>
                <a:gd name="connsiteX0" fmla="*/ 70200 w 233301"/>
                <a:gd name="connsiteY0" fmla="*/ 169292 h 208968"/>
                <a:gd name="connsiteX1" fmla="*/ 6407 w 233301"/>
                <a:gd name="connsiteY1" fmla="*/ 70029 h 208968"/>
                <a:gd name="connsiteX2" fmla="*/ 102096 w 233301"/>
                <a:gd name="connsiteY2" fmla="*/ 70029 h 208968"/>
                <a:gd name="connsiteX3" fmla="*/ 165889 w 233301"/>
                <a:gd name="connsiteY3" fmla="*/ 3852 h 208968"/>
                <a:gd name="connsiteX4" fmla="*/ 197786 w 233301"/>
                <a:gd name="connsiteY4" fmla="*/ 36941 h 208968"/>
                <a:gd name="connsiteX5" fmla="*/ 229682 w 233301"/>
                <a:gd name="connsiteY5" fmla="*/ 70029 h 208968"/>
                <a:gd name="connsiteX6" fmla="*/ 229682 w 233301"/>
                <a:gd name="connsiteY6" fmla="*/ 103116 h 208968"/>
                <a:gd name="connsiteX7" fmla="*/ 197786 w 233301"/>
                <a:gd name="connsiteY7" fmla="*/ 169292 h 208968"/>
                <a:gd name="connsiteX8" fmla="*/ 106939 w 233301"/>
                <a:gd name="connsiteY8" fmla="*/ 117267 h 208968"/>
                <a:gd name="connsiteX9" fmla="*/ 165889 w 233301"/>
                <a:gd name="connsiteY9" fmla="*/ 136204 h 208968"/>
                <a:gd name="connsiteX10" fmla="*/ 102097 w 233301"/>
                <a:gd name="connsiteY10" fmla="*/ 202380 h 208968"/>
                <a:gd name="connsiteX11" fmla="*/ 70200 w 233301"/>
                <a:gd name="connsiteY11" fmla="*/ 169292 h 208968"/>
                <a:gd name="connsiteX0" fmla="*/ 70200 w 233301"/>
                <a:gd name="connsiteY0" fmla="*/ 169292 h 208968"/>
                <a:gd name="connsiteX1" fmla="*/ 6407 w 233301"/>
                <a:gd name="connsiteY1" fmla="*/ 70029 h 208968"/>
                <a:gd name="connsiteX2" fmla="*/ 102096 w 233301"/>
                <a:gd name="connsiteY2" fmla="*/ 70029 h 208968"/>
                <a:gd name="connsiteX3" fmla="*/ 165889 w 233301"/>
                <a:gd name="connsiteY3" fmla="*/ 3852 h 208968"/>
                <a:gd name="connsiteX4" fmla="*/ 197786 w 233301"/>
                <a:gd name="connsiteY4" fmla="*/ 36941 h 208968"/>
                <a:gd name="connsiteX5" fmla="*/ 229682 w 233301"/>
                <a:gd name="connsiteY5" fmla="*/ 70029 h 208968"/>
                <a:gd name="connsiteX6" fmla="*/ 229682 w 233301"/>
                <a:gd name="connsiteY6" fmla="*/ 103116 h 208968"/>
                <a:gd name="connsiteX7" fmla="*/ 197786 w 233301"/>
                <a:gd name="connsiteY7" fmla="*/ 169292 h 208968"/>
                <a:gd name="connsiteX8" fmla="*/ 106939 w 233301"/>
                <a:gd name="connsiteY8" fmla="*/ 117267 h 208968"/>
                <a:gd name="connsiteX9" fmla="*/ 102096 w 233301"/>
                <a:gd name="connsiteY9" fmla="*/ 169292 h 208968"/>
                <a:gd name="connsiteX10" fmla="*/ 102097 w 233301"/>
                <a:gd name="connsiteY10" fmla="*/ 202380 h 208968"/>
                <a:gd name="connsiteX11" fmla="*/ 70200 w 233301"/>
                <a:gd name="connsiteY11" fmla="*/ 169292 h 208968"/>
                <a:gd name="connsiteX0" fmla="*/ 70200 w 233301"/>
                <a:gd name="connsiteY0" fmla="*/ 169292 h 208968"/>
                <a:gd name="connsiteX1" fmla="*/ 6407 w 233301"/>
                <a:gd name="connsiteY1" fmla="*/ 70029 h 208968"/>
                <a:gd name="connsiteX2" fmla="*/ 102096 w 233301"/>
                <a:gd name="connsiteY2" fmla="*/ 70029 h 208968"/>
                <a:gd name="connsiteX3" fmla="*/ 165889 w 233301"/>
                <a:gd name="connsiteY3" fmla="*/ 3852 h 208968"/>
                <a:gd name="connsiteX4" fmla="*/ 197786 w 233301"/>
                <a:gd name="connsiteY4" fmla="*/ 36941 h 208968"/>
                <a:gd name="connsiteX5" fmla="*/ 229682 w 233301"/>
                <a:gd name="connsiteY5" fmla="*/ 70029 h 208968"/>
                <a:gd name="connsiteX6" fmla="*/ 229682 w 233301"/>
                <a:gd name="connsiteY6" fmla="*/ 103116 h 208968"/>
                <a:gd name="connsiteX7" fmla="*/ 197786 w 233301"/>
                <a:gd name="connsiteY7" fmla="*/ 169292 h 208968"/>
                <a:gd name="connsiteX8" fmla="*/ 133992 w 233301"/>
                <a:gd name="connsiteY8" fmla="*/ 169292 h 208968"/>
                <a:gd name="connsiteX9" fmla="*/ 102096 w 233301"/>
                <a:gd name="connsiteY9" fmla="*/ 169292 h 208968"/>
                <a:gd name="connsiteX10" fmla="*/ 102097 w 233301"/>
                <a:gd name="connsiteY10" fmla="*/ 202380 h 208968"/>
                <a:gd name="connsiteX11" fmla="*/ 70200 w 233301"/>
                <a:gd name="connsiteY11" fmla="*/ 169292 h 208968"/>
                <a:gd name="connsiteX0" fmla="*/ 70200 w 233301"/>
                <a:gd name="connsiteY0" fmla="*/ 169292 h 208968"/>
                <a:gd name="connsiteX1" fmla="*/ 6407 w 233301"/>
                <a:gd name="connsiteY1" fmla="*/ 70029 h 208968"/>
                <a:gd name="connsiteX2" fmla="*/ 102096 w 233301"/>
                <a:gd name="connsiteY2" fmla="*/ 70029 h 208968"/>
                <a:gd name="connsiteX3" fmla="*/ 165889 w 233301"/>
                <a:gd name="connsiteY3" fmla="*/ 3852 h 208968"/>
                <a:gd name="connsiteX4" fmla="*/ 197786 w 233301"/>
                <a:gd name="connsiteY4" fmla="*/ 36941 h 208968"/>
                <a:gd name="connsiteX5" fmla="*/ 229682 w 233301"/>
                <a:gd name="connsiteY5" fmla="*/ 70029 h 208968"/>
                <a:gd name="connsiteX6" fmla="*/ 229682 w 233301"/>
                <a:gd name="connsiteY6" fmla="*/ 103116 h 208968"/>
                <a:gd name="connsiteX7" fmla="*/ 197785 w 233301"/>
                <a:gd name="connsiteY7" fmla="*/ 169292 h 208968"/>
                <a:gd name="connsiteX8" fmla="*/ 133992 w 233301"/>
                <a:gd name="connsiteY8" fmla="*/ 169292 h 208968"/>
                <a:gd name="connsiteX9" fmla="*/ 102096 w 233301"/>
                <a:gd name="connsiteY9" fmla="*/ 169292 h 208968"/>
                <a:gd name="connsiteX10" fmla="*/ 102097 w 233301"/>
                <a:gd name="connsiteY10" fmla="*/ 202380 h 208968"/>
                <a:gd name="connsiteX11" fmla="*/ 70200 w 233301"/>
                <a:gd name="connsiteY11" fmla="*/ 169292 h 208968"/>
                <a:gd name="connsiteX0" fmla="*/ 70200 w 233301"/>
                <a:gd name="connsiteY0" fmla="*/ 169292 h 208968"/>
                <a:gd name="connsiteX1" fmla="*/ 6407 w 233301"/>
                <a:gd name="connsiteY1" fmla="*/ 70029 h 208968"/>
                <a:gd name="connsiteX2" fmla="*/ 64394 w 233301"/>
                <a:gd name="connsiteY2" fmla="*/ 65525 h 208968"/>
                <a:gd name="connsiteX3" fmla="*/ 102096 w 233301"/>
                <a:gd name="connsiteY3" fmla="*/ 70029 h 208968"/>
                <a:gd name="connsiteX4" fmla="*/ 165889 w 233301"/>
                <a:gd name="connsiteY4" fmla="*/ 3852 h 208968"/>
                <a:gd name="connsiteX5" fmla="*/ 197786 w 233301"/>
                <a:gd name="connsiteY5" fmla="*/ 36941 h 208968"/>
                <a:gd name="connsiteX6" fmla="*/ 229682 w 233301"/>
                <a:gd name="connsiteY6" fmla="*/ 70029 h 208968"/>
                <a:gd name="connsiteX7" fmla="*/ 229682 w 233301"/>
                <a:gd name="connsiteY7" fmla="*/ 103116 h 208968"/>
                <a:gd name="connsiteX8" fmla="*/ 197785 w 233301"/>
                <a:gd name="connsiteY8" fmla="*/ 169292 h 208968"/>
                <a:gd name="connsiteX9" fmla="*/ 133992 w 233301"/>
                <a:gd name="connsiteY9" fmla="*/ 169292 h 208968"/>
                <a:gd name="connsiteX10" fmla="*/ 102096 w 233301"/>
                <a:gd name="connsiteY10" fmla="*/ 169292 h 208968"/>
                <a:gd name="connsiteX11" fmla="*/ 102097 w 233301"/>
                <a:gd name="connsiteY11" fmla="*/ 202380 h 208968"/>
                <a:gd name="connsiteX12" fmla="*/ 70200 w 233301"/>
                <a:gd name="connsiteY12" fmla="*/ 169292 h 208968"/>
                <a:gd name="connsiteX0" fmla="*/ 70200 w 233301"/>
                <a:gd name="connsiteY0" fmla="*/ 169292 h 208968"/>
                <a:gd name="connsiteX1" fmla="*/ 6407 w 233301"/>
                <a:gd name="connsiteY1" fmla="*/ 70029 h 208968"/>
                <a:gd name="connsiteX2" fmla="*/ 54965 w 233301"/>
                <a:gd name="connsiteY2" fmla="*/ 25937 h 208968"/>
                <a:gd name="connsiteX3" fmla="*/ 102096 w 233301"/>
                <a:gd name="connsiteY3" fmla="*/ 70029 h 208968"/>
                <a:gd name="connsiteX4" fmla="*/ 165889 w 233301"/>
                <a:gd name="connsiteY4" fmla="*/ 3852 h 208968"/>
                <a:gd name="connsiteX5" fmla="*/ 197786 w 233301"/>
                <a:gd name="connsiteY5" fmla="*/ 36941 h 208968"/>
                <a:gd name="connsiteX6" fmla="*/ 229682 w 233301"/>
                <a:gd name="connsiteY6" fmla="*/ 70029 h 208968"/>
                <a:gd name="connsiteX7" fmla="*/ 229682 w 233301"/>
                <a:gd name="connsiteY7" fmla="*/ 103116 h 208968"/>
                <a:gd name="connsiteX8" fmla="*/ 197785 w 233301"/>
                <a:gd name="connsiteY8" fmla="*/ 169292 h 208968"/>
                <a:gd name="connsiteX9" fmla="*/ 133992 w 233301"/>
                <a:gd name="connsiteY9" fmla="*/ 169292 h 208968"/>
                <a:gd name="connsiteX10" fmla="*/ 102096 w 233301"/>
                <a:gd name="connsiteY10" fmla="*/ 169292 h 208968"/>
                <a:gd name="connsiteX11" fmla="*/ 102097 w 233301"/>
                <a:gd name="connsiteY11" fmla="*/ 202380 h 208968"/>
                <a:gd name="connsiteX12" fmla="*/ 70200 w 233301"/>
                <a:gd name="connsiteY12" fmla="*/ 169292 h 208968"/>
                <a:gd name="connsiteX0" fmla="*/ 70200 w 233301"/>
                <a:gd name="connsiteY0" fmla="*/ 169292 h 208968"/>
                <a:gd name="connsiteX1" fmla="*/ 6407 w 233301"/>
                <a:gd name="connsiteY1" fmla="*/ 70029 h 208968"/>
                <a:gd name="connsiteX2" fmla="*/ 54965 w 233301"/>
                <a:gd name="connsiteY2" fmla="*/ 25937 h 208968"/>
                <a:gd name="connsiteX3" fmla="*/ 102096 w 233301"/>
                <a:gd name="connsiteY3" fmla="*/ 70029 h 208968"/>
                <a:gd name="connsiteX4" fmla="*/ 165889 w 233301"/>
                <a:gd name="connsiteY4" fmla="*/ 3852 h 208968"/>
                <a:gd name="connsiteX5" fmla="*/ 197786 w 233301"/>
                <a:gd name="connsiteY5" fmla="*/ 36941 h 208968"/>
                <a:gd name="connsiteX6" fmla="*/ 229682 w 233301"/>
                <a:gd name="connsiteY6" fmla="*/ 70029 h 208968"/>
                <a:gd name="connsiteX7" fmla="*/ 229682 w 233301"/>
                <a:gd name="connsiteY7" fmla="*/ 103116 h 208968"/>
                <a:gd name="connsiteX8" fmla="*/ 197785 w 233301"/>
                <a:gd name="connsiteY8" fmla="*/ 169292 h 208968"/>
                <a:gd name="connsiteX9" fmla="*/ 133992 w 233301"/>
                <a:gd name="connsiteY9" fmla="*/ 169292 h 208968"/>
                <a:gd name="connsiteX10" fmla="*/ 102096 w 233301"/>
                <a:gd name="connsiteY10" fmla="*/ 169292 h 208968"/>
                <a:gd name="connsiteX11" fmla="*/ 102097 w 233301"/>
                <a:gd name="connsiteY11" fmla="*/ 202380 h 208968"/>
                <a:gd name="connsiteX12" fmla="*/ 70200 w 233301"/>
                <a:gd name="connsiteY12" fmla="*/ 169292 h 208968"/>
                <a:gd name="connsiteX0" fmla="*/ 70200 w 233301"/>
                <a:gd name="connsiteY0" fmla="*/ 169292 h 208968"/>
                <a:gd name="connsiteX1" fmla="*/ 6407 w 233301"/>
                <a:gd name="connsiteY1" fmla="*/ 70029 h 208968"/>
                <a:gd name="connsiteX2" fmla="*/ 54965 w 233301"/>
                <a:gd name="connsiteY2" fmla="*/ 25937 h 208968"/>
                <a:gd name="connsiteX3" fmla="*/ 102096 w 233301"/>
                <a:gd name="connsiteY3" fmla="*/ 70029 h 208968"/>
                <a:gd name="connsiteX4" fmla="*/ 165889 w 233301"/>
                <a:gd name="connsiteY4" fmla="*/ 3852 h 208968"/>
                <a:gd name="connsiteX5" fmla="*/ 197786 w 233301"/>
                <a:gd name="connsiteY5" fmla="*/ 36941 h 208968"/>
                <a:gd name="connsiteX6" fmla="*/ 229682 w 233301"/>
                <a:gd name="connsiteY6" fmla="*/ 70029 h 208968"/>
                <a:gd name="connsiteX7" fmla="*/ 229682 w 233301"/>
                <a:gd name="connsiteY7" fmla="*/ 103116 h 208968"/>
                <a:gd name="connsiteX8" fmla="*/ 197785 w 233301"/>
                <a:gd name="connsiteY8" fmla="*/ 169292 h 208968"/>
                <a:gd name="connsiteX9" fmla="*/ 133992 w 233301"/>
                <a:gd name="connsiteY9" fmla="*/ 169292 h 208968"/>
                <a:gd name="connsiteX10" fmla="*/ 102096 w 233301"/>
                <a:gd name="connsiteY10" fmla="*/ 169292 h 208968"/>
                <a:gd name="connsiteX11" fmla="*/ 102097 w 233301"/>
                <a:gd name="connsiteY11" fmla="*/ 202380 h 208968"/>
                <a:gd name="connsiteX12" fmla="*/ 70200 w 233301"/>
                <a:gd name="connsiteY12" fmla="*/ 169292 h 208968"/>
                <a:gd name="connsiteX0" fmla="*/ 70200 w 233301"/>
                <a:gd name="connsiteY0" fmla="*/ 169292 h 208968"/>
                <a:gd name="connsiteX1" fmla="*/ 6407 w 233301"/>
                <a:gd name="connsiteY1" fmla="*/ 70029 h 208968"/>
                <a:gd name="connsiteX2" fmla="*/ 54965 w 233301"/>
                <a:gd name="connsiteY2" fmla="*/ 25937 h 208968"/>
                <a:gd name="connsiteX3" fmla="*/ 102096 w 233301"/>
                <a:gd name="connsiteY3" fmla="*/ 70029 h 208968"/>
                <a:gd name="connsiteX4" fmla="*/ 165889 w 233301"/>
                <a:gd name="connsiteY4" fmla="*/ 3852 h 208968"/>
                <a:gd name="connsiteX5" fmla="*/ 197786 w 233301"/>
                <a:gd name="connsiteY5" fmla="*/ 36941 h 208968"/>
                <a:gd name="connsiteX6" fmla="*/ 229682 w 233301"/>
                <a:gd name="connsiteY6" fmla="*/ 70029 h 208968"/>
                <a:gd name="connsiteX7" fmla="*/ 229682 w 233301"/>
                <a:gd name="connsiteY7" fmla="*/ 103116 h 208968"/>
                <a:gd name="connsiteX8" fmla="*/ 197785 w 233301"/>
                <a:gd name="connsiteY8" fmla="*/ 169292 h 208968"/>
                <a:gd name="connsiteX9" fmla="*/ 133992 w 233301"/>
                <a:gd name="connsiteY9" fmla="*/ 169292 h 208968"/>
                <a:gd name="connsiteX10" fmla="*/ 102096 w 233301"/>
                <a:gd name="connsiteY10" fmla="*/ 169292 h 208968"/>
                <a:gd name="connsiteX11" fmla="*/ 102097 w 233301"/>
                <a:gd name="connsiteY11" fmla="*/ 202380 h 208968"/>
                <a:gd name="connsiteX12" fmla="*/ 70200 w 233301"/>
                <a:gd name="connsiteY12" fmla="*/ 169292 h 208968"/>
                <a:gd name="connsiteX0" fmla="*/ 61736 w 224837"/>
                <a:gd name="connsiteY0" fmla="*/ 169292 h 208968"/>
                <a:gd name="connsiteX1" fmla="*/ 6407 w 224837"/>
                <a:gd name="connsiteY1" fmla="*/ 95598 h 208968"/>
                <a:gd name="connsiteX2" fmla="*/ 46501 w 224837"/>
                <a:gd name="connsiteY2" fmla="*/ 25937 h 208968"/>
                <a:gd name="connsiteX3" fmla="*/ 93632 w 224837"/>
                <a:gd name="connsiteY3" fmla="*/ 70029 h 208968"/>
                <a:gd name="connsiteX4" fmla="*/ 157425 w 224837"/>
                <a:gd name="connsiteY4" fmla="*/ 3852 h 208968"/>
                <a:gd name="connsiteX5" fmla="*/ 189322 w 224837"/>
                <a:gd name="connsiteY5" fmla="*/ 36941 h 208968"/>
                <a:gd name="connsiteX6" fmla="*/ 221218 w 224837"/>
                <a:gd name="connsiteY6" fmla="*/ 70029 h 208968"/>
                <a:gd name="connsiteX7" fmla="*/ 221218 w 224837"/>
                <a:gd name="connsiteY7" fmla="*/ 103116 h 208968"/>
                <a:gd name="connsiteX8" fmla="*/ 189321 w 224837"/>
                <a:gd name="connsiteY8" fmla="*/ 169292 h 208968"/>
                <a:gd name="connsiteX9" fmla="*/ 125528 w 224837"/>
                <a:gd name="connsiteY9" fmla="*/ 169292 h 208968"/>
                <a:gd name="connsiteX10" fmla="*/ 93632 w 224837"/>
                <a:gd name="connsiteY10" fmla="*/ 169292 h 208968"/>
                <a:gd name="connsiteX11" fmla="*/ 93633 w 224837"/>
                <a:gd name="connsiteY11" fmla="*/ 202380 h 208968"/>
                <a:gd name="connsiteX12" fmla="*/ 61736 w 224837"/>
                <a:gd name="connsiteY12" fmla="*/ 169292 h 208968"/>
                <a:gd name="connsiteX0" fmla="*/ 56297 w 219398"/>
                <a:gd name="connsiteY0" fmla="*/ 169292 h 208968"/>
                <a:gd name="connsiteX1" fmla="*/ 968 w 219398"/>
                <a:gd name="connsiteY1" fmla="*/ 95598 h 208968"/>
                <a:gd name="connsiteX2" fmla="*/ 41062 w 219398"/>
                <a:gd name="connsiteY2" fmla="*/ 25937 h 208968"/>
                <a:gd name="connsiteX3" fmla="*/ 88193 w 219398"/>
                <a:gd name="connsiteY3" fmla="*/ 70029 h 208968"/>
                <a:gd name="connsiteX4" fmla="*/ 151986 w 219398"/>
                <a:gd name="connsiteY4" fmla="*/ 3852 h 208968"/>
                <a:gd name="connsiteX5" fmla="*/ 183883 w 219398"/>
                <a:gd name="connsiteY5" fmla="*/ 36941 h 208968"/>
                <a:gd name="connsiteX6" fmla="*/ 215779 w 219398"/>
                <a:gd name="connsiteY6" fmla="*/ 70029 h 208968"/>
                <a:gd name="connsiteX7" fmla="*/ 215779 w 219398"/>
                <a:gd name="connsiteY7" fmla="*/ 103116 h 208968"/>
                <a:gd name="connsiteX8" fmla="*/ 183882 w 219398"/>
                <a:gd name="connsiteY8" fmla="*/ 169292 h 208968"/>
                <a:gd name="connsiteX9" fmla="*/ 120089 w 219398"/>
                <a:gd name="connsiteY9" fmla="*/ 169292 h 208968"/>
                <a:gd name="connsiteX10" fmla="*/ 88193 w 219398"/>
                <a:gd name="connsiteY10" fmla="*/ 169292 h 208968"/>
                <a:gd name="connsiteX11" fmla="*/ 88194 w 219398"/>
                <a:gd name="connsiteY11" fmla="*/ 202380 h 208968"/>
                <a:gd name="connsiteX12" fmla="*/ 56297 w 219398"/>
                <a:gd name="connsiteY12" fmla="*/ 169292 h 208968"/>
                <a:gd name="connsiteX0" fmla="*/ 55329 w 218430"/>
                <a:gd name="connsiteY0" fmla="*/ 169292 h 208968"/>
                <a:gd name="connsiteX1" fmla="*/ 0 w 218430"/>
                <a:gd name="connsiteY1" fmla="*/ 95598 h 208968"/>
                <a:gd name="connsiteX2" fmla="*/ 40094 w 218430"/>
                <a:gd name="connsiteY2" fmla="*/ 25937 h 208968"/>
                <a:gd name="connsiteX3" fmla="*/ 87225 w 218430"/>
                <a:gd name="connsiteY3" fmla="*/ 70029 h 208968"/>
                <a:gd name="connsiteX4" fmla="*/ 151018 w 218430"/>
                <a:gd name="connsiteY4" fmla="*/ 3852 h 208968"/>
                <a:gd name="connsiteX5" fmla="*/ 182915 w 218430"/>
                <a:gd name="connsiteY5" fmla="*/ 36941 h 208968"/>
                <a:gd name="connsiteX6" fmla="*/ 214811 w 218430"/>
                <a:gd name="connsiteY6" fmla="*/ 70029 h 208968"/>
                <a:gd name="connsiteX7" fmla="*/ 214811 w 218430"/>
                <a:gd name="connsiteY7" fmla="*/ 103116 h 208968"/>
                <a:gd name="connsiteX8" fmla="*/ 182914 w 218430"/>
                <a:gd name="connsiteY8" fmla="*/ 169292 h 208968"/>
                <a:gd name="connsiteX9" fmla="*/ 119121 w 218430"/>
                <a:gd name="connsiteY9" fmla="*/ 169292 h 208968"/>
                <a:gd name="connsiteX10" fmla="*/ 87225 w 218430"/>
                <a:gd name="connsiteY10" fmla="*/ 169292 h 208968"/>
                <a:gd name="connsiteX11" fmla="*/ 87226 w 218430"/>
                <a:gd name="connsiteY11" fmla="*/ 202380 h 208968"/>
                <a:gd name="connsiteX12" fmla="*/ 55329 w 218430"/>
                <a:gd name="connsiteY12" fmla="*/ 169292 h 208968"/>
                <a:gd name="connsiteX0" fmla="*/ 56280 w 219381"/>
                <a:gd name="connsiteY0" fmla="*/ 169292 h 208968"/>
                <a:gd name="connsiteX1" fmla="*/ 951 w 219381"/>
                <a:gd name="connsiteY1" fmla="*/ 95598 h 208968"/>
                <a:gd name="connsiteX2" fmla="*/ 41045 w 219381"/>
                <a:gd name="connsiteY2" fmla="*/ 25937 h 208968"/>
                <a:gd name="connsiteX3" fmla="*/ 88176 w 219381"/>
                <a:gd name="connsiteY3" fmla="*/ 70029 h 208968"/>
                <a:gd name="connsiteX4" fmla="*/ 151969 w 219381"/>
                <a:gd name="connsiteY4" fmla="*/ 3852 h 208968"/>
                <a:gd name="connsiteX5" fmla="*/ 183866 w 219381"/>
                <a:gd name="connsiteY5" fmla="*/ 36941 h 208968"/>
                <a:gd name="connsiteX6" fmla="*/ 215762 w 219381"/>
                <a:gd name="connsiteY6" fmla="*/ 70029 h 208968"/>
                <a:gd name="connsiteX7" fmla="*/ 215762 w 219381"/>
                <a:gd name="connsiteY7" fmla="*/ 103116 h 208968"/>
                <a:gd name="connsiteX8" fmla="*/ 183865 w 219381"/>
                <a:gd name="connsiteY8" fmla="*/ 169292 h 208968"/>
                <a:gd name="connsiteX9" fmla="*/ 120072 w 219381"/>
                <a:gd name="connsiteY9" fmla="*/ 169292 h 208968"/>
                <a:gd name="connsiteX10" fmla="*/ 88176 w 219381"/>
                <a:gd name="connsiteY10" fmla="*/ 169292 h 208968"/>
                <a:gd name="connsiteX11" fmla="*/ 88177 w 219381"/>
                <a:gd name="connsiteY11" fmla="*/ 202380 h 208968"/>
                <a:gd name="connsiteX12" fmla="*/ 56280 w 219381"/>
                <a:gd name="connsiteY12" fmla="*/ 169292 h 208968"/>
                <a:gd name="connsiteX0" fmla="*/ 56280 w 219381"/>
                <a:gd name="connsiteY0" fmla="*/ 169292 h 208968"/>
                <a:gd name="connsiteX1" fmla="*/ 951 w 219381"/>
                <a:gd name="connsiteY1" fmla="*/ 95598 h 208968"/>
                <a:gd name="connsiteX2" fmla="*/ 41045 w 219381"/>
                <a:gd name="connsiteY2" fmla="*/ 25937 h 208968"/>
                <a:gd name="connsiteX3" fmla="*/ 88176 w 219381"/>
                <a:gd name="connsiteY3" fmla="*/ 70029 h 208968"/>
                <a:gd name="connsiteX4" fmla="*/ 151969 w 219381"/>
                <a:gd name="connsiteY4" fmla="*/ 3852 h 208968"/>
                <a:gd name="connsiteX5" fmla="*/ 183866 w 219381"/>
                <a:gd name="connsiteY5" fmla="*/ 36941 h 208968"/>
                <a:gd name="connsiteX6" fmla="*/ 215762 w 219381"/>
                <a:gd name="connsiteY6" fmla="*/ 70029 h 208968"/>
                <a:gd name="connsiteX7" fmla="*/ 215762 w 219381"/>
                <a:gd name="connsiteY7" fmla="*/ 103116 h 208968"/>
                <a:gd name="connsiteX8" fmla="*/ 183865 w 219381"/>
                <a:gd name="connsiteY8" fmla="*/ 169292 h 208968"/>
                <a:gd name="connsiteX9" fmla="*/ 120072 w 219381"/>
                <a:gd name="connsiteY9" fmla="*/ 169292 h 208968"/>
                <a:gd name="connsiteX10" fmla="*/ 88176 w 219381"/>
                <a:gd name="connsiteY10" fmla="*/ 169292 h 208968"/>
                <a:gd name="connsiteX11" fmla="*/ 88177 w 219381"/>
                <a:gd name="connsiteY11" fmla="*/ 202380 h 208968"/>
                <a:gd name="connsiteX12" fmla="*/ 56280 w 219381"/>
                <a:gd name="connsiteY12" fmla="*/ 169292 h 208968"/>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69292 h 181574"/>
                <a:gd name="connsiteX9" fmla="*/ 120072 w 219381"/>
                <a:gd name="connsiteY9" fmla="*/ 169292 h 181574"/>
                <a:gd name="connsiteX10" fmla="*/ 88176 w 219381"/>
                <a:gd name="connsiteY10" fmla="*/ 169292 h 181574"/>
                <a:gd name="connsiteX11" fmla="*/ 56280 w 219381"/>
                <a:gd name="connsiteY11"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69292 h 181574"/>
                <a:gd name="connsiteX9" fmla="*/ 120072 w 219381"/>
                <a:gd name="connsiteY9" fmla="*/ 169292 h 181574"/>
                <a:gd name="connsiteX10" fmla="*/ 88176 w 219381"/>
                <a:gd name="connsiteY10" fmla="*/ 103117 h 181574"/>
                <a:gd name="connsiteX11" fmla="*/ 56280 w 219381"/>
                <a:gd name="connsiteY11"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69292 h 181574"/>
                <a:gd name="connsiteX9" fmla="*/ 120072 w 219381"/>
                <a:gd name="connsiteY9" fmla="*/ 169292 h 181574"/>
                <a:gd name="connsiteX10" fmla="*/ 88176 w 219381"/>
                <a:gd name="connsiteY10" fmla="*/ 103117 h 181574"/>
                <a:gd name="connsiteX11" fmla="*/ 56280 w 219381"/>
                <a:gd name="connsiteY11"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69292 h 181574"/>
                <a:gd name="connsiteX9" fmla="*/ 120072 w 219381"/>
                <a:gd name="connsiteY9" fmla="*/ 169292 h 181574"/>
                <a:gd name="connsiteX10" fmla="*/ 88176 w 219381"/>
                <a:gd name="connsiteY10" fmla="*/ 103117 h 181574"/>
                <a:gd name="connsiteX11" fmla="*/ 56280 w 219381"/>
                <a:gd name="connsiteY11"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69292 h 181574"/>
                <a:gd name="connsiteX9" fmla="*/ 120072 w 219381"/>
                <a:gd name="connsiteY9" fmla="*/ 169292 h 181574"/>
                <a:gd name="connsiteX10" fmla="*/ 88176 w 219381"/>
                <a:gd name="connsiteY10" fmla="*/ 136205 h 181574"/>
                <a:gd name="connsiteX11" fmla="*/ 56280 w 219381"/>
                <a:gd name="connsiteY11"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69292 h 181574"/>
                <a:gd name="connsiteX9" fmla="*/ 120072 w 219381"/>
                <a:gd name="connsiteY9" fmla="*/ 169292 h 181574"/>
                <a:gd name="connsiteX10" fmla="*/ 88176 w 219381"/>
                <a:gd name="connsiteY10" fmla="*/ 136205 h 181574"/>
                <a:gd name="connsiteX11" fmla="*/ 56280 w 219381"/>
                <a:gd name="connsiteY11"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69293 h 181574"/>
                <a:gd name="connsiteX9" fmla="*/ 120072 w 219381"/>
                <a:gd name="connsiteY9" fmla="*/ 169292 h 181574"/>
                <a:gd name="connsiteX10" fmla="*/ 88176 w 219381"/>
                <a:gd name="connsiteY10" fmla="*/ 136205 h 181574"/>
                <a:gd name="connsiteX11" fmla="*/ 56280 w 219381"/>
                <a:gd name="connsiteY11"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36205 h 181574"/>
                <a:gd name="connsiteX9" fmla="*/ 120072 w 219381"/>
                <a:gd name="connsiteY9" fmla="*/ 169292 h 181574"/>
                <a:gd name="connsiteX10" fmla="*/ 88176 w 219381"/>
                <a:gd name="connsiteY10" fmla="*/ 136205 h 181574"/>
                <a:gd name="connsiteX11" fmla="*/ 56280 w 219381"/>
                <a:gd name="connsiteY11"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36205 h 181574"/>
                <a:gd name="connsiteX9" fmla="*/ 120772 w 219381"/>
                <a:gd name="connsiteY9" fmla="*/ 152023 h 181574"/>
                <a:gd name="connsiteX10" fmla="*/ 88176 w 219381"/>
                <a:gd name="connsiteY10" fmla="*/ 136205 h 181574"/>
                <a:gd name="connsiteX11" fmla="*/ 56280 w 219381"/>
                <a:gd name="connsiteY11"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36205 h 181574"/>
                <a:gd name="connsiteX9" fmla="*/ 159048 w 219381"/>
                <a:gd name="connsiteY9" fmla="*/ 142097 h 181574"/>
                <a:gd name="connsiteX10" fmla="*/ 120772 w 219381"/>
                <a:gd name="connsiteY10" fmla="*/ 152023 h 181574"/>
                <a:gd name="connsiteX11" fmla="*/ 88176 w 219381"/>
                <a:gd name="connsiteY11" fmla="*/ 136205 h 181574"/>
                <a:gd name="connsiteX12" fmla="*/ 56280 w 219381"/>
                <a:gd name="connsiteY12"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36205 h 181574"/>
                <a:gd name="connsiteX9" fmla="*/ 157622 w 219381"/>
                <a:gd name="connsiteY9" fmla="*/ 112695 h 181574"/>
                <a:gd name="connsiteX10" fmla="*/ 120772 w 219381"/>
                <a:gd name="connsiteY10" fmla="*/ 152023 h 181574"/>
                <a:gd name="connsiteX11" fmla="*/ 88176 w 219381"/>
                <a:gd name="connsiteY11" fmla="*/ 136205 h 181574"/>
                <a:gd name="connsiteX12" fmla="*/ 56280 w 219381"/>
                <a:gd name="connsiteY12"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36205 h 181574"/>
                <a:gd name="connsiteX9" fmla="*/ 157622 w 219381"/>
                <a:gd name="connsiteY9" fmla="*/ 112695 h 181574"/>
                <a:gd name="connsiteX10" fmla="*/ 120772 w 219381"/>
                <a:gd name="connsiteY10" fmla="*/ 152023 h 181574"/>
                <a:gd name="connsiteX11" fmla="*/ 88176 w 219381"/>
                <a:gd name="connsiteY11" fmla="*/ 136205 h 181574"/>
                <a:gd name="connsiteX12" fmla="*/ 56280 w 219381"/>
                <a:gd name="connsiteY12"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36205 h 181574"/>
                <a:gd name="connsiteX9" fmla="*/ 157622 w 219381"/>
                <a:gd name="connsiteY9" fmla="*/ 112695 h 181574"/>
                <a:gd name="connsiteX10" fmla="*/ 120772 w 219381"/>
                <a:gd name="connsiteY10" fmla="*/ 152023 h 181574"/>
                <a:gd name="connsiteX11" fmla="*/ 88176 w 219381"/>
                <a:gd name="connsiteY11" fmla="*/ 136205 h 181574"/>
                <a:gd name="connsiteX12" fmla="*/ 56280 w 219381"/>
                <a:gd name="connsiteY12"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36205 h 181574"/>
                <a:gd name="connsiteX9" fmla="*/ 157622 w 219381"/>
                <a:gd name="connsiteY9" fmla="*/ 112695 h 181574"/>
                <a:gd name="connsiteX10" fmla="*/ 120772 w 219381"/>
                <a:gd name="connsiteY10" fmla="*/ 152023 h 181574"/>
                <a:gd name="connsiteX11" fmla="*/ 88176 w 219381"/>
                <a:gd name="connsiteY11" fmla="*/ 136205 h 181574"/>
                <a:gd name="connsiteX12" fmla="*/ 56280 w 219381"/>
                <a:gd name="connsiteY12" fmla="*/ 169292 h 181574"/>
                <a:gd name="connsiteX0" fmla="*/ 56280 w 219381"/>
                <a:gd name="connsiteY0" fmla="*/ 169292 h 181574"/>
                <a:gd name="connsiteX1" fmla="*/ 951 w 219381"/>
                <a:gd name="connsiteY1" fmla="*/ 95598 h 181574"/>
                <a:gd name="connsiteX2" fmla="*/ 41045 w 219381"/>
                <a:gd name="connsiteY2" fmla="*/ 25937 h 181574"/>
                <a:gd name="connsiteX3" fmla="*/ 88176 w 219381"/>
                <a:gd name="connsiteY3" fmla="*/ 70029 h 181574"/>
                <a:gd name="connsiteX4" fmla="*/ 151969 w 219381"/>
                <a:gd name="connsiteY4" fmla="*/ 3852 h 181574"/>
                <a:gd name="connsiteX5" fmla="*/ 183866 w 219381"/>
                <a:gd name="connsiteY5" fmla="*/ 36941 h 181574"/>
                <a:gd name="connsiteX6" fmla="*/ 215762 w 219381"/>
                <a:gd name="connsiteY6" fmla="*/ 70029 h 181574"/>
                <a:gd name="connsiteX7" fmla="*/ 215762 w 219381"/>
                <a:gd name="connsiteY7" fmla="*/ 103116 h 181574"/>
                <a:gd name="connsiteX8" fmla="*/ 183865 w 219381"/>
                <a:gd name="connsiteY8" fmla="*/ 136205 h 181574"/>
                <a:gd name="connsiteX9" fmla="*/ 157622 w 219381"/>
                <a:gd name="connsiteY9" fmla="*/ 112695 h 181574"/>
                <a:gd name="connsiteX10" fmla="*/ 120772 w 219381"/>
                <a:gd name="connsiteY10" fmla="*/ 152023 h 181574"/>
                <a:gd name="connsiteX11" fmla="*/ 88176 w 219381"/>
                <a:gd name="connsiteY11" fmla="*/ 136205 h 181574"/>
                <a:gd name="connsiteX12" fmla="*/ 56280 w 219381"/>
                <a:gd name="connsiteY12" fmla="*/ 169292 h 181574"/>
                <a:gd name="connsiteX0" fmla="*/ 56280 w 219381"/>
                <a:gd name="connsiteY0" fmla="*/ 151267 h 163549"/>
                <a:gd name="connsiteX1" fmla="*/ 951 w 219381"/>
                <a:gd name="connsiteY1" fmla="*/ 77573 h 163549"/>
                <a:gd name="connsiteX2" fmla="*/ 41045 w 219381"/>
                <a:gd name="connsiteY2" fmla="*/ 7912 h 163549"/>
                <a:gd name="connsiteX3" fmla="*/ 88176 w 219381"/>
                <a:gd name="connsiteY3" fmla="*/ 52004 h 163549"/>
                <a:gd name="connsiteX4" fmla="*/ 129278 w 219381"/>
                <a:gd name="connsiteY4" fmla="*/ 3852 h 163549"/>
                <a:gd name="connsiteX5" fmla="*/ 183866 w 219381"/>
                <a:gd name="connsiteY5" fmla="*/ 18916 h 163549"/>
                <a:gd name="connsiteX6" fmla="*/ 215762 w 219381"/>
                <a:gd name="connsiteY6" fmla="*/ 52004 h 163549"/>
                <a:gd name="connsiteX7" fmla="*/ 215762 w 219381"/>
                <a:gd name="connsiteY7" fmla="*/ 85091 h 163549"/>
                <a:gd name="connsiteX8" fmla="*/ 183865 w 219381"/>
                <a:gd name="connsiteY8" fmla="*/ 118180 h 163549"/>
                <a:gd name="connsiteX9" fmla="*/ 157622 w 219381"/>
                <a:gd name="connsiteY9" fmla="*/ 94670 h 163549"/>
                <a:gd name="connsiteX10" fmla="*/ 120772 w 219381"/>
                <a:gd name="connsiteY10" fmla="*/ 133998 h 163549"/>
                <a:gd name="connsiteX11" fmla="*/ 88176 w 219381"/>
                <a:gd name="connsiteY11" fmla="*/ 118180 h 163549"/>
                <a:gd name="connsiteX12" fmla="*/ 56280 w 219381"/>
                <a:gd name="connsiteY12" fmla="*/ 151267 h 163549"/>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183866 w 219381"/>
                <a:gd name="connsiteY5" fmla="*/ 15064 h 159697"/>
                <a:gd name="connsiteX6" fmla="*/ 215762 w 219381"/>
                <a:gd name="connsiteY6" fmla="*/ 48152 h 159697"/>
                <a:gd name="connsiteX7" fmla="*/ 215762 w 219381"/>
                <a:gd name="connsiteY7" fmla="*/ 81239 h 159697"/>
                <a:gd name="connsiteX8" fmla="*/ 183865 w 219381"/>
                <a:gd name="connsiteY8" fmla="*/ 114328 h 159697"/>
                <a:gd name="connsiteX9" fmla="*/ 157622 w 219381"/>
                <a:gd name="connsiteY9" fmla="*/ 90818 h 159697"/>
                <a:gd name="connsiteX10" fmla="*/ 120772 w 219381"/>
                <a:gd name="connsiteY10" fmla="*/ 130146 h 159697"/>
                <a:gd name="connsiteX11" fmla="*/ 88176 w 219381"/>
                <a:gd name="connsiteY11" fmla="*/ 114328 h 159697"/>
                <a:gd name="connsiteX12" fmla="*/ 56280 w 219381"/>
                <a:gd name="connsiteY12"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183866 w 219381"/>
                <a:gd name="connsiteY5" fmla="*/ 15064 h 159697"/>
                <a:gd name="connsiteX6" fmla="*/ 215762 w 219381"/>
                <a:gd name="connsiteY6" fmla="*/ 48152 h 159697"/>
                <a:gd name="connsiteX7" fmla="*/ 215762 w 219381"/>
                <a:gd name="connsiteY7" fmla="*/ 81239 h 159697"/>
                <a:gd name="connsiteX8" fmla="*/ 183865 w 219381"/>
                <a:gd name="connsiteY8" fmla="*/ 114328 h 159697"/>
                <a:gd name="connsiteX9" fmla="*/ 157622 w 219381"/>
                <a:gd name="connsiteY9" fmla="*/ 90818 h 159697"/>
                <a:gd name="connsiteX10" fmla="*/ 120772 w 219381"/>
                <a:gd name="connsiteY10" fmla="*/ 130146 h 159697"/>
                <a:gd name="connsiteX11" fmla="*/ 88176 w 219381"/>
                <a:gd name="connsiteY11" fmla="*/ 114328 h 159697"/>
                <a:gd name="connsiteX12" fmla="*/ 56280 w 219381"/>
                <a:gd name="connsiteY12"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3865 w 219381"/>
                <a:gd name="connsiteY7" fmla="*/ 114328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3865 w 219381"/>
                <a:gd name="connsiteY7" fmla="*/ 114328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3865 w 219381"/>
                <a:gd name="connsiteY7" fmla="*/ 114328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3865 w 219381"/>
                <a:gd name="connsiteY7" fmla="*/ 81239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3865 w 219381"/>
                <a:gd name="connsiteY7" fmla="*/ 147415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3865 w 219381"/>
                <a:gd name="connsiteY7" fmla="*/ 147415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3865 w 219381"/>
                <a:gd name="connsiteY7" fmla="*/ 147415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4565 w 219381"/>
                <a:gd name="connsiteY7" fmla="*/ 133454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4565 w 219381"/>
                <a:gd name="connsiteY7" fmla="*/ 133454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5628 w 219381"/>
                <a:gd name="connsiteY7" fmla="*/ 132351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19381"/>
                <a:gd name="connsiteY0" fmla="*/ 147415 h 159697"/>
                <a:gd name="connsiteX1" fmla="*/ 951 w 219381"/>
                <a:gd name="connsiteY1" fmla="*/ 73721 h 159697"/>
                <a:gd name="connsiteX2" fmla="*/ 41045 w 219381"/>
                <a:gd name="connsiteY2" fmla="*/ 4060 h 159697"/>
                <a:gd name="connsiteX3" fmla="*/ 88176 w 219381"/>
                <a:gd name="connsiteY3" fmla="*/ 48152 h 159697"/>
                <a:gd name="connsiteX4" fmla="*/ 129278 w 219381"/>
                <a:gd name="connsiteY4" fmla="*/ 0 h 159697"/>
                <a:gd name="connsiteX5" fmla="*/ 215762 w 219381"/>
                <a:gd name="connsiteY5" fmla="*/ 48152 h 159697"/>
                <a:gd name="connsiteX6" fmla="*/ 215762 w 219381"/>
                <a:gd name="connsiteY6" fmla="*/ 81239 h 159697"/>
                <a:gd name="connsiteX7" fmla="*/ 185628 w 219381"/>
                <a:gd name="connsiteY7" fmla="*/ 132351 h 159697"/>
                <a:gd name="connsiteX8" fmla="*/ 157622 w 219381"/>
                <a:gd name="connsiteY8" fmla="*/ 90818 h 159697"/>
                <a:gd name="connsiteX9" fmla="*/ 120772 w 219381"/>
                <a:gd name="connsiteY9" fmla="*/ 130146 h 159697"/>
                <a:gd name="connsiteX10" fmla="*/ 88176 w 219381"/>
                <a:gd name="connsiteY10" fmla="*/ 114328 h 159697"/>
                <a:gd name="connsiteX11" fmla="*/ 56280 w 219381"/>
                <a:gd name="connsiteY11" fmla="*/ 147415 h 159697"/>
                <a:gd name="connsiteX0" fmla="*/ 56280 w 225154"/>
                <a:gd name="connsiteY0" fmla="*/ 147415 h 159697"/>
                <a:gd name="connsiteX1" fmla="*/ 951 w 225154"/>
                <a:gd name="connsiteY1" fmla="*/ 73721 h 159697"/>
                <a:gd name="connsiteX2" fmla="*/ 41045 w 225154"/>
                <a:gd name="connsiteY2" fmla="*/ 4060 h 159697"/>
                <a:gd name="connsiteX3" fmla="*/ 88176 w 225154"/>
                <a:gd name="connsiteY3" fmla="*/ 48152 h 159697"/>
                <a:gd name="connsiteX4" fmla="*/ 129278 w 225154"/>
                <a:gd name="connsiteY4" fmla="*/ 0 h 159697"/>
                <a:gd name="connsiteX5" fmla="*/ 215762 w 225154"/>
                <a:gd name="connsiteY5" fmla="*/ 48152 h 159697"/>
                <a:gd name="connsiteX6" fmla="*/ 185628 w 225154"/>
                <a:gd name="connsiteY6" fmla="*/ 132351 h 159697"/>
                <a:gd name="connsiteX7" fmla="*/ 157622 w 225154"/>
                <a:gd name="connsiteY7" fmla="*/ 90818 h 159697"/>
                <a:gd name="connsiteX8" fmla="*/ 120772 w 225154"/>
                <a:gd name="connsiteY8" fmla="*/ 130146 h 159697"/>
                <a:gd name="connsiteX9" fmla="*/ 88176 w 225154"/>
                <a:gd name="connsiteY9" fmla="*/ 114328 h 159697"/>
                <a:gd name="connsiteX10" fmla="*/ 56280 w 225154"/>
                <a:gd name="connsiteY10" fmla="*/ 147415 h 159697"/>
                <a:gd name="connsiteX0" fmla="*/ 56280 w 225154"/>
                <a:gd name="connsiteY0" fmla="*/ 147415 h 159697"/>
                <a:gd name="connsiteX1" fmla="*/ 951 w 225154"/>
                <a:gd name="connsiteY1" fmla="*/ 73721 h 159697"/>
                <a:gd name="connsiteX2" fmla="*/ 41045 w 225154"/>
                <a:gd name="connsiteY2" fmla="*/ 4060 h 159697"/>
                <a:gd name="connsiteX3" fmla="*/ 88176 w 225154"/>
                <a:gd name="connsiteY3" fmla="*/ 48152 h 159697"/>
                <a:gd name="connsiteX4" fmla="*/ 129278 w 225154"/>
                <a:gd name="connsiteY4" fmla="*/ 0 h 159697"/>
                <a:gd name="connsiteX5" fmla="*/ 215762 w 225154"/>
                <a:gd name="connsiteY5" fmla="*/ 48152 h 159697"/>
                <a:gd name="connsiteX6" fmla="*/ 185628 w 225154"/>
                <a:gd name="connsiteY6" fmla="*/ 132351 h 159697"/>
                <a:gd name="connsiteX7" fmla="*/ 157622 w 225154"/>
                <a:gd name="connsiteY7" fmla="*/ 90818 h 159697"/>
                <a:gd name="connsiteX8" fmla="*/ 120772 w 225154"/>
                <a:gd name="connsiteY8" fmla="*/ 130146 h 159697"/>
                <a:gd name="connsiteX9" fmla="*/ 88176 w 225154"/>
                <a:gd name="connsiteY9" fmla="*/ 114328 h 159697"/>
                <a:gd name="connsiteX10" fmla="*/ 56280 w 225154"/>
                <a:gd name="connsiteY10" fmla="*/ 147415 h 159697"/>
                <a:gd name="connsiteX0" fmla="*/ 56280 w 219474"/>
                <a:gd name="connsiteY0" fmla="*/ 147415 h 159697"/>
                <a:gd name="connsiteX1" fmla="*/ 951 w 219474"/>
                <a:gd name="connsiteY1" fmla="*/ 73721 h 159697"/>
                <a:gd name="connsiteX2" fmla="*/ 41045 w 219474"/>
                <a:gd name="connsiteY2" fmla="*/ 4060 h 159697"/>
                <a:gd name="connsiteX3" fmla="*/ 88176 w 219474"/>
                <a:gd name="connsiteY3" fmla="*/ 48152 h 159697"/>
                <a:gd name="connsiteX4" fmla="*/ 129278 w 219474"/>
                <a:gd name="connsiteY4" fmla="*/ 0 h 159697"/>
                <a:gd name="connsiteX5" fmla="*/ 210082 w 219474"/>
                <a:gd name="connsiteY5" fmla="*/ 40809 h 159697"/>
                <a:gd name="connsiteX6" fmla="*/ 185628 w 219474"/>
                <a:gd name="connsiteY6" fmla="*/ 132351 h 159697"/>
                <a:gd name="connsiteX7" fmla="*/ 157622 w 219474"/>
                <a:gd name="connsiteY7" fmla="*/ 90818 h 159697"/>
                <a:gd name="connsiteX8" fmla="*/ 120772 w 219474"/>
                <a:gd name="connsiteY8" fmla="*/ 130146 h 159697"/>
                <a:gd name="connsiteX9" fmla="*/ 88176 w 219474"/>
                <a:gd name="connsiteY9" fmla="*/ 114328 h 159697"/>
                <a:gd name="connsiteX10" fmla="*/ 56280 w 219474"/>
                <a:gd name="connsiteY10" fmla="*/ 147415 h 159697"/>
                <a:gd name="connsiteX0" fmla="*/ 56280 w 226553"/>
                <a:gd name="connsiteY0" fmla="*/ 147415 h 159697"/>
                <a:gd name="connsiteX1" fmla="*/ 951 w 226553"/>
                <a:gd name="connsiteY1" fmla="*/ 73721 h 159697"/>
                <a:gd name="connsiteX2" fmla="*/ 41045 w 226553"/>
                <a:gd name="connsiteY2" fmla="*/ 4060 h 159697"/>
                <a:gd name="connsiteX3" fmla="*/ 88176 w 226553"/>
                <a:gd name="connsiteY3" fmla="*/ 48152 h 159697"/>
                <a:gd name="connsiteX4" fmla="*/ 129278 w 226553"/>
                <a:gd name="connsiteY4" fmla="*/ 0 h 159697"/>
                <a:gd name="connsiteX5" fmla="*/ 210082 w 226553"/>
                <a:gd name="connsiteY5" fmla="*/ 40809 h 159697"/>
                <a:gd name="connsiteX6" fmla="*/ 185628 w 226553"/>
                <a:gd name="connsiteY6" fmla="*/ 132351 h 159697"/>
                <a:gd name="connsiteX7" fmla="*/ 157622 w 226553"/>
                <a:gd name="connsiteY7" fmla="*/ 90818 h 159697"/>
                <a:gd name="connsiteX8" fmla="*/ 120772 w 226553"/>
                <a:gd name="connsiteY8" fmla="*/ 130146 h 159697"/>
                <a:gd name="connsiteX9" fmla="*/ 88176 w 226553"/>
                <a:gd name="connsiteY9" fmla="*/ 114328 h 159697"/>
                <a:gd name="connsiteX10" fmla="*/ 56280 w 226553"/>
                <a:gd name="connsiteY10" fmla="*/ 147415 h 159697"/>
                <a:gd name="connsiteX0" fmla="*/ 56280 w 226553"/>
                <a:gd name="connsiteY0" fmla="*/ 147415 h 159697"/>
                <a:gd name="connsiteX1" fmla="*/ 951 w 226553"/>
                <a:gd name="connsiteY1" fmla="*/ 73721 h 159697"/>
                <a:gd name="connsiteX2" fmla="*/ 41045 w 226553"/>
                <a:gd name="connsiteY2" fmla="*/ 4060 h 159697"/>
                <a:gd name="connsiteX3" fmla="*/ 88176 w 226553"/>
                <a:gd name="connsiteY3" fmla="*/ 48152 h 159697"/>
                <a:gd name="connsiteX4" fmla="*/ 129278 w 226553"/>
                <a:gd name="connsiteY4" fmla="*/ 0 h 159697"/>
                <a:gd name="connsiteX5" fmla="*/ 210082 w 226553"/>
                <a:gd name="connsiteY5" fmla="*/ 40809 h 159697"/>
                <a:gd name="connsiteX6" fmla="*/ 185628 w 226553"/>
                <a:gd name="connsiteY6" fmla="*/ 132351 h 159697"/>
                <a:gd name="connsiteX7" fmla="*/ 157622 w 226553"/>
                <a:gd name="connsiteY7" fmla="*/ 90818 h 159697"/>
                <a:gd name="connsiteX8" fmla="*/ 120772 w 226553"/>
                <a:gd name="connsiteY8" fmla="*/ 130146 h 159697"/>
                <a:gd name="connsiteX9" fmla="*/ 88176 w 226553"/>
                <a:gd name="connsiteY9" fmla="*/ 114328 h 159697"/>
                <a:gd name="connsiteX10" fmla="*/ 56280 w 226553"/>
                <a:gd name="connsiteY10" fmla="*/ 147415 h 159697"/>
                <a:gd name="connsiteX0" fmla="*/ 56280 w 224062"/>
                <a:gd name="connsiteY0" fmla="*/ 147415 h 159697"/>
                <a:gd name="connsiteX1" fmla="*/ 951 w 224062"/>
                <a:gd name="connsiteY1" fmla="*/ 73721 h 159697"/>
                <a:gd name="connsiteX2" fmla="*/ 41045 w 224062"/>
                <a:gd name="connsiteY2" fmla="*/ 4060 h 159697"/>
                <a:gd name="connsiteX3" fmla="*/ 88176 w 224062"/>
                <a:gd name="connsiteY3" fmla="*/ 48152 h 159697"/>
                <a:gd name="connsiteX4" fmla="*/ 129278 w 224062"/>
                <a:gd name="connsiteY4" fmla="*/ 0 h 159697"/>
                <a:gd name="connsiteX5" fmla="*/ 207591 w 224062"/>
                <a:gd name="connsiteY5" fmla="*/ 34570 h 159697"/>
                <a:gd name="connsiteX6" fmla="*/ 185628 w 224062"/>
                <a:gd name="connsiteY6" fmla="*/ 132351 h 159697"/>
                <a:gd name="connsiteX7" fmla="*/ 157622 w 224062"/>
                <a:gd name="connsiteY7" fmla="*/ 90818 h 159697"/>
                <a:gd name="connsiteX8" fmla="*/ 120772 w 224062"/>
                <a:gd name="connsiteY8" fmla="*/ 130146 h 159697"/>
                <a:gd name="connsiteX9" fmla="*/ 88176 w 224062"/>
                <a:gd name="connsiteY9" fmla="*/ 114328 h 159697"/>
                <a:gd name="connsiteX10" fmla="*/ 56280 w 224062"/>
                <a:gd name="connsiteY10" fmla="*/ 147415 h 159697"/>
                <a:gd name="connsiteX0" fmla="*/ 56280 w 224761"/>
                <a:gd name="connsiteY0" fmla="*/ 147415 h 159697"/>
                <a:gd name="connsiteX1" fmla="*/ 951 w 224761"/>
                <a:gd name="connsiteY1" fmla="*/ 73721 h 159697"/>
                <a:gd name="connsiteX2" fmla="*/ 41045 w 224761"/>
                <a:gd name="connsiteY2" fmla="*/ 4060 h 159697"/>
                <a:gd name="connsiteX3" fmla="*/ 88176 w 224761"/>
                <a:gd name="connsiteY3" fmla="*/ 48152 h 159697"/>
                <a:gd name="connsiteX4" fmla="*/ 129278 w 224761"/>
                <a:gd name="connsiteY4" fmla="*/ 0 h 159697"/>
                <a:gd name="connsiteX5" fmla="*/ 208290 w 224761"/>
                <a:gd name="connsiteY5" fmla="*/ 41566 h 159697"/>
                <a:gd name="connsiteX6" fmla="*/ 185628 w 224761"/>
                <a:gd name="connsiteY6" fmla="*/ 132351 h 159697"/>
                <a:gd name="connsiteX7" fmla="*/ 157622 w 224761"/>
                <a:gd name="connsiteY7" fmla="*/ 90818 h 159697"/>
                <a:gd name="connsiteX8" fmla="*/ 120772 w 224761"/>
                <a:gd name="connsiteY8" fmla="*/ 130146 h 159697"/>
                <a:gd name="connsiteX9" fmla="*/ 88176 w 224761"/>
                <a:gd name="connsiteY9" fmla="*/ 114328 h 159697"/>
                <a:gd name="connsiteX10" fmla="*/ 56280 w 224761"/>
                <a:gd name="connsiteY10" fmla="*/ 147415 h 159697"/>
                <a:gd name="connsiteX0" fmla="*/ 56280 w 233966"/>
                <a:gd name="connsiteY0" fmla="*/ 147415 h 159697"/>
                <a:gd name="connsiteX1" fmla="*/ 951 w 233966"/>
                <a:gd name="connsiteY1" fmla="*/ 73721 h 159697"/>
                <a:gd name="connsiteX2" fmla="*/ 41045 w 233966"/>
                <a:gd name="connsiteY2" fmla="*/ 4060 h 159697"/>
                <a:gd name="connsiteX3" fmla="*/ 88176 w 233966"/>
                <a:gd name="connsiteY3" fmla="*/ 48152 h 159697"/>
                <a:gd name="connsiteX4" fmla="*/ 129278 w 233966"/>
                <a:gd name="connsiteY4" fmla="*/ 0 h 159697"/>
                <a:gd name="connsiteX5" fmla="*/ 208290 w 233966"/>
                <a:gd name="connsiteY5" fmla="*/ 41566 h 159697"/>
                <a:gd name="connsiteX6" fmla="*/ 185628 w 233966"/>
                <a:gd name="connsiteY6" fmla="*/ 132351 h 159697"/>
                <a:gd name="connsiteX7" fmla="*/ 157622 w 233966"/>
                <a:gd name="connsiteY7" fmla="*/ 90818 h 159697"/>
                <a:gd name="connsiteX8" fmla="*/ 120772 w 233966"/>
                <a:gd name="connsiteY8" fmla="*/ 130146 h 159697"/>
                <a:gd name="connsiteX9" fmla="*/ 88176 w 233966"/>
                <a:gd name="connsiteY9" fmla="*/ 114328 h 159697"/>
                <a:gd name="connsiteX10" fmla="*/ 56280 w 233966"/>
                <a:gd name="connsiteY10" fmla="*/ 147415 h 159697"/>
                <a:gd name="connsiteX0" fmla="*/ 56280 w 227223"/>
                <a:gd name="connsiteY0" fmla="*/ 147415 h 159697"/>
                <a:gd name="connsiteX1" fmla="*/ 951 w 227223"/>
                <a:gd name="connsiteY1" fmla="*/ 73721 h 159697"/>
                <a:gd name="connsiteX2" fmla="*/ 41045 w 227223"/>
                <a:gd name="connsiteY2" fmla="*/ 4060 h 159697"/>
                <a:gd name="connsiteX3" fmla="*/ 88176 w 227223"/>
                <a:gd name="connsiteY3" fmla="*/ 48152 h 159697"/>
                <a:gd name="connsiteX4" fmla="*/ 129278 w 227223"/>
                <a:gd name="connsiteY4" fmla="*/ 0 h 159697"/>
                <a:gd name="connsiteX5" fmla="*/ 201547 w 227223"/>
                <a:gd name="connsiteY5" fmla="*/ 34223 h 159697"/>
                <a:gd name="connsiteX6" fmla="*/ 185628 w 227223"/>
                <a:gd name="connsiteY6" fmla="*/ 132351 h 159697"/>
                <a:gd name="connsiteX7" fmla="*/ 157622 w 227223"/>
                <a:gd name="connsiteY7" fmla="*/ 90818 h 159697"/>
                <a:gd name="connsiteX8" fmla="*/ 120772 w 227223"/>
                <a:gd name="connsiteY8" fmla="*/ 130146 h 159697"/>
                <a:gd name="connsiteX9" fmla="*/ 88176 w 227223"/>
                <a:gd name="connsiteY9" fmla="*/ 114328 h 159697"/>
                <a:gd name="connsiteX10" fmla="*/ 56280 w 227223"/>
                <a:gd name="connsiteY10" fmla="*/ 147415 h 159697"/>
                <a:gd name="connsiteX0" fmla="*/ 56280 w 227223"/>
                <a:gd name="connsiteY0" fmla="*/ 147415 h 159697"/>
                <a:gd name="connsiteX1" fmla="*/ 951 w 227223"/>
                <a:gd name="connsiteY1" fmla="*/ 73721 h 159697"/>
                <a:gd name="connsiteX2" fmla="*/ 41045 w 227223"/>
                <a:gd name="connsiteY2" fmla="*/ 4060 h 159697"/>
                <a:gd name="connsiteX3" fmla="*/ 88176 w 227223"/>
                <a:gd name="connsiteY3" fmla="*/ 48152 h 159697"/>
                <a:gd name="connsiteX4" fmla="*/ 129278 w 227223"/>
                <a:gd name="connsiteY4" fmla="*/ 0 h 159697"/>
                <a:gd name="connsiteX5" fmla="*/ 201547 w 227223"/>
                <a:gd name="connsiteY5" fmla="*/ 34223 h 159697"/>
                <a:gd name="connsiteX6" fmla="*/ 185628 w 227223"/>
                <a:gd name="connsiteY6" fmla="*/ 132351 h 159697"/>
                <a:gd name="connsiteX7" fmla="*/ 157622 w 227223"/>
                <a:gd name="connsiteY7" fmla="*/ 90818 h 159697"/>
                <a:gd name="connsiteX8" fmla="*/ 120772 w 227223"/>
                <a:gd name="connsiteY8" fmla="*/ 130146 h 159697"/>
                <a:gd name="connsiteX9" fmla="*/ 88176 w 227223"/>
                <a:gd name="connsiteY9" fmla="*/ 114328 h 159697"/>
                <a:gd name="connsiteX10" fmla="*/ 56280 w 227223"/>
                <a:gd name="connsiteY10" fmla="*/ 147415 h 159697"/>
                <a:gd name="connsiteX0" fmla="*/ 56280 w 232175"/>
                <a:gd name="connsiteY0" fmla="*/ 147415 h 159697"/>
                <a:gd name="connsiteX1" fmla="*/ 951 w 232175"/>
                <a:gd name="connsiteY1" fmla="*/ 73721 h 159697"/>
                <a:gd name="connsiteX2" fmla="*/ 41045 w 232175"/>
                <a:gd name="connsiteY2" fmla="*/ 4060 h 159697"/>
                <a:gd name="connsiteX3" fmla="*/ 88176 w 232175"/>
                <a:gd name="connsiteY3" fmla="*/ 48152 h 159697"/>
                <a:gd name="connsiteX4" fmla="*/ 129278 w 232175"/>
                <a:gd name="connsiteY4" fmla="*/ 0 h 159697"/>
                <a:gd name="connsiteX5" fmla="*/ 206499 w 232175"/>
                <a:gd name="connsiteY5" fmla="*/ 39012 h 159697"/>
                <a:gd name="connsiteX6" fmla="*/ 185628 w 232175"/>
                <a:gd name="connsiteY6" fmla="*/ 132351 h 159697"/>
                <a:gd name="connsiteX7" fmla="*/ 157622 w 232175"/>
                <a:gd name="connsiteY7" fmla="*/ 90818 h 159697"/>
                <a:gd name="connsiteX8" fmla="*/ 120772 w 232175"/>
                <a:gd name="connsiteY8" fmla="*/ 130146 h 159697"/>
                <a:gd name="connsiteX9" fmla="*/ 88176 w 232175"/>
                <a:gd name="connsiteY9" fmla="*/ 114328 h 159697"/>
                <a:gd name="connsiteX10" fmla="*/ 56280 w 232175"/>
                <a:gd name="connsiteY10" fmla="*/ 147415 h 159697"/>
                <a:gd name="connsiteX0" fmla="*/ 56280 w 232175"/>
                <a:gd name="connsiteY0" fmla="*/ 147415 h 159697"/>
                <a:gd name="connsiteX1" fmla="*/ 951 w 232175"/>
                <a:gd name="connsiteY1" fmla="*/ 73721 h 159697"/>
                <a:gd name="connsiteX2" fmla="*/ 41045 w 232175"/>
                <a:gd name="connsiteY2" fmla="*/ 4060 h 159697"/>
                <a:gd name="connsiteX3" fmla="*/ 88176 w 232175"/>
                <a:gd name="connsiteY3" fmla="*/ 48152 h 159697"/>
                <a:gd name="connsiteX4" fmla="*/ 129278 w 232175"/>
                <a:gd name="connsiteY4" fmla="*/ 0 h 159697"/>
                <a:gd name="connsiteX5" fmla="*/ 206499 w 232175"/>
                <a:gd name="connsiteY5" fmla="*/ 39012 h 159697"/>
                <a:gd name="connsiteX6" fmla="*/ 185628 w 232175"/>
                <a:gd name="connsiteY6" fmla="*/ 132351 h 159697"/>
                <a:gd name="connsiteX7" fmla="*/ 157622 w 232175"/>
                <a:gd name="connsiteY7" fmla="*/ 90818 h 159697"/>
                <a:gd name="connsiteX8" fmla="*/ 120772 w 232175"/>
                <a:gd name="connsiteY8" fmla="*/ 130146 h 159697"/>
                <a:gd name="connsiteX9" fmla="*/ 88176 w 232175"/>
                <a:gd name="connsiteY9" fmla="*/ 114328 h 159697"/>
                <a:gd name="connsiteX10" fmla="*/ 56280 w 232175"/>
                <a:gd name="connsiteY10" fmla="*/ 147415 h 159697"/>
                <a:gd name="connsiteX0" fmla="*/ 56280 w 229685"/>
                <a:gd name="connsiteY0" fmla="*/ 147415 h 159697"/>
                <a:gd name="connsiteX1" fmla="*/ 951 w 229685"/>
                <a:gd name="connsiteY1" fmla="*/ 73721 h 159697"/>
                <a:gd name="connsiteX2" fmla="*/ 41045 w 229685"/>
                <a:gd name="connsiteY2" fmla="*/ 4060 h 159697"/>
                <a:gd name="connsiteX3" fmla="*/ 88176 w 229685"/>
                <a:gd name="connsiteY3" fmla="*/ 48152 h 159697"/>
                <a:gd name="connsiteX4" fmla="*/ 129278 w 229685"/>
                <a:gd name="connsiteY4" fmla="*/ 0 h 159697"/>
                <a:gd name="connsiteX5" fmla="*/ 204009 w 229685"/>
                <a:gd name="connsiteY5" fmla="*/ 30567 h 159697"/>
                <a:gd name="connsiteX6" fmla="*/ 185628 w 229685"/>
                <a:gd name="connsiteY6" fmla="*/ 132351 h 159697"/>
                <a:gd name="connsiteX7" fmla="*/ 157622 w 229685"/>
                <a:gd name="connsiteY7" fmla="*/ 90818 h 159697"/>
                <a:gd name="connsiteX8" fmla="*/ 120772 w 229685"/>
                <a:gd name="connsiteY8" fmla="*/ 130146 h 159697"/>
                <a:gd name="connsiteX9" fmla="*/ 88176 w 229685"/>
                <a:gd name="connsiteY9" fmla="*/ 114328 h 159697"/>
                <a:gd name="connsiteX10" fmla="*/ 56280 w 229685"/>
                <a:gd name="connsiteY10" fmla="*/ 147415 h 159697"/>
                <a:gd name="connsiteX0" fmla="*/ 56280 w 229685"/>
                <a:gd name="connsiteY0" fmla="*/ 147415 h 159697"/>
                <a:gd name="connsiteX1" fmla="*/ 951 w 229685"/>
                <a:gd name="connsiteY1" fmla="*/ 73721 h 159697"/>
                <a:gd name="connsiteX2" fmla="*/ 41045 w 229685"/>
                <a:gd name="connsiteY2" fmla="*/ 4060 h 159697"/>
                <a:gd name="connsiteX3" fmla="*/ 88176 w 229685"/>
                <a:gd name="connsiteY3" fmla="*/ 48152 h 159697"/>
                <a:gd name="connsiteX4" fmla="*/ 129278 w 229685"/>
                <a:gd name="connsiteY4" fmla="*/ 0 h 159697"/>
                <a:gd name="connsiteX5" fmla="*/ 204009 w 229685"/>
                <a:gd name="connsiteY5" fmla="*/ 30567 h 159697"/>
                <a:gd name="connsiteX6" fmla="*/ 185628 w 229685"/>
                <a:gd name="connsiteY6" fmla="*/ 132351 h 159697"/>
                <a:gd name="connsiteX7" fmla="*/ 157622 w 229685"/>
                <a:gd name="connsiteY7" fmla="*/ 90818 h 159697"/>
                <a:gd name="connsiteX8" fmla="*/ 120772 w 229685"/>
                <a:gd name="connsiteY8" fmla="*/ 130146 h 159697"/>
                <a:gd name="connsiteX9" fmla="*/ 88176 w 229685"/>
                <a:gd name="connsiteY9" fmla="*/ 114328 h 159697"/>
                <a:gd name="connsiteX10" fmla="*/ 56280 w 229685"/>
                <a:gd name="connsiteY10" fmla="*/ 147415 h 159697"/>
                <a:gd name="connsiteX0" fmla="*/ 56280 w 229685"/>
                <a:gd name="connsiteY0" fmla="*/ 147415 h 159697"/>
                <a:gd name="connsiteX1" fmla="*/ 951 w 229685"/>
                <a:gd name="connsiteY1" fmla="*/ 73721 h 159697"/>
                <a:gd name="connsiteX2" fmla="*/ 41045 w 229685"/>
                <a:gd name="connsiteY2" fmla="*/ 4060 h 159697"/>
                <a:gd name="connsiteX3" fmla="*/ 88176 w 229685"/>
                <a:gd name="connsiteY3" fmla="*/ 48152 h 159697"/>
                <a:gd name="connsiteX4" fmla="*/ 129278 w 229685"/>
                <a:gd name="connsiteY4" fmla="*/ 0 h 159697"/>
                <a:gd name="connsiteX5" fmla="*/ 204009 w 229685"/>
                <a:gd name="connsiteY5" fmla="*/ 30567 h 159697"/>
                <a:gd name="connsiteX6" fmla="*/ 185628 w 229685"/>
                <a:gd name="connsiteY6" fmla="*/ 132351 h 159697"/>
                <a:gd name="connsiteX7" fmla="*/ 157622 w 229685"/>
                <a:gd name="connsiteY7" fmla="*/ 90818 h 159697"/>
                <a:gd name="connsiteX8" fmla="*/ 120772 w 229685"/>
                <a:gd name="connsiteY8" fmla="*/ 130146 h 159697"/>
                <a:gd name="connsiteX9" fmla="*/ 88176 w 229685"/>
                <a:gd name="connsiteY9" fmla="*/ 114328 h 159697"/>
                <a:gd name="connsiteX10" fmla="*/ 56280 w 229685"/>
                <a:gd name="connsiteY10" fmla="*/ 147415 h 159697"/>
                <a:gd name="connsiteX0" fmla="*/ 56280 w 229685"/>
                <a:gd name="connsiteY0" fmla="*/ 147415 h 159697"/>
                <a:gd name="connsiteX1" fmla="*/ 951 w 229685"/>
                <a:gd name="connsiteY1" fmla="*/ 73721 h 159697"/>
                <a:gd name="connsiteX2" fmla="*/ 41045 w 229685"/>
                <a:gd name="connsiteY2" fmla="*/ 4060 h 159697"/>
                <a:gd name="connsiteX3" fmla="*/ 88176 w 229685"/>
                <a:gd name="connsiteY3" fmla="*/ 48152 h 159697"/>
                <a:gd name="connsiteX4" fmla="*/ 129278 w 229685"/>
                <a:gd name="connsiteY4" fmla="*/ 0 h 159697"/>
                <a:gd name="connsiteX5" fmla="*/ 204009 w 229685"/>
                <a:gd name="connsiteY5" fmla="*/ 30567 h 159697"/>
                <a:gd name="connsiteX6" fmla="*/ 185628 w 229685"/>
                <a:gd name="connsiteY6" fmla="*/ 132351 h 159697"/>
                <a:gd name="connsiteX7" fmla="*/ 157622 w 229685"/>
                <a:gd name="connsiteY7" fmla="*/ 90818 h 159697"/>
                <a:gd name="connsiteX8" fmla="*/ 120772 w 229685"/>
                <a:gd name="connsiteY8" fmla="*/ 130146 h 159697"/>
                <a:gd name="connsiteX9" fmla="*/ 88176 w 229685"/>
                <a:gd name="connsiteY9" fmla="*/ 114328 h 159697"/>
                <a:gd name="connsiteX10" fmla="*/ 56280 w 229685"/>
                <a:gd name="connsiteY10" fmla="*/ 147415 h 159697"/>
                <a:gd name="connsiteX0" fmla="*/ 56280 w 229685"/>
                <a:gd name="connsiteY0" fmla="*/ 147415 h 159697"/>
                <a:gd name="connsiteX1" fmla="*/ 951 w 229685"/>
                <a:gd name="connsiteY1" fmla="*/ 73721 h 159697"/>
                <a:gd name="connsiteX2" fmla="*/ 41746 w 229685"/>
                <a:gd name="connsiteY2" fmla="*/ 2232 h 159697"/>
                <a:gd name="connsiteX3" fmla="*/ 88176 w 229685"/>
                <a:gd name="connsiteY3" fmla="*/ 48152 h 159697"/>
                <a:gd name="connsiteX4" fmla="*/ 129278 w 229685"/>
                <a:gd name="connsiteY4" fmla="*/ 0 h 159697"/>
                <a:gd name="connsiteX5" fmla="*/ 204009 w 229685"/>
                <a:gd name="connsiteY5" fmla="*/ 30567 h 159697"/>
                <a:gd name="connsiteX6" fmla="*/ 185628 w 229685"/>
                <a:gd name="connsiteY6" fmla="*/ 132351 h 159697"/>
                <a:gd name="connsiteX7" fmla="*/ 157622 w 229685"/>
                <a:gd name="connsiteY7" fmla="*/ 90818 h 159697"/>
                <a:gd name="connsiteX8" fmla="*/ 120772 w 229685"/>
                <a:gd name="connsiteY8" fmla="*/ 130146 h 159697"/>
                <a:gd name="connsiteX9" fmla="*/ 88176 w 229685"/>
                <a:gd name="connsiteY9" fmla="*/ 114328 h 159697"/>
                <a:gd name="connsiteX10" fmla="*/ 56280 w 229685"/>
                <a:gd name="connsiteY10" fmla="*/ 147415 h 159697"/>
                <a:gd name="connsiteX0" fmla="*/ 56280 w 229685"/>
                <a:gd name="connsiteY0" fmla="*/ 147415 h 159697"/>
                <a:gd name="connsiteX1" fmla="*/ 951 w 229685"/>
                <a:gd name="connsiteY1" fmla="*/ 73721 h 159697"/>
                <a:gd name="connsiteX2" fmla="*/ 41746 w 229685"/>
                <a:gd name="connsiteY2" fmla="*/ 2232 h 159697"/>
                <a:gd name="connsiteX3" fmla="*/ 88176 w 229685"/>
                <a:gd name="connsiteY3" fmla="*/ 48152 h 159697"/>
                <a:gd name="connsiteX4" fmla="*/ 129278 w 229685"/>
                <a:gd name="connsiteY4" fmla="*/ 0 h 159697"/>
                <a:gd name="connsiteX5" fmla="*/ 204009 w 229685"/>
                <a:gd name="connsiteY5" fmla="*/ 30567 h 159697"/>
                <a:gd name="connsiteX6" fmla="*/ 185628 w 229685"/>
                <a:gd name="connsiteY6" fmla="*/ 132351 h 159697"/>
                <a:gd name="connsiteX7" fmla="*/ 157622 w 229685"/>
                <a:gd name="connsiteY7" fmla="*/ 90818 h 159697"/>
                <a:gd name="connsiteX8" fmla="*/ 120772 w 229685"/>
                <a:gd name="connsiteY8" fmla="*/ 130146 h 159697"/>
                <a:gd name="connsiteX9" fmla="*/ 88176 w 229685"/>
                <a:gd name="connsiteY9" fmla="*/ 114328 h 159697"/>
                <a:gd name="connsiteX10" fmla="*/ 56280 w 229685"/>
                <a:gd name="connsiteY10" fmla="*/ 147415 h 159697"/>
                <a:gd name="connsiteX0" fmla="*/ 56280 w 229685"/>
                <a:gd name="connsiteY0" fmla="*/ 147415 h 159697"/>
                <a:gd name="connsiteX1" fmla="*/ 951 w 229685"/>
                <a:gd name="connsiteY1" fmla="*/ 73721 h 159697"/>
                <a:gd name="connsiteX2" fmla="*/ 45636 w 229685"/>
                <a:gd name="connsiteY2" fmla="*/ 2610 h 159697"/>
                <a:gd name="connsiteX3" fmla="*/ 88176 w 229685"/>
                <a:gd name="connsiteY3" fmla="*/ 48152 h 159697"/>
                <a:gd name="connsiteX4" fmla="*/ 129278 w 229685"/>
                <a:gd name="connsiteY4" fmla="*/ 0 h 159697"/>
                <a:gd name="connsiteX5" fmla="*/ 204009 w 229685"/>
                <a:gd name="connsiteY5" fmla="*/ 30567 h 159697"/>
                <a:gd name="connsiteX6" fmla="*/ 185628 w 229685"/>
                <a:gd name="connsiteY6" fmla="*/ 132351 h 159697"/>
                <a:gd name="connsiteX7" fmla="*/ 157622 w 229685"/>
                <a:gd name="connsiteY7" fmla="*/ 90818 h 159697"/>
                <a:gd name="connsiteX8" fmla="*/ 120772 w 229685"/>
                <a:gd name="connsiteY8" fmla="*/ 130146 h 159697"/>
                <a:gd name="connsiteX9" fmla="*/ 88176 w 229685"/>
                <a:gd name="connsiteY9" fmla="*/ 114328 h 159697"/>
                <a:gd name="connsiteX10" fmla="*/ 56280 w 229685"/>
                <a:gd name="connsiteY10" fmla="*/ 147415 h 159697"/>
                <a:gd name="connsiteX0" fmla="*/ 56280 w 229685"/>
                <a:gd name="connsiteY0" fmla="*/ 147415 h 159697"/>
                <a:gd name="connsiteX1" fmla="*/ 951 w 229685"/>
                <a:gd name="connsiteY1" fmla="*/ 73721 h 159697"/>
                <a:gd name="connsiteX2" fmla="*/ 45636 w 229685"/>
                <a:gd name="connsiteY2" fmla="*/ 2610 h 159697"/>
                <a:gd name="connsiteX3" fmla="*/ 88176 w 229685"/>
                <a:gd name="connsiteY3" fmla="*/ 48152 h 159697"/>
                <a:gd name="connsiteX4" fmla="*/ 129278 w 229685"/>
                <a:gd name="connsiteY4" fmla="*/ 0 h 159697"/>
                <a:gd name="connsiteX5" fmla="*/ 204009 w 229685"/>
                <a:gd name="connsiteY5" fmla="*/ 30567 h 159697"/>
                <a:gd name="connsiteX6" fmla="*/ 185628 w 229685"/>
                <a:gd name="connsiteY6" fmla="*/ 132351 h 159697"/>
                <a:gd name="connsiteX7" fmla="*/ 157622 w 229685"/>
                <a:gd name="connsiteY7" fmla="*/ 90818 h 159697"/>
                <a:gd name="connsiteX8" fmla="*/ 120772 w 229685"/>
                <a:gd name="connsiteY8" fmla="*/ 130146 h 159697"/>
                <a:gd name="connsiteX9" fmla="*/ 88176 w 229685"/>
                <a:gd name="connsiteY9" fmla="*/ 114328 h 159697"/>
                <a:gd name="connsiteX10" fmla="*/ 56280 w 229685"/>
                <a:gd name="connsiteY10" fmla="*/ 147415 h 159697"/>
                <a:gd name="connsiteX0" fmla="*/ 56643 w 230048"/>
                <a:gd name="connsiteY0" fmla="*/ 147415 h 159697"/>
                <a:gd name="connsiteX1" fmla="*/ 1314 w 230048"/>
                <a:gd name="connsiteY1" fmla="*/ 73721 h 159697"/>
                <a:gd name="connsiteX2" fmla="*/ 45999 w 230048"/>
                <a:gd name="connsiteY2" fmla="*/ 2610 h 159697"/>
                <a:gd name="connsiteX3" fmla="*/ 88539 w 230048"/>
                <a:gd name="connsiteY3" fmla="*/ 48152 h 159697"/>
                <a:gd name="connsiteX4" fmla="*/ 129641 w 230048"/>
                <a:gd name="connsiteY4" fmla="*/ 0 h 159697"/>
                <a:gd name="connsiteX5" fmla="*/ 204372 w 230048"/>
                <a:gd name="connsiteY5" fmla="*/ 30567 h 159697"/>
                <a:gd name="connsiteX6" fmla="*/ 185991 w 230048"/>
                <a:gd name="connsiteY6" fmla="*/ 132351 h 159697"/>
                <a:gd name="connsiteX7" fmla="*/ 157985 w 230048"/>
                <a:gd name="connsiteY7" fmla="*/ 90818 h 159697"/>
                <a:gd name="connsiteX8" fmla="*/ 121135 w 230048"/>
                <a:gd name="connsiteY8" fmla="*/ 130146 h 159697"/>
                <a:gd name="connsiteX9" fmla="*/ 88539 w 230048"/>
                <a:gd name="connsiteY9" fmla="*/ 114328 h 159697"/>
                <a:gd name="connsiteX10" fmla="*/ 56643 w 230048"/>
                <a:gd name="connsiteY10" fmla="*/ 147415 h 159697"/>
                <a:gd name="connsiteX0" fmla="*/ 55942 w 229347"/>
                <a:gd name="connsiteY0" fmla="*/ 147415 h 159697"/>
                <a:gd name="connsiteX1" fmla="*/ 1314 w 229347"/>
                <a:gd name="connsiteY1" fmla="*/ 67481 h 159697"/>
                <a:gd name="connsiteX2" fmla="*/ 45298 w 229347"/>
                <a:gd name="connsiteY2" fmla="*/ 2610 h 159697"/>
                <a:gd name="connsiteX3" fmla="*/ 87838 w 229347"/>
                <a:gd name="connsiteY3" fmla="*/ 48152 h 159697"/>
                <a:gd name="connsiteX4" fmla="*/ 128940 w 229347"/>
                <a:gd name="connsiteY4" fmla="*/ 0 h 159697"/>
                <a:gd name="connsiteX5" fmla="*/ 203671 w 229347"/>
                <a:gd name="connsiteY5" fmla="*/ 30567 h 159697"/>
                <a:gd name="connsiteX6" fmla="*/ 185290 w 229347"/>
                <a:gd name="connsiteY6" fmla="*/ 132351 h 159697"/>
                <a:gd name="connsiteX7" fmla="*/ 157284 w 229347"/>
                <a:gd name="connsiteY7" fmla="*/ 90818 h 159697"/>
                <a:gd name="connsiteX8" fmla="*/ 120434 w 229347"/>
                <a:gd name="connsiteY8" fmla="*/ 130146 h 159697"/>
                <a:gd name="connsiteX9" fmla="*/ 87838 w 229347"/>
                <a:gd name="connsiteY9" fmla="*/ 114328 h 159697"/>
                <a:gd name="connsiteX10" fmla="*/ 55942 w 229347"/>
                <a:gd name="connsiteY10" fmla="*/ 147415 h 159697"/>
                <a:gd name="connsiteX0" fmla="*/ 57368 w 230773"/>
                <a:gd name="connsiteY0" fmla="*/ 147415 h 159697"/>
                <a:gd name="connsiteX1" fmla="*/ 1314 w 230773"/>
                <a:gd name="connsiteY1" fmla="*/ 70064 h 159697"/>
                <a:gd name="connsiteX2" fmla="*/ 46724 w 230773"/>
                <a:gd name="connsiteY2" fmla="*/ 2610 h 159697"/>
                <a:gd name="connsiteX3" fmla="*/ 89264 w 230773"/>
                <a:gd name="connsiteY3" fmla="*/ 48152 h 159697"/>
                <a:gd name="connsiteX4" fmla="*/ 130366 w 230773"/>
                <a:gd name="connsiteY4" fmla="*/ 0 h 159697"/>
                <a:gd name="connsiteX5" fmla="*/ 205097 w 230773"/>
                <a:gd name="connsiteY5" fmla="*/ 30567 h 159697"/>
                <a:gd name="connsiteX6" fmla="*/ 186716 w 230773"/>
                <a:gd name="connsiteY6" fmla="*/ 132351 h 159697"/>
                <a:gd name="connsiteX7" fmla="*/ 158710 w 230773"/>
                <a:gd name="connsiteY7" fmla="*/ 90818 h 159697"/>
                <a:gd name="connsiteX8" fmla="*/ 121860 w 230773"/>
                <a:gd name="connsiteY8" fmla="*/ 130146 h 159697"/>
                <a:gd name="connsiteX9" fmla="*/ 89264 w 230773"/>
                <a:gd name="connsiteY9" fmla="*/ 114328 h 159697"/>
                <a:gd name="connsiteX10" fmla="*/ 57368 w 230773"/>
                <a:gd name="connsiteY10" fmla="*/ 147415 h 159697"/>
                <a:gd name="connsiteX0" fmla="*/ 56054 w 229459"/>
                <a:gd name="connsiteY0" fmla="*/ 147415 h 159697"/>
                <a:gd name="connsiteX1" fmla="*/ 0 w 229459"/>
                <a:gd name="connsiteY1" fmla="*/ 70064 h 159697"/>
                <a:gd name="connsiteX2" fmla="*/ 45410 w 229459"/>
                <a:gd name="connsiteY2" fmla="*/ 2610 h 159697"/>
                <a:gd name="connsiteX3" fmla="*/ 87950 w 229459"/>
                <a:gd name="connsiteY3" fmla="*/ 48152 h 159697"/>
                <a:gd name="connsiteX4" fmla="*/ 129052 w 229459"/>
                <a:gd name="connsiteY4" fmla="*/ 0 h 159697"/>
                <a:gd name="connsiteX5" fmla="*/ 203783 w 229459"/>
                <a:gd name="connsiteY5" fmla="*/ 30567 h 159697"/>
                <a:gd name="connsiteX6" fmla="*/ 185402 w 229459"/>
                <a:gd name="connsiteY6" fmla="*/ 132351 h 159697"/>
                <a:gd name="connsiteX7" fmla="*/ 157396 w 229459"/>
                <a:gd name="connsiteY7" fmla="*/ 90818 h 159697"/>
                <a:gd name="connsiteX8" fmla="*/ 120546 w 229459"/>
                <a:gd name="connsiteY8" fmla="*/ 130146 h 159697"/>
                <a:gd name="connsiteX9" fmla="*/ 87950 w 229459"/>
                <a:gd name="connsiteY9" fmla="*/ 114328 h 159697"/>
                <a:gd name="connsiteX10" fmla="*/ 56054 w 229459"/>
                <a:gd name="connsiteY10" fmla="*/ 147415 h 159697"/>
                <a:gd name="connsiteX0" fmla="*/ 58092 w 231497"/>
                <a:gd name="connsiteY0" fmla="*/ 147415 h 159697"/>
                <a:gd name="connsiteX1" fmla="*/ 2038 w 231497"/>
                <a:gd name="connsiteY1" fmla="*/ 70064 h 159697"/>
                <a:gd name="connsiteX2" fmla="*/ 47448 w 231497"/>
                <a:gd name="connsiteY2" fmla="*/ 2610 h 159697"/>
                <a:gd name="connsiteX3" fmla="*/ 89988 w 231497"/>
                <a:gd name="connsiteY3" fmla="*/ 48152 h 159697"/>
                <a:gd name="connsiteX4" fmla="*/ 131090 w 231497"/>
                <a:gd name="connsiteY4" fmla="*/ 0 h 159697"/>
                <a:gd name="connsiteX5" fmla="*/ 205821 w 231497"/>
                <a:gd name="connsiteY5" fmla="*/ 30567 h 159697"/>
                <a:gd name="connsiteX6" fmla="*/ 187440 w 231497"/>
                <a:gd name="connsiteY6" fmla="*/ 132351 h 159697"/>
                <a:gd name="connsiteX7" fmla="*/ 159434 w 231497"/>
                <a:gd name="connsiteY7" fmla="*/ 90818 h 159697"/>
                <a:gd name="connsiteX8" fmla="*/ 122584 w 231497"/>
                <a:gd name="connsiteY8" fmla="*/ 130146 h 159697"/>
                <a:gd name="connsiteX9" fmla="*/ 89988 w 231497"/>
                <a:gd name="connsiteY9" fmla="*/ 114328 h 159697"/>
                <a:gd name="connsiteX10" fmla="*/ 58092 w 231497"/>
                <a:gd name="connsiteY10" fmla="*/ 147415 h 159697"/>
                <a:gd name="connsiteX0" fmla="*/ 58092 w 231497"/>
                <a:gd name="connsiteY0" fmla="*/ 147415 h 147415"/>
                <a:gd name="connsiteX1" fmla="*/ 2038 w 231497"/>
                <a:gd name="connsiteY1" fmla="*/ 70064 h 147415"/>
                <a:gd name="connsiteX2" fmla="*/ 47448 w 231497"/>
                <a:gd name="connsiteY2" fmla="*/ 2610 h 147415"/>
                <a:gd name="connsiteX3" fmla="*/ 89988 w 231497"/>
                <a:gd name="connsiteY3" fmla="*/ 48152 h 147415"/>
                <a:gd name="connsiteX4" fmla="*/ 131090 w 231497"/>
                <a:gd name="connsiteY4" fmla="*/ 0 h 147415"/>
                <a:gd name="connsiteX5" fmla="*/ 205821 w 231497"/>
                <a:gd name="connsiteY5" fmla="*/ 30567 h 147415"/>
                <a:gd name="connsiteX6" fmla="*/ 187440 w 231497"/>
                <a:gd name="connsiteY6" fmla="*/ 132351 h 147415"/>
                <a:gd name="connsiteX7" fmla="*/ 159434 w 231497"/>
                <a:gd name="connsiteY7" fmla="*/ 90818 h 147415"/>
                <a:gd name="connsiteX8" fmla="*/ 122584 w 231497"/>
                <a:gd name="connsiteY8" fmla="*/ 130146 h 147415"/>
                <a:gd name="connsiteX9" fmla="*/ 89988 w 231497"/>
                <a:gd name="connsiteY9" fmla="*/ 114328 h 147415"/>
                <a:gd name="connsiteX10" fmla="*/ 58092 w 231497"/>
                <a:gd name="connsiteY10" fmla="*/ 147415 h 147415"/>
                <a:gd name="connsiteX0" fmla="*/ 55603 w 231497"/>
                <a:gd name="connsiteY0" fmla="*/ 132351 h 136882"/>
                <a:gd name="connsiteX1" fmla="*/ 2038 w 231497"/>
                <a:gd name="connsiteY1" fmla="*/ 70064 h 136882"/>
                <a:gd name="connsiteX2" fmla="*/ 47448 w 231497"/>
                <a:gd name="connsiteY2" fmla="*/ 2610 h 136882"/>
                <a:gd name="connsiteX3" fmla="*/ 89988 w 231497"/>
                <a:gd name="connsiteY3" fmla="*/ 48152 h 136882"/>
                <a:gd name="connsiteX4" fmla="*/ 131090 w 231497"/>
                <a:gd name="connsiteY4" fmla="*/ 0 h 136882"/>
                <a:gd name="connsiteX5" fmla="*/ 205821 w 231497"/>
                <a:gd name="connsiteY5" fmla="*/ 30567 h 136882"/>
                <a:gd name="connsiteX6" fmla="*/ 187440 w 231497"/>
                <a:gd name="connsiteY6" fmla="*/ 132351 h 136882"/>
                <a:gd name="connsiteX7" fmla="*/ 159434 w 231497"/>
                <a:gd name="connsiteY7" fmla="*/ 90818 h 136882"/>
                <a:gd name="connsiteX8" fmla="*/ 122584 w 231497"/>
                <a:gd name="connsiteY8" fmla="*/ 130146 h 136882"/>
                <a:gd name="connsiteX9" fmla="*/ 89988 w 231497"/>
                <a:gd name="connsiteY9" fmla="*/ 114328 h 136882"/>
                <a:gd name="connsiteX10" fmla="*/ 55603 w 231497"/>
                <a:gd name="connsiteY10" fmla="*/ 132351 h 136882"/>
                <a:gd name="connsiteX0" fmla="*/ 55603 w 231497"/>
                <a:gd name="connsiteY0" fmla="*/ 132351 h 136882"/>
                <a:gd name="connsiteX1" fmla="*/ 2038 w 231497"/>
                <a:gd name="connsiteY1" fmla="*/ 70064 h 136882"/>
                <a:gd name="connsiteX2" fmla="*/ 47448 w 231497"/>
                <a:gd name="connsiteY2" fmla="*/ 2610 h 136882"/>
                <a:gd name="connsiteX3" fmla="*/ 89988 w 231497"/>
                <a:gd name="connsiteY3" fmla="*/ 48152 h 136882"/>
                <a:gd name="connsiteX4" fmla="*/ 131090 w 231497"/>
                <a:gd name="connsiteY4" fmla="*/ 0 h 136882"/>
                <a:gd name="connsiteX5" fmla="*/ 205821 w 231497"/>
                <a:gd name="connsiteY5" fmla="*/ 30567 h 136882"/>
                <a:gd name="connsiteX6" fmla="*/ 187440 w 231497"/>
                <a:gd name="connsiteY6" fmla="*/ 132351 h 136882"/>
                <a:gd name="connsiteX7" fmla="*/ 159434 w 231497"/>
                <a:gd name="connsiteY7" fmla="*/ 90818 h 136882"/>
                <a:gd name="connsiteX8" fmla="*/ 122584 w 231497"/>
                <a:gd name="connsiteY8" fmla="*/ 130146 h 136882"/>
                <a:gd name="connsiteX9" fmla="*/ 89988 w 231497"/>
                <a:gd name="connsiteY9" fmla="*/ 114328 h 136882"/>
                <a:gd name="connsiteX10" fmla="*/ 55603 w 231497"/>
                <a:gd name="connsiteY10" fmla="*/ 132351 h 136882"/>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9434 w 231497"/>
                <a:gd name="connsiteY7" fmla="*/ 90818 h 132351"/>
                <a:gd name="connsiteX8" fmla="*/ 122584 w 231497"/>
                <a:gd name="connsiteY8" fmla="*/ 130146 h 132351"/>
                <a:gd name="connsiteX9" fmla="*/ 89625 w 231497"/>
                <a:gd name="connsiteY9" fmla="*/ 101470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9434 w 231497"/>
                <a:gd name="connsiteY7" fmla="*/ 90818 h 132351"/>
                <a:gd name="connsiteX8" fmla="*/ 122584 w 231497"/>
                <a:gd name="connsiteY8" fmla="*/ 130146 h 132351"/>
                <a:gd name="connsiteX9" fmla="*/ 89987 w 231497"/>
                <a:gd name="connsiteY9" fmla="*/ 81240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9434 w 231497"/>
                <a:gd name="connsiteY7" fmla="*/ 90818 h 132351"/>
                <a:gd name="connsiteX8" fmla="*/ 122584 w 231497"/>
                <a:gd name="connsiteY8" fmla="*/ 130146 h 132351"/>
                <a:gd name="connsiteX9" fmla="*/ 89987 w 231497"/>
                <a:gd name="connsiteY9" fmla="*/ 81240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9434 w 231497"/>
                <a:gd name="connsiteY7" fmla="*/ 90818 h 132351"/>
                <a:gd name="connsiteX8" fmla="*/ 122584 w 231497"/>
                <a:gd name="connsiteY8" fmla="*/ 130146 h 132351"/>
                <a:gd name="connsiteX9" fmla="*/ 89987 w 231497"/>
                <a:gd name="connsiteY9" fmla="*/ 81240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9434 w 231497"/>
                <a:gd name="connsiteY7" fmla="*/ 90818 h 132351"/>
                <a:gd name="connsiteX8" fmla="*/ 122584 w 231497"/>
                <a:gd name="connsiteY8" fmla="*/ 130146 h 132351"/>
                <a:gd name="connsiteX9" fmla="*/ 90687 w 231497"/>
                <a:gd name="connsiteY9" fmla="*/ 90441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9434 w 231497"/>
                <a:gd name="connsiteY7" fmla="*/ 90818 h 132351"/>
                <a:gd name="connsiteX8" fmla="*/ 122584 w 231497"/>
                <a:gd name="connsiteY8" fmla="*/ 130146 h 132351"/>
                <a:gd name="connsiteX9" fmla="*/ 90687 w 231497"/>
                <a:gd name="connsiteY9" fmla="*/ 90441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9434 w 231497"/>
                <a:gd name="connsiteY7" fmla="*/ 90818 h 132351"/>
                <a:gd name="connsiteX8" fmla="*/ 122584 w 231497"/>
                <a:gd name="connsiteY8" fmla="*/ 130146 h 132351"/>
                <a:gd name="connsiteX9" fmla="*/ 90687 w 231497"/>
                <a:gd name="connsiteY9" fmla="*/ 90441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9434 w 231497"/>
                <a:gd name="connsiteY7" fmla="*/ 90818 h 132351"/>
                <a:gd name="connsiteX8" fmla="*/ 122584 w 231497"/>
                <a:gd name="connsiteY8" fmla="*/ 130146 h 132351"/>
                <a:gd name="connsiteX9" fmla="*/ 90687 w 231497"/>
                <a:gd name="connsiteY9" fmla="*/ 90441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9434 w 231497"/>
                <a:gd name="connsiteY7" fmla="*/ 90818 h 132351"/>
                <a:gd name="connsiteX8" fmla="*/ 122584 w 231497"/>
                <a:gd name="connsiteY8" fmla="*/ 130146 h 132351"/>
                <a:gd name="connsiteX9" fmla="*/ 90687 w 231497"/>
                <a:gd name="connsiteY9" fmla="*/ 90441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9434 w 231497"/>
                <a:gd name="connsiteY7" fmla="*/ 90818 h 132351"/>
                <a:gd name="connsiteX8" fmla="*/ 122584 w 231497"/>
                <a:gd name="connsiteY8" fmla="*/ 130146 h 132351"/>
                <a:gd name="connsiteX9" fmla="*/ 90687 w 231497"/>
                <a:gd name="connsiteY9" fmla="*/ 90441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6944 w 231497"/>
                <a:gd name="connsiteY7" fmla="*/ 93401 h 132351"/>
                <a:gd name="connsiteX8" fmla="*/ 122584 w 231497"/>
                <a:gd name="connsiteY8" fmla="*/ 130146 h 132351"/>
                <a:gd name="connsiteX9" fmla="*/ 90687 w 231497"/>
                <a:gd name="connsiteY9" fmla="*/ 90441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6944 w 231497"/>
                <a:gd name="connsiteY7" fmla="*/ 93401 h 132351"/>
                <a:gd name="connsiteX8" fmla="*/ 122584 w 231497"/>
                <a:gd name="connsiteY8" fmla="*/ 130146 h 132351"/>
                <a:gd name="connsiteX9" fmla="*/ 90687 w 231497"/>
                <a:gd name="connsiteY9" fmla="*/ 90441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6944 w 231497"/>
                <a:gd name="connsiteY7" fmla="*/ 93401 h 132351"/>
                <a:gd name="connsiteX8" fmla="*/ 122584 w 231497"/>
                <a:gd name="connsiteY8" fmla="*/ 130146 h 132351"/>
                <a:gd name="connsiteX9" fmla="*/ 90687 w 231497"/>
                <a:gd name="connsiteY9" fmla="*/ 90441 h 132351"/>
                <a:gd name="connsiteX10" fmla="*/ 55603 w 231497"/>
                <a:gd name="connsiteY10" fmla="*/ 132351 h 132351"/>
                <a:gd name="connsiteX0" fmla="*/ 55603 w 231497"/>
                <a:gd name="connsiteY0" fmla="*/ 132351 h 132351"/>
                <a:gd name="connsiteX1" fmla="*/ 2038 w 231497"/>
                <a:gd name="connsiteY1" fmla="*/ 70064 h 132351"/>
                <a:gd name="connsiteX2" fmla="*/ 47448 w 231497"/>
                <a:gd name="connsiteY2" fmla="*/ 2610 h 132351"/>
                <a:gd name="connsiteX3" fmla="*/ 89988 w 231497"/>
                <a:gd name="connsiteY3" fmla="*/ 48152 h 132351"/>
                <a:gd name="connsiteX4" fmla="*/ 131090 w 231497"/>
                <a:gd name="connsiteY4" fmla="*/ 0 h 132351"/>
                <a:gd name="connsiteX5" fmla="*/ 205821 w 231497"/>
                <a:gd name="connsiteY5" fmla="*/ 30567 h 132351"/>
                <a:gd name="connsiteX6" fmla="*/ 187440 w 231497"/>
                <a:gd name="connsiteY6" fmla="*/ 132351 h 132351"/>
                <a:gd name="connsiteX7" fmla="*/ 156944 w 231497"/>
                <a:gd name="connsiteY7" fmla="*/ 93401 h 132351"/>
                <a:gd name="connsiteX8" fmla="*/ 122584 w 231497"/>
                <a:gd name="connsiteY8" fmla="*/ 130146 h 132351"/>
                <a:gd name="connsiteX9" fmla="*/ 90687 w 231497"/>
                <a:gd name="connsiteY9" fmla="*/ 90441 h 132351"/>
                <a:gd name="connsiteX10" fmla="*/ 55603 w 231497"/>
                <a:gd name="connsiteY10" fmla="*/ 132351 h 13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97" h="132351">
                  <a:moveTo>
                    <a:pt x="55603" y="132351"/>
                  </a:moveTo>
                  <a:cubicBezTo>
                    <a:pt x="16965" y="109568"/>
                    <a:pt x="3006" y="87358"/>
                    <a:pt x="2038" y="70064"/>
                  </a:cubicBezTo>
                  <a:cubicBezTo>
                    <a:pt x="0" y="44903"/>
                    <a:pt x="8381" y="24524"/>
                    <a:pt x="47448" y="2610"/>
                  </a:cubicBezTo>
                  <a:cubicBezTo>
                    <a:pt x="72447" y="19095"/>
                    <a:pt x="71646" y="20206"/>
                    <a:pt x="89988" y="48152"/>
                  </a:cubicBezTo>
                  <a:cubicBezTo>
                    <a:pt x="98170" y="29143"/>
                    <a:pt x="111223" y="8313"/>
                    <a:pt x="131090" y="0"/>
                  </a:cubicBezTo>
                  <a:cubicBezTo>
                    <a:pt x="160832" y="5547"/>
                    <a:pt x="180145" y="4443"/>
                    <a:pt x="205821" y="30567"/>
                  </a:cubicBezTo>
                  <a:cubicBezTo>
                    <a:pt x="231497" y="56691"/>
                    <a:pt x="217666" y="92907"/>
                    <a:pt x="187440" y="132351"/>
                  </a:cubicBezTo>
                  <a:cubicBezTo>
                    <a:pt x="177961" y="122334"/>
                    <a:pt x="171685" y="121677"/>
                    <a:pt x="156944" y="93401"/>
                  </a:cubicBezTo>
                  <a:cubicBezTo>
                    <a:pt x="136134" y="118851"/>
                    <a:pt x="144665" y="112756"/>
                    <a:pt x="122584" y="130146"/>
                  </a:cubicBezTo>
                  <a:cubicBezTo>
                    <a:pt x="119818" y="130838"/>
                    <a:pt x="110246" y="124515"/>
                    <a:pt x="90687" y="90441"/>
                  </a:cubicBezTo>
                  <a:cubicBezTo>
                    <a:pt x="73592" y="117784"/>
                    <a:pt x="69414" y="121124"/>
                    <a:pt x="55603" y="1323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22" eaLnBrk="1" fontAlgn="auto" hangingPunct="1">
                <a:spcBef>
                  <a:spcPts val="0"/>
                </a:spcBef>
                <a:spcAft>
                  <a:spcPts val="0"/>
                </a:spcAft>
              </a:pPr>
              <a:endParaRPr lang="ru-RU" sz="1800">
                <a:solidFill>
                  <a:prstClr val="white"/>
                </a:solidFill>
              </a:endParaRPr>
            </a:p>
          </p:txBody>
        </p:sp>
        <p:pic>
          <p:nvPicPr>
            <p:cNvPr id="10" name="Рисунок 9" descr="1.PNG"/>
            <p:cNvPicPr>
              <a:picLocks noChangeAspect="1"/>
            </p:cNvPicPr>
            <p:nvPr userDrawn="1"/>
          </p:nvPicPr>
          <p:blipFill>
            <a:blip r:embed="rId3" cstate="print">
              <a:clrChange>
                <a:clrFrom>
                  <a:srgbClr val="FFFFFF"/>
                </a:clrFrom>
                <a:clrTo>
                  <a:srgbClr val="FFFFFF">
                    <a:alpha val="0"/>
                  </a:srgbClr>
                </a:clrTo>
              </a:clrChange>
              <a:lum bright="-10000"/>
            </a:blip>
            <a:stretch>
              <a:fillRect/>
            </a:stretch>
          </p:blipFill>
          <p:spPr>
            <a:xfrm>
              <a:off x="7969268" y="698824"/>
              <a:ext cx="425432" cy="226235"/>
            </a:xfrm>
            <a:prstGeom prst="rect">
              <a:avLst/>
            </a:prstGeom>
          </p:spPr>
        </p:pic>
      </p:grpSp>
      <p:sp>
        <p:nvSpPr>
          <p:cNvPr id="11" name="TextBox 10"/>
          <p:cNvSpPr txBox="1"/>
          <p:nvPr userDrawn="1"/>
        </p:nvSpPr>
        <p:spPr>
          <a:xfrm>
            <a:off x="7341150" y="6196775"/>
            <a:ext cx="1343917" cy="234819"/>
          </a:xfrm>
          <a:prstGeom prst="rect">
            <a:avLst/>
          </a:prstGeom>
          <a:noFill/>
        </p:spPr>
        <p:txBody>
          <a:bodyPr wrap="square" lIns="80147" tIns="40074" rIns="80147" bIns="40074" rtlCol="0">
            <a:spAutoFit/>
          </a:bodyPr>
          <a:lstStyle/>
          <a:p>
            <a:pPr defTabSz="872722" eaLnBrk="1" fontAlgn="auto" hangingPunct="1">
              <a:spcBef>
                <a:spcPts val="0"/>
              </a:spcBef>
              <a:spcAft>
                <a:spcPts val="0"/>
              </a:spcAft>
            </a:pPr>
            <a:r>
              <a:rPr lang="en-US" sz="1000" b="1" dirty="0" smtClean="0">
                <a:solidFill>
                  <a:srgbClr val="0067A5"/>
                </a:solidFill>
                <a:latin typeface="Calibri"/>
                <a:cs typeface="+mn-cs"/>
              </a:rPr>
              <a:t>www.imcmontan.ru</a:t>
            </a:r>
            <a:endParaRPr lang="ru-RU" sz="1000" b="1" dirty="0">
              <a:solidFill>
                <a:srgbClr val="0067A5"/>
              </a:solidFill>
              <a:latin typeface="Calibri"/>
              <a:cs typeface="+mn-cs"/>
            </a:endParaRPr>
          </a:p>
        </p:txBody>
      </p:sp>
      <p:grpSp>
        <p:nvGrpSpPr>
          <p:cNvPr id="12" name="Gruppieren 77"/>
          <p:cNvGrpSpPr/>
          <p:nvPr userDrawn="1"/>
        </p:nvGrpSpPr>
        <p:grpSpPr bwMode="gray">
          <a:xfrm>
            <a:off x="0" y="3633778"/>
            <a:ext cx="9144000" cy="1350269"/>
            <a:chOff x="0" y="3521573"/>
            <a:chExt cx="9144000" cy="1488734"/>
          </a:xfrm>
        </p:grpSpPr>
        <p:sp>
          <p:nvSpPr>
            <p:cNvPr id="13" name="Rechteck 58"/>
            <p:cNvSpPr/>
            <p:nvPr/>
          </p:nvSpPr>
          <p:spPr bwMode="gray">
            <a:xfrm>
              <a:off x="0" y="3710499"/>
              <a:ext cx="9144000" cy="1299808"/>
            </a:xfrm>
            <a:prstGeom prst="rect">
              <a:avLst/>
            </a:prstGeom>
            <a:gradFill>
              <a:gsLst>
                <a:gs pos="0">
                  <a:schemeClr val="tx1">
                    <a:alpha val="10000"/>
                  </a:schemeClr>
                </a:gs>
                <a:gs pos="100000">
                  <a:schemeClr val="accent1">
                    <a:tint val="23500"/>
                    <a:satMod val="160000"/>
                    <a:alpha val="0"/>
                  </a:schemeClr>
                </a:gs>
              </a:gsLst>
              <a:lin ang="5400000" scaled="0"/>
            </a:gradFill>
            <a:ln w="12700">
              <a:noFill/>
              <a:round/>
              <a:headEnd/>
              <a:tailEnd/>
            </a:ln>
          </p:spPr>
          <p:txBody>
            <a:bodyPr rtlCol="0" anchor="ctr"/>
            <a:lstStyle/>
            <a:p>
              <a:pPr algn="ctr" defTabSz="872722" eaLnBrk="1" fontAlgn="auto" hangingPunct="1">
                <a:spcBef>
                  <a:spcPts val="0"/>
                </a:spcBef>
                <a:spcAft>
                  <a:spcPts val="0"/>
                </a:spcAft>
              </a:pPr>
              <a:endParaRPr lang="en-US" sz="1800">
                <a:solidFill>
                  <a:prstClr val="black"/>
                </a:solidFill>
                <a:latin typeface="Calibri"/>
                <a:cs typeface="+mn-cs"/>
              </a:endParaRPr>
            </a:p>
          </p:txBody>
        </p:sp>
        <p:sp>
          <p:nvSpPr>
            <p:cNvPr id="14" name="Rechteck 59"/>
            <p:cNvSpPr/>
            <p:nvPr/>
          </p:nvSpPr>
          <p:spPr bwMode="gray">
            <a:xfrm flipV="1">
              <a:off x="0" y="3521573"/>
              <a:ext cx="9144000" cy="188925"/>
            </a:xfrm>
            <a:prstGeom prst="rect">
              <a:avLst/>
            </a:prstGeom>
            <a:gradFill>
              <a:gsLst>
                <a:gs pos="0">
                  <a:schemeClr val="tx1">
                    <a:alpha val="10000"/>
                  </a:schemeClr>
                </a:gs>
                <a:gs pos="100000">
                  <a:schemeClr val="accent1">
                    <a:tint val="23500"/>
                    <a:satMod val="160000"/>
                    <a:alpha val="0"/>
                  </a:schemeClr>
                </a:gs>
              </a:gsLst>
              <a:lin ang="5400000" scaled="0"/>
            </a:gradFill>
            <a:ln w="12700">
              <a:noFill/>
              <a:round/>
              <a:headEnd/>
              <a:tailEnd/>
            </a:ln>
          </p:spPr>
          <p:txBody>
            <a:bodyPr rtlCol="0" anchor="ctr"/>
            <a:lstStyle/>
            <a:p>
              <a:pPr algn="ctr" defTabSz="872722" eaLnBrk="1" fontAlgn="auto" hangingPunct="1">
                <a:spcBef>
                  <a:spcPts val="0"/>
                </a:spcBef>
                <a:spcAft>
                  <a:spcPts val="0"/>
                </a:spcAft>
              </a:pPr>
              <a:endParaRPr lang="en-US" sz="1800">
                <a:solidFill>
                  <a:prstClr val="black"/>
                </a:solidFill>
                <a:latin typeface="Calibri"/>
                <a:cs typeface="+mn-cs"/>
              </a:endParaRPr>
            </a:p>
          </p:txBody>
        </p:sp>
      </p:grpSp>
    </p:spTree>
    <p:extLst>
      <p:ext uri="{BB962C8B-B14F-4D97-AF65-F5344CB8AC3E}">
        <p14:creationId xmlns:p14="http://schemas.microsoft.com/office/powerpoint/2010/main" val="1686278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39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1900">
                <a:solidFill>
                  <a:schemeClr val="tx1">
                    <a:tint val="75000"/>
                  </a:schemeClr>
                </a:solidFill>
              </a:defRPr>
            </a:lvl1pPr>
            <a:lvl2pPr marL="436361" indent="0">
              <a:buNone/>
              <a:defRPr sz="1800">
                <a:solidFill>
                  <a:schemeClr val="tx1">
                    <a:tint val="75000"/>
                  </a:schemeClr>
                </a:solidFill>
              </a:defRPr>
            </a:lvl2pPr>
            <a:lvl3pPr marL="872722" indent="0">
              <a:buNone/>
              <a:defRPr sz="1500">
                <a:solidFill>
                  <a:schemeClr val="tx1">
                    <a:tint val="75000"/>
                  </a:schemeClr>
                </a:solidFill>
              </a:defRPr>
            </a:lvl3pPr>
            <a:lvl4pPr marL="1309083" indent="0">
              <a:buNone/>
              <a:defRPr sz="1300">
                <a:solidFill>
                  <a:schemeClr val="tx1">
                    <a:tint val="75000"/>
                  </a:schemeClr>
                </a:solidFill>
              </a:defRPr>
            </a:lvl4pPr>
            <a:lvl5pPr marL="1745445" indent="0">
              <a:buNone/>
              <a:defRPr sz="1300">
                <a:solidFill>
                  <a:schemeClr val="tx1">
                    <a:tint val="75000"/>
                  </a:schemeClr>
                </a:solidFill>
              </a:defRPr>
            </a:lvl5pPr>
            <a:lvl6pPr marL="2181806" indent="0">
              <a:buNone/>
              <a:defRPr sz="1300">
                <a:solidFill>
                  <a:schemeClr val="tx1">
                    <a:tint val="75000"/>
                  </a:schemeClr>
                </a:solidFill>
              </a:defRPr>
            </a:lvl6pPr>
            <a:lvl7pPr marL="2618167" indent="0">
              <a:buNone/>
              <a:defRPr sz="1300">
                <a:solidFill>
                  <a:schemeClr val="tx1">
                    <a:tint val="75000"/>
                  </a:schemeClr>
                </a:solidFill>
              </a:defRPr>
            </a:lvl7pPr>
            <a:lvl8pPr marL="3054529" indent="0">
              <a:buNone/>
              <a:defRPr sz="1300">
                <a:solidFill>
                  <a:schemeClr val="tx1">
                    <a:tint val="75000"/>
                  </a:schemeClr>
                </a:solidFill>
              </a:defRPr>
            </a:lvl8pPr>
            <a:lvl9pPr marL="3490890" indent="0">
              <a:buNone/>
              <a:defRPr sz="1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94FD651-2BDB-4FCF-82E5-ED726B9186A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89361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1" y="1600201"/>
            <a:ext cx="4381500" cy="4525963"/>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29200" y="1600201"/>
            <a:ext cx="4381500" cy="4525963"/>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94FD651-2BDB-4FCF-82E5-ED726B9186A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50993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300" b="1"/>
            </a:lvl1pPr>
            <a:lvl2pPr marL="436361" indent="0">
              <a:buNone/>
              <a:defRPr sz="1900" b="1"/>
            </a:lvl2pPr>
            <a:lvl3pPr marL="872722" indent="0">
              <a:buNone/>
              <a:defRPr sz="1800" b="1"/>
            </a:lvl3pPr>
            <a:lvl4pPr marL="1309083" indent="0">
              <a:buNone/>
              <a:defRPr sz="1500" b="1"/>
            </a:lvl4pPr>
            <a:lvl5pPr marL="1745445" indent="0">
              <a:buNone/>
              <a:defRPr sz="1500" b="1"/>
            </a:lvl5pPr>
            <a:lvl6pPr marL="2181806" indent="0">
              <a:buNone/>
              <a:defRPr sz="1500" b="1"/>
            </a:lvl6pPr>
            <a:lvl7pPr marL="2618167" indent="0">
              <a:buNone/>
              <a:defRPr sz="1500" b="1"/>
            </a:lvl7pPr>
            <a:lvl8pPr marL="3054529" indent="0">
              <a:buNone/>
              <a:defRPr sz="1500" b="1"/>
            </a:lvl8pPr>
            <a:lvl9pPr marL="3490890" indent="0">
              <a:buNone/>
              <a:defRPr sz="15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6" cy="639762"/>
          </a:xfrm>
        </p:spPr>
        <p:txBody>
          <a:bodyPr anchor="b"/>
          <a:lstStyle>
            <a:lvl1pPr marL="0" indent="0">
              <a:buNone/>
              <a:defRPr sz="2300" b="1"/>
            </a:lvl1pPr>
            <a:lvl2pPr marL="436361" indent="0">
              <a:buNone/>
              <a:defRPr sz="1900" b="1"/>
            </a:lvl2pPr>
            <a:lvl3pPr marL="872722" indent="0">
              <a:buNone/>
              <a:defRPr sz="1800" b="1"/>
            </a:lvl3pPr>
            <a:lvl4pPr marL="1309083" indent="0">
              <a:buNone/>
              <a:defRPr sz="1500" b="1"/>
            </a:lvl4pPr>
            <a:lvl5pPr marL="1745445" indent="0">
              <a:buNone/>
              <a:defRPr sz="1500" b="1"/>
            </a:lvl5pPr>
            <a:lvl6pPr marL="2181806" indent="0">
              <a:buNone/>
              <a:defRPr sz="1500" b="1"/>
            </a:lvl6pPr>
            <a:lvl7pPr marL="2618167" indent="0">
              <a:buNone/>
              <a:defRPr sz="1500" b="1"/>
            </a:lvl7pPr>
            <a:lvl8pPr marL="3054529" indent="0">
              <a:buNone/>
              <a:defRPr sz="1500" b="1"/>
            </a:lvl8pPr>
            <a:lvl9pPr marL="3490890" indent="0">
              <a:buNone/>
              <a:defRPr sz="1500" b="1"/>
            </a:lvl9pPr>
          </a:lstStyle>
          <a:p>
            <a:pPr lvl="0"/>
            <a:r>
              <a:rPr lang="ru-RU" smtClean="0"/>
              <a:t>Образец текста</a:t>
            </a:r>
          </a:p>
        </p:txBody>
      </p:sp>
      <p:sp>
        <p:nvSpPr>
          <p:cNvPr id="6" name="Объект 5"/>
          <p:cNvSpPr>
            <a:spLocks noGrp="1"/>
          </p:cNvSpPr>
          <p:nvPr>
            <p:ph sz="quarter" idx="4"/>
          </p:nvPr>
        </p:nvSpPr>
        <p:spPr>
          <a:xfrm>
            <a:off x="4645025" y="2174875"/>
            <a:ext cx="4041776" cy="3951288"/>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94FD651-2BDB-4FCF-82E5-ED726B9186A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60949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94FD651-2BDB-4FCF-82E5-ED726B9186A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61929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94FD651-2BDB-4FCF-82E5-ED726B9186A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3258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1900" b="1"/>
            </a:lvl1pPr>
          </a:lstStyle>
          <a:p>
            <a:r>
              <a:rPr lang="ru-RU" smtClean="0"/>
              <a:t>Образец заголовка</a:t>
            </a:r>
            <a:endParaRPr lang="ru-RU"/>
          </a:p>
        </p:txBody>
      </p:sp>
      <p:sp>
        <p:nvSpPr>
          <p:cNvPr id="3" name="Объект 2"/>
          <p:cNvSpPr>
            <a:spLocks noGrp="1"/>
          </p:cNvSpPr>
          <p:nvPr>
            <p:ph idx="1"/>
          </p:nvPr>
        </p:nvSpPr>
        <p:spPr>
          <a:xfrm>
            <a:off x="3575051" y="273051"/>
            <a:ext cx="5111749" cy="5853113"/>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1"/>
            <a:ext cx="3008313" cy="4691063"/>
          </a:xfrm>
        </p:spPr>
        <p:txBody>
          <a:bodyPr/>
          <a:lstStyle>
            <a:lvl1pPr marL="0" indent="0">
              <a:buNone/>
              <a:defRPr sz="1300"/>
            </a:lvl1pPr>
            <a:lvl2pPr marL="436361" indent="0">
              <a:buNone/>
              <a:defRPr sz="1100"/>
            </a:lvl2pPr>
            <a:lvl3pPr marL="872722" indent="0">
              <a:buNone/>
              <a:defRPr sz="1000"/>
            </a:lvl3pPr>
            <a:lvl4pPr marL="1309083" indent="0">
              <a:buNone/>
              <a:defRPr sz="900"/>
            </a:lvl4pPr>
            <a:lvl5pPr marL="1745445" indent="0">
              <a:buNone/>
              <a:defRPr sz="900"/>
            </a:lvl5pPr>
            <a:lvl6pPr marL="2181806" indent="0">
              <a:buNone/>
              <a:defRPr sz="900"/>
            </a:lvl6pPr>
            <a:lvl7pPr marL="2618167" indent="0">
              <a:buNone/>
              <a:defRPr sz="900"/>
            </a:lvl7pPr>
            <a:lvl8pPr marL="3054529" indent="0">
              <a:buNone/>
              <a:defRPr sz="900"/>
            </a:lvl8pPr>
            <a:lvl9pPr marL="349089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94FD651-2BDB-4FCF-82E5-ED726B9186A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04044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19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100"/>
            </a:lvl1pPr>
            <a:lvl2pPr marL="436361" indent="0">
              <a:buNone/>
              <a:defRPr sz="2600"/>
            </a:lvl2pPr>
            <a:lvl3pPr marL="872722" indent="0">
              <a:buNone/>
              <a:defRPr sz="2300"/>
            </a:lvl3pPr>
            <a:lvl4pPr marL="1309083" indent="0">
              <a:buNone/>
              <a:defRPr sz="1900"/>
            </a:lvl4pPr>
            <a:lvl5pPr marL="1745445" indent="0">
              <a:buNone/>
              <a:defRPr sz="1900"/>
            </a:lvl5pPr>
            <a:lvl6pPr marL="2181806" indent="0">
              <a:buNone/>
              <a:defRPr sz="1900"/>
            </a:lvl6pPr>
            <a:lvl7pPr marL="2618167" indent="0">
              <a:buNone/>
              <a:defRPr sz="1900"/>
            </a:lvl7pPr>
            <a:lvl8pPr marL="3054529" indent="0">
              <a:buNone/>
              <a:defRPr sz="1900"/>
            </a:lvl8pPr>
            <a:lvl9pPr marL="3490890" indent="0">
              <a:buNone/>
              <a:defRPr sz="19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300"/>
            </a:lvl1pPr>
            <a:lvl2pPr marL="436361" indent="0">
              <a:buNone/>
              <a:defRPr sz="1100"/>
            </a:lvl2pPr>
            <a:lvl3pPr marL="872722" indent="0">
              <a:buNone/>
              <a:defRPr sz="1000"/>
            </a:lvl3pPr>
            <a:lvl4pPr marL="1309083" indent="0">
              <a:buNone/>
              <a:defRPr sz="900"/>
            </a:lvl4pPr>
            <a:lvl5pPr marL="1745445" indent="0">
              <a:buNone/>
              <a:defRPr sz="900"/>
            </a:lvl5pPr>
            <a:lvl6pPr marL="2181806" indent="0">
              <a:buNone/>
              <a:defRPr sz="900"/>
            </a:lvl6pPr>
            <a:lvl7pPr marL="2618167" indent="0">
              <a:buNone/>
              <a:defRPr sz="900"/>
            </a:lvl7pPr>
            <a:lvl8pPr marL="3054529" indent="0">
              <a:buNone/>
              <a:defRPr sz="900"/>
            </a:lvl8pPr>
            <a:lvl9pPr marL="349089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94FD651-2BDB-4FCF-82E5-ED726B9186A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985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9DCD8C34-B1F5-42DA-AE9C-25AC6B9C0DDF}" type="datetime1">
              <a:rPr lang="ru-RU"/>
              <a:pPr>
                <a:defRPr/>
              </a:pPr>
              <a:t>20.05.2019</a:t>
            </a:fld>
            <a:endParaRPr lang="ru-RU" dirty="0"/>
          </a:p>
        </p:txBody>
      </p:sp>
      <p:sp>
        <p:nvSpPr>
          <p:cNvPr id="5" name="Footer Placeholder 4"/>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ED132D9E-725B-469A-B529-EDB923CBEFD4}" type="slidenum">
              <a:rPr lang="ru-RU"/>
              <a:pPr>
                <a:defRPr/>
              </a:pPr>
              <a:t>‹#›</a:t>
            </a:fld>
            <a:endParaRPr lang="ru-RU" dirty="0"/>
          </a:p>
        </p:txBody>
      </p:sp>
    </p:spTree>
    <p:extLst>
      <p:ext uri="{BB962C8B-B14F-4D97-AF65-F5344CB8AC3E}">
        <p14:creationId xmlns:p14="http://schemas.microsoft.com/office/powerpoint/2010/main" val="41149557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94FD651-2BDB-4FCF-82E5-ED726B9186A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59297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0"/>
            <a:ext cx="2228851"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0"/>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94FD651-2BDB-4FCF-82E5-ED726B9186A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17772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396026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0611" y="3501008"/>
            <a:ext cx="4417893" cy="2638207"/>
          </a:xfrm>
          <a:prstGeom prst="rect">
            <a:avLst/>
          </a:prstGeom>
        </p:spPr>
      </p:pic>
    </p:spTree>
    <p:extLst>
      <p:ext uri="{BB962C8B-B14F-4D97-AF65-F5344CB8AC3E}">
        <p14:creationId xmlns:p14="http://schemas.microsoft.com/office/powerpoint/2010/main" val="25958429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AAAB5AF5-C4A0-46CC-B59D-2060B2D8E25B}"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dirty="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dirty="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dirty="0">
              <a:solidFill>
                <a:srgbClr val="7E97AD">
                  <a:lumMod val="50000"/>
                </a:srgbClr>
              </a:solidFill>
            </a:endParaRP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3916" y="-10193"/>
            <a:ext cx="830083" cy="489075"/>
          </a:xfrm>
          <a:prstGeom prst="rect">
            <a:avLst/>
          </a:prstGeom>
        </p:spPr>
      </p:pic>
    </p:spTree>
    <p:extLst>
      <p:ext uri="{BB962C8B-B14F-4D97-AF65-F5344CB8AC3E}">
        <p14:creationId xmlns:p14="http://schemas.microsoft.com/office/powerpoint/2010/main" val="26495344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7265384E-AE96-48D0-8C3D-4BB20D3CC106}"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dirty="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dirty="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dirty="0">
              <a:solidFill>
                <a:srgbClr val="7E97AD">
                  <a:lumMod val="50000"/>
                </a:srgbClr>
              </a:solidFill>
            </a:endParaRPr>
          </a:p>
        </p:txBody>
      </p:sp>
    </p:spTree>
    <p:extLst>
      <p:ext uri="{BB962C8B-B14F-4D97-AF65-F5344CB8AC3E}">
        <p14:creationId xmlns:p14="http://schemas.microsoft.com/office/powerpoint/2010/main" val="17282254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EBF30754-96F4-45C1-8E55-24FFEB520B52}"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dirty="0">
              <a:solidFill>
                <a:srgbClr val="000000"/>
              </a:solidFill>
              <a:latin typeface="Arial"/>
              <a:cs typeface="+mn-cs"/>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dirty="0">
              <a:solidFill>
                <a:srgbClr val="000000"/>
              </a:solidFill>
              <a:latin typeface="Arial"/>
              <a:cs typeface="+mn-cs"/>
            </a:endParaRPr>
          </a:p>
        </p:txBody>
      </p:sp>
      <p:sp>
        <p:nvSpPr>
          <p:cNvPr id="9" name="Slide Number Placeholder 8"/>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dirty="0">
              <a:solidFill>
                <a:srgbClr val="7E97AD">
                  <a:lumMod val="50000"/>
                </a:srgb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0171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DE9B991E-6CEF-4EAE-B4F8-C2DA914A22F2}"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dirty="0">
              <a:solidFill>
                <a:srgbClr val="000000"/>
              </a:solidFill>
              <a:latin typeface="Arial"/>
              <a:cs typeface="+mn-cs"/>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dirty="0">
              <a:solidFill>
                <a:srgbClr val="000000"/>
              </a:solidFill>
              <a:latin typeface="Arial"/>
              <a:cs typeface="+mn-cs"/>
            </a:endParaRPr>
          </a:p>
        </p:txBody>
      </p:sp>
      <p:sp>
        <p:nvSpPr>
          <p:cNvPr id="5" name="Slide Number Placeholder 4"/>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dirty="0">
              <a:solidFill>
                <a:srgbClr val="7E97AD">
                  <a:lumMod val="50000"/>
                </a:srgbClr>
              </a:solidFill>
            </a:endParaRPr>
          </a:p>
        </p:txBody>
      </p:sp>
    </p:spTree>
    <p:extLst>
      <p:ext uri="{BB962C8B-B14F-4D97-AF65-F5344CB8AC3E}">
        <p14:creationId xmlns:p14="http://schemas.microsoft.com/office/powerpoint/2010/main" val="8453228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CE439B1F-3A97-46BD-AA42-68F4669ED2BB}"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dirty="0">
              <a:solidFill>
                <a:srgbClr val="000000"/>
              </a:solidFill>
              <a:latin typeface="Arial"/>
              <a:cs typeface="+mn-cs"/>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dirty="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dirty="0">
              <a:solidFill>
                <a:srgbClr val="7E97AD">
                  <a:lumMod val="50000"/>
                </a:srgbClr>
              </a:solidFill>
            </a:endParaRPr>
          </a:p>
        </p:txBody>
      </p:sp>
    </p:spTree>
    <p:extLst>
      <p:ext uri="{BB962C8B-B14F-4D97-AF65-F5344CB8AC3E}">
        <p14:creationId xmlns:p14="http://schemas.microsoft.com/office/powerpoint/2010/main" val="7832518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BC8A1A97-BB46-4D69-A225-7993C4968E5F}"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dirty="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dirty="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dirty="0">
              <a:solidFill>
                <a:srgbClr val="7E97AD">
                  <a:lumMod val="50000"/>
                </a:srgb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4209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CCB12960-398E-4564-BBC1-A236C084E0A6}"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dirty="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dirty="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dirty="0">
              <a:solidFill>
                <a:srgbClr val="7E97AD">
                  <a:lumMod val="50000"/>
                </a:srgbClr>
              </a:solidFill>
            </a:endParaRPr>
          </a:p>
        </p:txBody>
      </p:sp>
    </p:spTree>
    <p:extLst>
      <p:ext uri="{BB962C8B-B14F-4D97-AF65-F5344CB8AC3E}">
        <p14:creationId xmlns:p14="http://schemas.microsoft.com/office/powerpoint/2010/main" val="623861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C50AAB79-2C77-4A13-B46A-E9A7A33A4951}" type="datetime1">
              <a:rPr lang="ru-RU"/>
              <a:pPr>
                <a:defRPr/>
              </a:pPr>
              <a:t>20.05.2019</a:t>
            </a:fld>
            <a:endParaRPr lang="ru-RU" dirty="0"/>
          </a:p>
        </p:txBody>
      </p:sp>
      <p:sp>
        <p:nvSpPr>
          <p:cNvPr id="6" name="Footer Placeholder 5"/>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84F9A47E-934E-4E65-AF81-8E1C947454F0}" type="slidenum">
              <a:rPr lang="ru-RU"/>
              <a:pPr>
                <a:defRPr/>
              </a:pPr>
              <a:t>‹#›</a:t>
            </a:fld>
            <a:endParaRPr lang="ru-RU" dirty="0"/>
          </a:p>
        </p:txBody>
      </p:sp>
    </p:spTree>
    <p:extLst>
      <p:ext uri="{BB962C8B-B14F-4D97-AF65-F5344CB8AC3E}">
        <p14:creationId xmlns:p14="http://schemas.microsoft.com/office/powerpoint/2010/main" val="39509743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7A211CE1-A2CB-4CD6-89C7-5812C95B2B7A}"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dirty="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dirty="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dirty="0">
              <a:solidFill>
                <a:srgbClr val="7E97AD">
                  <a:lumMod val="50000"/>
                </a:srgbClr>
              </a:solidFill>
            </a:endParaRPr>
          </a:p>
        </p:txBody>
      </p:sp>
    </p:spTree>
    <p:extLst>
      <p:ext uri="{BB962C8B-B14F-4D97-AF65-F5344CB8AC3E}">
        <p14:creationId xmlns:p14="http://schemas.microsoft.com/office/powerpoint/2010/main" val="41536362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53AF03EC-4E4A-4B0C-BB4C-07B317A538A5}" type="datetime1">
              <a:rPr lang="ru-RU" sz="1800" smtClean="0">
                <a:solidFill>
                  <a:srgbClr val="000000"/>
                </a:solidFill>
                <a:latin typeface="Arial"/>
                <a:cs typeface="+mn-cs"/>
              </a:rPr>
              <a:pPr eaLnBrk="1" fontAlgn="auto" hangingPunct="1">
                <a:spcBef>
                  <a:spcPts val="0"/>
                </a:spcBef>
                <a:spcAft>
                  <a:spcPts val="0"/>
                </a:spcAft>
              </a:pPr>
              <a:t>20.05.2019</a:t>
            </a:fld>
            <a:endParaRPr lang="ru-RU" sz="1800" dirty="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dirty="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dirty="0">
              <a:solidFill>
                <a:srgbClr val="7E97AD">
                  <a:lumMod val="50000"/>
                </a:srgbClr>
              </a:solidFill>
            </a:endParaRPr>
          </a:p>
        </p:txBody>
      </p:sp>
    </p:spTree>
    <p:extLst>
      <p:ext uri="{BB962C8B-B14F-4D97-AF65-F5344CB8AC3E}">
        <p14:creationId xmlns:p14="http://schemas.microsoft.com/office/powerpoint/2010/main" val="864251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83551B30-1902-4801-A86D-863CA8575155}" type="datetime1">
              <a:rPr lang="ru-RU"/>
              <a:pPr>
                <a:defRPr/>
              </a:pPr>
              <a:t>20.05.2019</a:t>
            </a:fld>
            <a:endParaRPr lang="ru-RU" dirty="0"/>
          </a:p>
        </p:txBody>
      </p:sp>
      <p:sp>
        <p:nvSpPr>
          <p:cNvPr id="9" name="Footer Placeholder 7"/>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10"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A35A3C32-122A-415E-B1B9-EA24E24BC2BB}" type="slidenum">
              <a:rPr lang="ru-RU"/>
              <a:pPr>
                <a:defRPr/>
              </a:pPr>
              <a:t>‹#›</a:t>
            </a:fld>
            <a:endParaRPr lang="ru-RU" dirty="0"/>
          </a:p>
        </p:txBody>
      </p:sp>
    </p:spTree>
    <p:extLst>
      <p:ext uri="{BB962C8B-B14F-4D97-AF65-F5344CB8AC3E}">
        <p14:creationId xmlns:p14="http://schemas.microsoft.com/office/powerpoint/2010/main" val="492097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C1253F77-8CCD-4A3A-8E1A-0913359DFBFB}" type="datetime1">
              <a:rPr lang="ru-RU"/>
              <a:pPr>
                <a:defRPr/>
              </a:pPr>
              <a:t>20.05.2019</a:t>
            </a:fld>
            <a:endParaRPr lang="ru-RU" dirty="0"/>
          </a:p>
        </p:txBody>
      </p:sp>
      <p:sp>
        <p:nvSpPr>
          <p:cNvPr id="4" name="Footer Placeholder 3"/>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EE235B9A-07E1-4B42-84C5-709A1C04679A}" type="slidenum">
              <a:rPr lang="ru-RU"/>
              <a:pPr>
                <a:defRPr/>
              </a:pPr>
              <a:t>‹#›</a:t>
            </a:fld>
            <a:endParaRPr lang="ru-RU" dirty="0"/>
          </a:p>
        </p:txBody>
      </p:sp>
    </p:spTree>
    <p:extLst>
      <p:ext uri="{BB962C8B-B14F-4D97-AF65-F5344CB8AC3E}">
        <p14:creationId xmlns:p14="http://schemas.microsoft.com/office/powerpoint/2010/main" val="3582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E05FECCC-9C0C-43C7-A0F4-6DBAE6E78843}" type="datetime1">
              <a:rPr lang="ru-RU"/>
              <a:pPr>
                <a:defRPr/>
              </a:pPr>
              <a:t>20.05.2019</a:t>
            </a:fld>
            <a:endParaRPr lang="ru-RU" dirty="0"/>
          </a:p>
        </p:txBody>
      </p:sp>
      <p:sp>
        <p:nvSpPr>
          <p:cNvPr id="3" name="Footer Placeholder 2"/>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76F111C2-1A28-40AD-9750-0E8AF2AC1616}" type="slidenum">
              <a:rPr lang="ru-RU"/>
              <a:pPr>
                <a:defRPr/>
              </a:pPr>
              <a:t>‹#›</a:t>
            </a:fld>
            <a:endParaRPr lang="ru-RU" dirty="0"/>
          </a:p>
        </p:txBody>
      </p:sp>
    </p:spTree>
    <p:extLst>
      <p:ext uri="{BB962C8B-B14F-4D97-AF65-F5344CB8AC3E}">
        <p14:creationId xmlns:p14="http://schemas.microsoft.com/office/powerpoint/2010/main" val="3139338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2" y="2130553"/>
            <a:ext cx="2139696" cy="4243615"/>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ru-RU" smtClean="0"/>
              <a:t>Образец текста</a:t>
            </a:r>
          </a:p>
        </p:txBody>
      </p:sp>
      <p:sp>
        <p:nvSpPr>
          <p:cNvPr id="6" name="Date Placeholder 4"/>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55F193BD-2D3E-4C40-B730-EE2C34212F0F}" type="datetime1">
              <a:rPr lang="ru-RU"/>
              <a:pPr>
                <a:defRPr/>
              </a:pPr>
              <a:t>20.05.2019</a:t>
            </a:fld>
            <a:endParaRPr lang="ru-RU" dirty="0"/>
          </a:p>
        </p:txBody>
      </p:sp>
      <p:sp>
        <p:nvSpPr>
          <p:cNvPr id="7" name="Footer Placeholder 5"/>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8"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FB6E65DD-1BEC-4834-B59B-FDD0B88B893A}" type="slidenum">
              <a:rPr lang="ru-RU"/>
              <a:pPr>
                <a:defRPr/>
              </a:pPr>
              <a:t>‹#›</a:t>
            </a:fld>
            <a:endParaRPr lang="ru-RU" dirty="0"/>
          </a:p>
        </p:txBody>
      </p:sp>
    </p:spTree>
    <p:extLst>
      <p:ext uri="{BB962C8B-B14F-4D97-AF65-F5344CB8AC3E}">
        <p14:creationId xmlns:p14="http://schemas.microsoft.com/office/powerpoint/2010/main" val="2475989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1"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714E8810-1BB4-4637-83F1-01184E054753}" type="datetime1">
              <a:rPr lang="ru-RU"/>
              <a:pPr>
                <a:defRPr/>
              </a:pPr>
              <a:t>20.05.2019</a:t>
            </a:fld>
            <a:endParaRPr lang="ru-RU" dirty="0"/>
          </a:p>
        </p:txBody>
      </p:sp>
      <p:sp>
        <p:nvSpPr>
          <p:cNvPr id="6" name="Footer Placeholder 5"/>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A90347F9-A881-4E67-A7A8-D4CB1675550B}" type="slidenum">
              <a:rPr lang="ru-RU"/>
              <a:pPr>
                <a:defRPr/>
              </a:pPr>
              <a:t>‹#›</a:t>
            </a:fld>
            <a:endParaRPr lang="ru-RU" dirty="0"/>
          </a:p>
        </p:txBody>
      </p:sp>
    </p:spTree>
    <p:extLst>
      <p:ext uri="{BB962C8B-B14F-4D97-AF65-F5344CB8AC3E}">
        <p14:creationId xmlns:p14="http://schemas.microsoft.com/office/powerpoint/2010/main" val="396379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5" name="Нижний колонтитул 4"/>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6" name="Номер слайда 5"/>
          <p:cNvSpPr>
            <a:spLocks noGrp="1"/>
          </p:cNvSpPr>
          <p:nvPr>
            <p:ph type="sldNum" sz="quarter" idx="12"/>
          </p:nvPr>
        </p:nvSpPr>
        <p:spPr/>
        <p:txBody>
          <a:bodyPr/>
          <a:lstStyle>
            <a:lvl1pPr eaLnBrk="0" hangingPunct="0">
              <a:defRPr>
                <a:latin typeface="Times"/>
              </a:defRPr>
            </a:lvl1pPr>
          </a:lstStyle>
          <a:p>
            <a:pPr>
              <a:defRPr/>
            </a:pPr>
            <a:fld id="{CAF9ADC9-782F-4C40-BAD6-0B172FBC1000}" type="slidenum">
              <a:rPr lang="es-ES" altLang="ru-RU"/>
              <a:pPr>
                <a:defRPr/>
              </a:pPr>
              <a:t>‹#›</a:t>
            </a:fld>
            <a:endParaRPr lang="es-ES" altLang="ru-RU"/>
          </a:p>
        </p:txBody>
      </p:sp>
    </p:spTree>
    <p:extLst>
      <p:ext uri="{BB962C8B-B14F-4D97-AF65-F5344CB8AC3E}">
        <p14:creationId xmlns:p14="http://schemas.microsoft.com/office/powerpoint/2010/main" val="942961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166BD852-C918-4E2C-896A-C59941B88E24}" type="datetime1">
              <a:rPr lang="ru-RU"/>
              <a:pPr>
                <a:defRPr/>
              </a:pPr>
              <a:t>20.05.2019</a:t>
            </a:fld>
            <a:endParaRPr lang="ru-RU" dirty="0"/>
          </a:p>
        </p:txBody>
      </p:sp>
      <p:sp>
        <p:nvSpPr>
          <p:cNvPr id="5" name="Footer Placeholder 4"/>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76390D33-8FF2-45F3-BE5C-C2E36BFC964D}" type="slidenum">
              <a:rPr lang="ru-RU"/>
              <a:pPr>
                <a:defRPr/>
              </a:pPr>
              <a:t>‹#›</a:t>
            </a:fld>
            <a:endParaRPr lang="ru-RU" dirty="0"/>
          </a:p>
        </p:txBody>
      </p:sp>
    </p:spTree>
    <p:extLst>
      <p:ext uri="{BB962C8B-B14F-4D97-AF65-F5344CB8AC3E}">
        <p14:creationId xmlns:p14="http://schemas.microsoft.com/office/powerpoint/2010/main" val="183086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1"/>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CF078778-A780-4A82-B18A-ABE69BF4D6DA}" type="datetime1">
              <a:rPr lang="ru-RU"/>
              <a:pPr>
                <a:defRPr/>
              </a:pPr>
              <a:t>20.05.2019</a:t>
            </a:fld>
            <a:endParaRPr lang="ru-RU" dirty="0"/>
          </a:p>
        </p:txBody>
      </p:sp>
      <p:sp>
        <p:nvSpPr>
          <p:cNvPr id="5" name="Footer Placeholder 4"/>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61E0AF6F-1EFB-4041-B595-F711D9C44506}" type="slidenum">
              <a:rPr lang="ru-RU"/>
              <a:pPr>
                <a:defRPr/>
              </a:pPr>
              <a:t>‹#›</a:t>
            </a:fld>
            <a:endParaRPr lang="ru-RU" dirty="0"/>
          </a:p>
        </p:txBody>
      </p:sp>
    </p:spTree>
    <p:extLst>
      <p:ext uri="{BB962C8B-B14F-4D97-AF65-F5344CB8AC3E}">
        <p14:creationId xmlns:p14="http://schemas.microsoft.com/office/powerpoint/2010/main" val="1784835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Рисунок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91063" y="3500438"/>
            <a:ext cx="4418012"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1"/>
            <a:ext cx="7848600" cy="1927225"/>
          </a:xfrm>
        </p:spPr>
        <p:txBody>
          <a:bodyPr anchor="b"/>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3960260" cy="1752600"/>
          </a:xfrm>
        </p:spPr>
        <p:txBody>
          <a:bodyPr/>
          <a:lstStyle>
            <a:lvl1pPr marL="0" indent="0" algn="l">
              <a:buNone/>
              <a:defRPr>
                <a:solidFill>
                  <a:schemeClr val="tx1">
                    <a:lumMod val="75000"/>
                    <a:lumOff val="2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4095430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1D9E1D03-2969-4AF8-8918-5DE39B80A9DE}" type="datetime1">
              <a:rPr lang="ru-RU"/>
              <a:pPr>
                <a:defRPr/>
              </a:pPr>
              <a:t>20.05.2019</a:t>
            </a:fld>
            <a:endParaRPr lang="ru-RU"/>
          </a:p>
        </p:txBody>
      </p:sp>
      <p:sp>
        <p:nvSpPr>
          <p:cNvPr id="5" name="Footer Placeholder 4"/>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D8B57353-75A5-440A-81AD-886A65506A78}" type="slidenum">
              <a:rPr lang="ru-RU"/>
              <a:pPr>
                <a:defRPr/>
              </a:pPr>
              <a:t>‹#›</a:t>
            </a:fld>
            <a:endParaRPr lang="ru-RU"/>
          </a:p>
        </p:txBody>
      </p:sp>
    </p:spTree>
    <p:extLst>
      <p:ext uri="{BB962C8B-B14F-4D97-AF65-F5344CB8AC3E}">
        <p14:creationId xmlns:p14="http://schemas.microsoft.com/office/powerpoint/2010/main" val="1486936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8ED729C5-A470-48A5-B3FB-87B9AFC9C183}" type="datetime1">
              <a:rPr lang="ru-RU"/>
              <a:pPr>
                <a:defRPr/>
              </a:pPr>
              <a:t>20.05.2019</a:t>
            </a:fld>
            <a:endParaRPr lang="ru-RU"/>
          </a:p>
        </p:txBody>
      </p:sp>
      <p:sp>
        <p:nvSpPr>
          <p:cNvPr id="6" name="Footer Placeholder 5"/>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4863AF8D-21BB-4F76-B954-5F4BA5D7C41F}" type="slidenum">
              <a:rPr lang="ru-RU"/>
              <a:pPr>
                <a:defRPr/>
              </a:pPr>
              <a:t>‹#›</a:t>
            </a:fld>
            <a:endParaRPr lang="ru-RU"/>
          </a:p>
        </p:txBody>
      </p:sp>
    </p:spTree>
    <p:extLst>
      <p:ext uri="{BB962C8B-B14F-4D97-AF65-F5344CB8AC3E}">
        <p14:creationId xmlns:p14="http://schemas.microsoft.com/office/powerpoint/2010/main" val="1924207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397D62DC-D375-4B3B-A6F3-036CDFBCC61F}" type="datetime1">
              <a:rPr lang="ru-RU"/>
              <a:pPr>
                <a:defRPr/>
              </a:pPr>
              <a:t>20.05.2019</a:t>
            </a:fld>
            <a:endParaRPr lang="ru-RU"/>
          </a:p>
        </p:txBody>
      </p:sp>
      <p:sp>
        <p:nvSpPr>
          <p:cNvPr id="9" name="Footer Placeholder 7"/>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10"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10AD05E2-DBC3-4A23-9736-37112EE926A0}" type="slidenum">
              <a:rPr lang="ru-RU"/>
              <a:pPr>
                <a:defRPr/>
              </a:pPr>
              <a:t>‹#›</a:t>
            </a:fld>
            <a:endParaRPr lang="ru-RU"/>
          </a:p>
        </p:txBody>
      </p:sp>
    </p:spTree>
    <p:extLst>
      <p:ext uri="{BB962C8B-B14F-4D97-AF65-F5344CB8AC3E}">
        <p14:creationId xmlns:p14="http://schemas.microsoft.com/office/powerpoint/2010/main" val="40807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DD8254F9-CA30-4B92-A7FB-8BF8E18758C8}" type="datetime1">
              <a:rPr lang="ru-RU"/>
              <a:pPr>
                <a:defRPr/>
              </a:pPr>
              <a:t>20.05.2019</a:t>
            </a:fld>
            <a:endParaRPr lang="ru-RU"/>
          </a:p>
        </p:txBody>
      </p:sp>
      <p:sp>
        <p:nvSpPr>
          <p:cNvPr id="4" name="Footer Placeholder 3"/>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1F648583-3E59-467C-BF53-443CE2B196A6}" type="slidenum">
              <a:rPr lang="ru-RU"/>
              <a:pPr>
                <a:defRPr/>
              </a:pPr>
              <a:t>‹#›</a:t>
            </a:fld>
            <a:endParaRPr lang="ru-RU"/>
          </a:p>
        </p:txBody>
      </p:sp>
    </p:spTree>
    <p:extLst>
      <p:ext uri="{BB962C8B-B14F-4D97-AF65-F5344CB8AC3E}">
        <p14:creationId xmlns:p14="http://schemas.microsoft.com/office/powerpoint/2010/main" val="466358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F03C0534-A250-4A75-9085-9E5AFA045E2A}" type="datetime1">
              <a:rPr lang="ru-RU"/>
              <a:pPr>
                <a:defRPr/>
              </a:pPr>
              <a:t>20.05.2019</a:t>
            </a:fld>
            <a:endParaRPr lang="ru-RU"/>
          </a:p>
        </p:txBody>
      </p:sp>
      <p:sp>
        <p:nvSpPr>
          <p:cNvPr id="3" name="Footer Placeholder 2"/>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0B919011-B073-4E4E-A09A-120F1E07FB0D}" type="slidenum">
              <a:rPr lang="ru-RU"/>
              <a:pPr>
                <a:defRPr/>
              </a:pPr>
              <a:t>‹#›</a:t>
            </a:fld>
            <a:endParaRPr lang="ru-RU"/>
          </a:p>
        </p:txBody>
      </p:sp>
    </p:spTree>
    <p:extLst>
      <p:ext uri="{BB962C8B-B14F-4D97-AF65-F5344CB8AC3E}">
        <p14:creationId xmlns:p14="http://schemas.microsoft.com/office/powerpoint/2010/main" val="4187294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2" y="2130553"/>
            <a:ext cx="2139696" cy="4243615"/>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ru-RU" smtClean="0"/>
              <a:t>Образец текста</a:t>
            </a:r>
          </a:p>
        </p:txBody>
      </p:sp>
      <p:sp>
        <p:nvSpPr>
          <p:cNvPr id="6" name="Date Placeholder 4"/>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27FEB45D-A9AD-4368-8EEF-F6A8823922AB}" type="datetime1">
              <a:rPr lang="ru-RU"/>
              <a:pPr>
                <a:defRPr/>
              </a:pPr>
              <a:t>20.05.2019</a:t>
            </a:fld>
            <a:endParaRPr lang="ru-RU"/>
          </a:p>
        </p:txBody>
      </p:sp>
      <p:sp>
        <p:nvSpPr>
          <p:cNvPr id="7" name="Footer Placeholder 5"/>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8"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3FC69774-3901-4B36-90CC-3D401FEF1A85}" type="slidenum">
              <a:rPr lang="ru-RU"/>
              <a:pPr>
                <a:defRPr/>
              </a:pPr>
              <a:t>‹#›</a:t>
            </a:fld>
            <a:endParaRPr lang="ru-RU"/>
          </a:p>
        </p:txBody>
      </p:sp>
    </p:spTree>
    <p:extLst>
      <p:ext uri="{BB962C8B-B14F-4D97-AF65-F5344CB8AC3E}">
        <p14:creationId xmlns:p14="http://schemas.microsoft.com/office/powerpoint/2010/main" val="236227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1"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60721CE3-9E36-4978-8C7D-CE59FD633866}" type="datetime1">
              <a:rPr lang="ru-RU"/>
              <a:pPr>
                <a:defRPr/>
              </a:pPr>
              <a:t>20.05.2019</a:t>
            </a:fld>
            <a:endParaRPr lang="ru-RU"/>
          </a:p>
        </p:txBody>
      </p:sp>
      <p:sp>
        <p:nvSpPr>
          <p:cNvPr id="6" name="Footer Placeholder 5"/>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7A15CA56-2973-4833-A447-6E0A7FCA3F03}" type="slidenum">
              <a:rPr lang="ru-RU"/>
              <a:pPr>
                <a:defRPr/>
              </a:pPr>
              <a:t>‹#›</a:t>
            </a:fld>
            <a:endParaRPr lang="ru-RU"/>
          </a:p>
        </p:txBody>
      </p:sp>
    </p:spTree>
    <p:extLst>
      <p:ext uri="{BB962C8B-B14F-4D97-AF65-F5344CB8AC3E}">
        <p14:creationId xmlns:p14="http://schemas.microsoft.com/office/powerpoint/2010/main" val="206217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5" name="Нижний колонтитул 4"/>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6" name="Номер слайда 5"/>
          <p:cNvSpPr>
            <a:spLocks noGrp="1"/>
          </p:cNvSpPr>
          <p:nvPr>
            <p:ph type="sldNum" sz="quarter" idx="12"/>
          </p:nvPr>
        </p:nvSpPr>
        <p:spPr/>
        <p:txBody>
          <a:bodyPr/>
          <a:lstStyle>
            <a:lvl1pPr eaLnBrk="0" hangingPunct="0">
              <a:defRPr>
                <a:latin typeface="Times"/>
              </a:defRPr>
            </a:lvl1pPr>
          </a:lstStyle>
          <a:p>
            <a:pPr>
              <a:defRPr/>
            </a:pPr>
            <a:fld id="{7FAFF632-1DB4-405F-B901-A31FD33D9D9B}" type="slidenum">
              <a:rPr lang="es-ES" altLang="ru-RU"/>
              <a:pPr>
                <a:defRPr/>
              </a:pPr>
              <a:t>‹#›</a:t>
            </a:fld>
            <a:endParaRPr lang="es-ES" altLang="ru-RU"/>
          </a:p>
        </p:txBody>
      </p:sp>
    </p:spTree>
    <p:extLst>
      <p:ext uri="{BB962C8B-B14F-4D97-AF65-F5344CB8AC3E}">
        <p14:creationId xmlns:p14="http://schemas.microsoft.com/office/powerpoint/2010/main" val="3571745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10109CCF-F8D9-4C20-8F75-3E31FEFDBAB3}" type="datetime1">
              <a:rPr lang="ru-RU"/>
              <a:pPr>
                <a:defRPr/>
              </a:pPr>
              <a:t>20.05.2019</a:t>
            </a:fld>
            <a:endParaRPr lang="ru-RU"/>
          </a:p>
        </p:txBody>
      </p:sp>
      <p:sp>
        <p:nvSpPr>
          <p:cNvPr id="5" name="Footer Placeholder 4"/>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743E8600-7E78-4432-A465-2DEC278583EA}" type="slidenum">
              <a:rPr lang="ru-RU"/>
              <a:pPr>
                <a:defRPr/>
              </a:pPr>
              <a:t>‹#›</a:t>
            </a:fld>
            <a:endParaRPr lang="ru-RU"/>
          </a:p>
        </p:txBody>
      </p:sp>
    </p:spTree>
    <p:extLst>
      <p:ext uri="{BB962C8B-B14F-4D97-AF65-F5344CB8AC3E}">
        <p14:creationId xmlns:p14="http://schemas.microsoft.com/office/powerpoint/2010/main" val="2547982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1"/>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457200" y="19050"/>
            <a:ext cx="28956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fld id="{860DA26A-76F3-481B-8A29-1D149DF0B97B}" type="datetime1">
              <a:rPr lang="ru-RU"/>
              <a:pPr>
                <a:defRPr/>
              </a:pPr>
              <a:t>20.05.2019</a:t>
            </a:fld>
            <a:endParaRPr lang="ru-RU"/>
          </a:p>
        </p:txBody>
      </p:sp>
      <p:sp>
        <p:nvSpPr>
          <p:cNvPr id="5" name="Footer Placeholder 4"/>
          <p:cNvSpPr>
            <a:spLocks noGrp="1"/>
          </p:cNvSpPr>
          <p:nvPr>
            <p:ph type="ftr" sz="quarter" idx="11"/>
          </p:nvPr>
        </p:nvSpPr>
        <p:spPr>
          <a:xfrm>
            <a:off x="3429000" y="19050"/>
            <a:ext cx="4114800" cy="328613"/>
          </a:xfrm>
          <a:prstGeom prst="rect">
            <a:avLst/>
          </a:prstGeom>
        </p:spPr>
        <p:txBody>
          <a:bodyPr lIns="91402" tIns="45702" rIns="91402" bIns="45702"/>
          <a:lstStyle>
            <a:lvl1pPr eaLnBrk="1" fontAlgn="auto" hangingPunct="1">
              <a:spcBef>
                <a:spcPts val="0"/>
              </a:spcBef>
              <a:spcAft>
                <a:spcPts val="0"/>
              </a:spcAft>
              <a:defRPr sz="1800">
                <a:solidFill>
                  <a:srgbClr val="000000"/>
                </a:solidFill>
                <a:latin typeface="Arial"/>
                <a:cs typeface="+mn-cs"/>
              </a:defRPr>
            </a:lvl1pPr>
          </a:lstStyle>
          <a:p>
            <a:pPr>
              <a:defRPr/>
            </a:pPr>
            <a:endParaRPr lang="ru-R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a:defRPr>
            </a:lvl1pPr>
          </a:lstStyle>
          <a:p>
            <a:pPr>
              <a:defRPr/>
            </a:pPr>
            <a:fld id="{2F948334-4449-4C70-964C-C561939DAA68}" type="slidenum">
              <a:rPr lang="ru-RU"/>
              <a:pPr>
                <a:defRPr/>
              </a:pPr>
              <a:t>‹#›</a:t>
            </a:fld>
            <a:endParaRPr lang="ru-RU"/>
          </a:p>
        </p:txBody>
      </p:sp>
    </p:spTree>
    <p:extLst>
      <p:ext uri="{BB962C8B-B14F-4D97-AF65-F5344CB8AC3E}">
        <p14:creationId xmlns:p14="http://schemas.microsoft.com/office/powerpoint/2010/main" val="3211408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88119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968625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288089114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522551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138420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08341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75061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7765175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6" name="Нижний колонтитул 5"/>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7" name="Номер слайда 6"/>
          <p:cNvSpPr>
            <a:spLocks noGrp="1"/>
          </p:cNvSpPr>
          <p:nvPr>
            <p:ph type="sldNum" sz="quarter" idx="12"/>
          </p:nvPr>
        </p:nvSpPr>
        <p:spPr/>
        <p:txBody>
          <a:bodyPr/>
          <a:lstStyle>
            <a:lvl1pPr eaLnBrk="0" hangingPunct="0">
              <a:defRPr>
                <a:latin typeface="Times"/>
              </a:defRPr>
            </a:lvl1pPr>
          </a:lstStyle>
          <a:p>
            <a:pPr>
              <a:defRPr/>
            </a:pPr>
            <a:fld id="{8B730053-DCE5-4626-8175-D0F93B83AD77}" type="slidenum">
              <a:rPr lang="es-ES" altLang="ru-RU"/>
              <a:pPr>
                <a:defRPr/>
              </a:pPr>
              <a:t>‹#›</a:t>
            </a:fld>
            <a:endParaRPr lang="es-ES" altLang="ru-RU"/>
          </a:p>
        </p:txBody>
      </p:sp>
    </p:spTree>
    <p:extLst>
      <p:ext uri="{BB962C8B-B14F-4D97-AF65-F5344CB8AC3E}">
        <p14:creationId xmlns:p14="http://schemas.microsoft.com/office/powerpoint/2010/main" val="678901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26487289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513601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957" y="44648"/>
            <a:ext cx="1968996" cy="59203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44648"/>
            <a:ext cx="5799832" cy="59203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520608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23863900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57400112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AU"/>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00874946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68394652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80328817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9290141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7602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8" name="Нижний колонтитул 7"/>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9" name="Номер слайда 8"/>
          <p:cNvSpPr>
            <a:spLocks noGrp="1"/>
          </p:cNvSpPr>
          <p:nvPr>
            <p:ph type="sldNum" sz="quarter" idx="12"/>
          </p:nvPr>
        </p:nvSpPr>
        <p:spPr/>
        <p:txBody>
          <a:bodyPr/>
          <a:lstStyle>
            <a:lvl1pPr eaLnBrk="0" hangingPunct="0">
              <a:defRPr>
                <a:latin typeface="Times"/>
              </a:defRPr>
            </a:lvl1pPr>
          </a:lstStyle>
          <a:p>
            <a:pPr>
              <a:defRPr/>
            </a:pPr>
            <a:fld id="{92DB3728-E615-4C25-BE01-116606EADA3B}" type="slidenum">
              <a:rPr lang="es-ES" altLang="ru-RU"/>
              <a:pPr>
                <a:defRPr/>
              </a:pPr>
              <a:t>‹#›</a:t>
            </a:fld>
            <a:endParaRPr lang="es-ES" altLang="ru-RU"/>
          </a:p>
        </p:txBody>
      </p:sp>
    </p:spTree>
    <p:extLst>
      <p:ext uri="{BB962C8B-B14F-4D97-AF65-F5344CB8AC3E}">
        <p14:creationId xmlns:p14="http://schemas.microsoft.com/office/powerpoint/2010/main" val="10186918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AU"/>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63035594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AU"/>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AU"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25593916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8082455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957" y="44648"/>
            <a:ext cx="1968996" cy="592038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92969" y="44648"/>
            <a:ext cx="5799832" cy="59203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6984315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396026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0611" y="3501008"/>
            <a:ext cx="4417893" cy="2638207"/>
          </a:xfrm>
          <a:prstGeom prst="rect">
            <a:avLst/>
          </a:prstGeom>
        </p:spPr>
      </p:pic>
    </p:spTree>
    <p:extLst>
      <p:ext uri="{BB962C8B-B14F-4D97-AF65-F5344CB8AC3E}">
        <p14:creationId xmlns:p14="http://schemas.microsoft.com/office/powerpoint/2010/main" val="72335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AAAB5AF5-C4A0-46CC-B59D-2060B2D8E25B}"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3916" y="-10193"/>
            <a:ext cx="830083" cy="489075"/>
          </a:xfrm>
          <a:prstGeom prst="rect">
            <a:avLst/>
          </a:prstGeom>
        </p:spPr>
      </p:pic>
    </p:spTree>
    <p:extLst>
      <p:ext uri="{BB962C8B-B14F-4D97-AF65-F5344CB8AC3E}">
        <p14:creationId xmlns:p14="http://schemas.microsoft.com/office/powerpoint/2010/main" val="571795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7265384E-AE96-48D0-8C3D-4BB20D3CC106}"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29387570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EBF30754-96F4-45C1-8E55-24FFEB520B52}"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9" name="Slide Number Placeholder 8"/>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262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DE9B991E-6CEF-4EAE-B4F8-C2DA914A22F2}"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5" name="Slide Number Placeholder 4"/>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41615171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CE439B1F-3A97-46BD-AA42-68F4669ED2BB}"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311996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4" name="Нижний колонтитул 3"/>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5" name="Номер слайда 4"/>
          <p:cNvSpPr>
            <a:spLocks noGrp="1"/>
          </p:cNvSpPr>
          <p:nvPr>
            <p:ph type="sldNum" sz="quarter" idx="12"/>
          </p:nvPr>
        </p:nvSpPr>
        <p:spPr/>
        <p:txBody>
          <a:bodyPr/>
          <a:lstStyle>
            <a:lvl1pPr eaLnBrk="0" hangingPunct="0">
              <a:defRPr>
                <a:latin typeface="Times"/>
              </a:defRPr>
            </a:lvl1pPr>
          </a:lstStyle>
          <a:p>
            <a:pPr>
              <a:defRPr/>
            </a:pPr>
            <a:fld id="{31AAC405-38F5-4392-ABAE-DFEF19D9A94A}" type="slidenum">
              <a:rPr lang="es-ES" altLang="ru-RU"/>
              <a:pPr>
                <a:defRPr/>
              </a:pPr>
              <a:t>‹#›</a:t>
            </a:fld>
            <a:endParaRPr lang="es-ES" altLang="ru-RU"/>
          </a:p>
        </p:txBody>
      </p:sp>
    </p:spTree>
    <p:extLst>
      <p:ext uri="{BB962C8B-B14F-4D97-AF65-F5344CB8AC3E}">
        <p14:creationId xmlns:p14="http://schemas.microsoft.com/office/powerpoint/2010/main" val="19606347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BC8A1A97-BB46-4D69-A225-7993C4968E5F}"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0594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CCB12960-398E-4564-BBC1-A236C084E0A6}"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8172546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7A211CE1-A2CB-4CD6-89C7-5812C95B2B7A}"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574796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53AF03EC-4E4A-4B0C-BB4C-07B317A538A5}"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27997819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396026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0611" y="3501008"/>
            <a:ext cx="4417893" cy="2638207"/>
          </a:xfrm>
          <a:prstGeom prst="rect">
            <a:avLst/>
          </a:prstGeom>
        </p:spPr>
      </p:pic>
    </p:spTree>
    <p:extLst>
      <p:ext uri="{BB962C8B-B14F-4D97-AF65-F5344CB8AC3E}">
        <p14:creationId xmlns:p14="http://schemas.microsoft.com/office/powerpoint/2010/main" val="2490863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AAAB5AF5-C4A0-46CC-B59D-2060B2D8E25B}"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3916" y="-10193"/>
            <a:ext cx="830083" cy="489075"/>
          </a:xfrm>
          <a:prstGeom prst="rect">
            <a:avLst/>
          </a:prstGeom>
        </p:spPr>
      </p:pic>
    </p:spTree>
    <p:extLst>
      <p:ext uri="{BB962C8B-B14F-4D97-AF65-F5344CB8AC3E}">
        <p14:creationId xmlns:p14="http://schemas.microsoft.com/office/powerpoint/2010/main" val="36571722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7265384E-AE96-48D0-8C3D-4BB20D3CC106}"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3362743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EBF30754-96F4-45C1-8E55-24FFEB520B52}"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9" name="Slide Number Placeholder 8"/>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0149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DE9B991E-6CEF-4EAE-B4F8-C2DA914A22F2}"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5" name="Slide Number Placeholder 4"/>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2626328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CE439B1F-3A97-46BD-AA42-68F4669ED2BB}"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130073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3" name="Нижний колонтитул 2"/>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4" name="Номер слайда 3"/>
          <p:cNvSpPr>
            <a:spLocks noGrp="1"/>
          </p:cNvSpPr>
          <p:nvPr>
            <p:ph type="sldNum" sz="quarter" idx="12"/>
          </p:nvPr>
        </p:nvSpPr>
        <p:spPr/>
        <p:txBody>
          <a:bodyPr/>
          <a:lstStyle>
            <a:lvl1pPr eaLnBrk="0" hangingPunct="0">
              <a:defRPr>
                <a:latin typeface="Times"/>
              </a:defRPr>
            </a:lvl1pPr>
          </a:lstStyle>
          <a:p>
            <a:pPr>
              <a:defRPr/>
            </a:pPr>
            <a:fld id="{04E2E749-68C8-4444-B5BA-679C5B9C659B}" type="slidenum">
              <a:rPr lang="es-ES" altLang="ru-RU"/>
              <a:pPr>
                <a:defRPr/>
              </a:pPr>
              <a:t>‹#›</a:t>
            </a:fld>
            <a:endParaRPr lang="es-ES" altLang="ru-RU"/>
          </a:p>
        </p:txBody>
      </p:sp>
    </p:spTree>
    <p:extLst>
      <p:ext uri="{BB962C8B-B14F-4D97-AF65-F5344CB8AC3E}">
        <p14:creationId xmlns:p14="http://schemas.microsoft.com/office/powerpoint/2010/main" val="29650018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BC8A1A97-BB46-4D69-A225-7993C4968E5F}"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2850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CCB12960-398E-4564-BBC1-A236C084E0A6}"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2659368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7A211CE1-A2CB-4CD6-89C7-5812C95B2B7A}"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4341786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eaLnBrk="1" fontAlgn="auto" hangingPunct="1">
              <a:spcBef>
                <a:spcPts val="0"/>
              </a:spcBef>
              <a:spcAft>
                <a:spcPts val="0"/>
              </a:spcAft>
            </a:pPr>
            <a:fld id="{53AF03EC-4E4A-4B0C-BB4C-07B317A538A5}"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2E8AA8AF-F181-4DD6-B967-757F69000348}" type="slidenum">
              <a:rPr lang="ru-RU" smtClean="0">
                <a:solidFill>
                  <a:srgbClr val="7E97AD">
                    <a:lumMod val="50000"/>
                  </a:srgbClr>
                </a:solidFill>
              </a:rPr>
              <a:pPr/>
              <a:t>‹#›</a:t>
            </a:fld>
            <a:endParaRPr lang="ru-RU">
              <a:solidFill>
                <a:srgbClr val="7E97AD">
                  <a:lumMod val="50000"/>
                </a:srgbClr>
              </a:solidFill>
            </a:endParaRPr>
          </a:p>
        </p:txBody>
      </p:sp>
    </p:spTree>
    <p:extLst>
      <p:ext uri="{BB962C8B-B14F-4D97-AF65-F5344CB8AC3E}">
        <p14:creationId xmlns:p14="http://schemas.microsoft.com/office/powerpoint/2010/main" val="13538863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Дата 7"/>
          <p:cNvSpPr>
            <a:spLocks noGrp="1"/>
          </p:cNvSpPr>
          <p:nvPr>
            <p:ph type="dt" sz="half" idx="10"/>
          </p:nvPr>
        </p:nvSpPr>
        <p:spPr>
          <a:xfrm>
            <a:off x="3175" y="6669088"/>
            <a:ext cx="3055938" cy="188912"/>
          </a:xfrm>
        </p:spPr>
        <p:txBody>
          <a:bodyPr/>
          <a:lstStyle>
            <a:lvl1pPr>
              <a:defRPr/>
            </a:lvl1pPr>
          </a:lstStyle>
          <a:p>
            <a:pPr>
              <a:defRPr/>
            </a:pPr>
            <a:endParaRPr lang="es-ES"/>
          </a:p>
        </p:txBody>
      </p:sp>
      <p:sp>
        <p:nvSpPr>
          <p:cNvPr id="3" name="Нижний колонтитул 8"/>
          <p:cNvSpPr>
            <a:spLocks noGrp="1"/>
          </p:cNvSpPr>
          <p:nvPr>
            <p:ph type="ftr" sz="quarter" idx="11"/>
          </p:nvPr>
        </p:nvSpPr>
        <p:spPr/>
        <p:txBody>
          <a:bodyPr/>
          <a:lstStyle>
            <a:lvl1pPr>
              <a:defRPr/>
            </a:lvl1pPr>
          </a:lstStyle>
          <a:p>
            <a:pPr>
              <a:defRPr/>
            </a:pPr>
            <a:endParaRPr lang="es-ES"/>
          </a:p>
        </p:txBody>
      </p:sp>
      <p:sp>
        <p:nvSpPr>
          <p:cNvPr id="4" name="Номер слайда 9"/>
          <p:cNvSpPr>
            <a:spLocks noGrp="1"/>
          </p:cNvSpPr>
          <p:nvPr>
            <p:ph type="sldNum" sz="quarter" idx="12"/>
          </p:nvPr>
        </p:nvSpPr>
        <p:spPr/>
        <p:txBody>
          <a:bodyPr/>
          <a:lstStyle>
            <a:lvl1pPr>
              <a:defRPr/>
            </a:lvl1pPr>
          </a:lstStyle>
          <a:p>
            <a:pPr>
              <a:defRPr/>
            </a:pPr>
            <a:fld id="{9DE346EA-8924-496D-8C8F-FAFC32A6D925}" type="slidenum">
              <a:rPr lang="es-ES"/>
              <a:pPr>
                <a:defRPr/>
              </a:pPr>
              <a:t>‹#›</a:t>
            </a:fld>
            <a:endParaRPr lang="es-ES"/>
          </a:p>
        </p:txBody>
      </p:sp>
    </p:spTree>
    <p:extLst>
      <p:ext uri="{BB962C8B-B14F-4D97-AF65-F5344CB8AC3E}">
        <p14:creationId xmlns:p14="http://schemas.microsoft.com/office/powerpoint/2010/main" val="36133110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04E4060-53E6-42EC-B140-CE089236C6CB}" type="slidenum">
              <a:rPr lang="es-ES"/>
              <a:pPr>
                <a:defRPr/>
              </a:pPr>
              <a:t>‹#›</a:t>
            </a:fld>
            <a:endParaRPr lang="es-ES"/>
          </a:p>
        </p:txBody>
      </p:sp>
    </p:spTree>
    <p:extLst>
      <p:ext uri="{BB962C8B-B14F-4D97-AF65-F5344CB8AC3E}">
        <p14:creationId xmlns:p14="http://schemas.microsoft.com/office/powerpoint/2010/main" val="4985915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6479E0E-D020-4815-9584-168AC3D2F945}" type="slidenum">
              <a:rPr lang="es-ES"/>
              <a:pPr>
                <a:defRPr/>
              </a:pPr>
              <a:t>‹#›</a:t>
            </a:fld>
            <a:endParaRPr lang="es-ES"/>
          </a:p>
        </p:txBody>
      </p:sp>
    </p:spTree>
    <p:extLst>
      <p:ext uri="{BB962C8B-B14F-4D97-AF65-F5344CB8AC3E}">
        <p14:creationId xmlns:p14="http://schemas.microsoft.com/office/powerpoint/2010/main" val="21930226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132CC10-F065-40A3-87BB-085FD42DE969}" type="slidenum">
              <a:rPr lang="es-ES"/>
              <a:pPr>
                <a:defRPr/>
              </a:pPr>
              <a:t>‹#›</a:t>
            </a:fld>
            <a:endParaRPr lang="es-ES"/>
          </a:p>
        </p:txBody>
      </p:sp>
    </p:spTree>
    <p:extLst>
      <p:ext uri="{BB962C8B-B14F-4D97-AF65-F5344CB8AC3E}">
        <p14:creationId xmlns:p14="http://schemas.microsoft.com/office/powerpoint/2010/main" val="17333129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73E2F79-CB5C-4FFF-8E8D-4BA5DF0DC6CC}" type="slidenum">
              <a:rPr lang="es-ES"/>
              <a:pPr>
                <a:defRPr/>
              </a:pPr>
              <a:t>‹#›</a:t>
            </a:fld>
            <a:endParaRPr lang="es-ES"/>
          </a:p>
        </p:txBody>
      </p:sp>
    </p:spTree>
    <p:extLst>
      <p:ext uri="{BB962C8B-B14F-4D97-AF65-F5344CB8AC3E}">
        <p14:creationId xmlns:p14="http://schemas.microsoft.com/office/powerpoint/2010/main" val="1439443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5050675-6953-486B-BD4A-17356F598EC2}" type="slidenum">
              <a:rPr lang="es-ES"/>
              <a:pPr>
                <a:defRPr/>
              </a:pPr>
              <a:t>‹#›</a:t>
            </a:fld>
            <a:endParaRPr lang="es-ES"/>
          </a:p>
        </p:txBody>
      </p:sp>
    </p:spTree>
    <p:extLst>
      <p:ext uri="{BB962C8B-B14F-4D97-AF65-F5344CB8AC3E}">
        <p14:creationId xmlns:p14="http://schemas.microsoft.com/office/powerpoint/2010/main" val="39138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6" name="Нижний колонтитул 5"/>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7" name="Номер слайда 6"/>
          <p:cNvSpPr>
            <a:spLocks noGrp="1"/>
          </p:cNvSpPr>
          <p:nvPr>
            <p:ph type="sldNum" sz="quarter" idx="12"/>
          </p:nvPr>
        </p:nvSpPr>
        <p:spPr/>
        <p:txBody>
          <a:bodyPr/>
          <a:lstStyle>
            <a:lvl1pPr eaLnBrk="0" hangingPunct="0">
              <a:defRPr>
                <a:latin typeface="Times"/>
              </a:defRPr>
            </a:lvl1pPr>
          </a:lstStyle>
          <a:p>
            <a:pPr>
              <a:defRPr/>
            </a:pPr>
            <a:fld id="{DA6DD252-3A53-4286-A288-9E46D45103F7}" type="slidenum">
              <a:rPr lang="es-ES" altLang="ru-RU"/>
              <a:pPr>
                <a:defRPr/>
              </a:pPr>
              <a:t>‹#›</a:t>
            </a:fld>
            <a:endParaRPr lang="es-ES" altLang="ru-RU"/>
          </a:p>
        </p:txBody>
      </p:sp>
    </p:spTree>
    <p:extLst>
      <p:ext uri="{BB962C8B-B14F-4D97-AF65-F5344CB8AC3E}">
        <p14:creationId xmlns:p14="http://schemas.microsoft.com/office/powerpoint/2010/main" val="37517980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ACFFB31-094C-4D70-B2BF-549D5FC0CE2A}" type="slidenum">
              <a:rPr lang="es-ES"/>
              <a:pPr>
                <a:defRPr/>
              </a:pPr>
              <a:t>‹#›</a:t>
            </a:fld>
            <a:endParaRPr lang="es-ES"/>
          </a:p>
        </p:txBody>
      </p:sp>
    </p:spTree>
    <p:extLst>
      <p:ext uri="{BB962C8B-B14F-4D97-AF65-F5344CB8AC3E}">
        <p14:creationId xmlns:p14="http://schemas.microsoft.com/office/powerpoint/2010/main" val="2935129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73B4259-8FD4-4FC2-85F7-B056959E0C00}" type="slidenum">
              <a:rPr lang="es-ES"/>
              <a:pPr>
                <a:defRPr/>
              </a:pPr>
              <a:t>‹#›</a:t>
            </a:fld>
            <a:endParaRPr lang="es-ES"/>
          </a:p>
        </p:txBody>
      </p:sp>
    </p:spTree>
    <p:extLst>
      <p:ext uri="{BB962C8B-B14F-4D97-AF65-F5344CB8AC3E}">
        <p14:creationId xmlns:p14="http://schemas.microsoft.com/office/powerpoint/2010/main" val="14978708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56B54A8-EF89-44B1-829D-58EB94636569}" type="slidenum">
              <a:rPr lang="es-ES"/>
              <a:pPr>
                <a:defRPr/>
              </a:pPr>
              <a:t>‹#›</a:t>
            </a:fld>
            <a:endParaRPr lang="es-ES"/>
          </a:p>
        </p:txBody>
      </p:sp>
    </p:spTree>
    <p:extLst>
      <p:ext uri="{BB962C8B-B14F-4D97-AF65-F5344CB8AC3E}">
        <p14:creationId xmlns:p14="http://schemas.microsoft.com/office/powerpoint/2010/main" val="8830756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7A280B7-36DC-42B5-96D8-F1509528BF2E}" type="slidenum">
              <a:rPr lang="es-ES"/>
              <a:pPr>
                <a:defRPr/>
              </a:pPr>
              <a:t>‹#›</a:t>
            </a:fld>
            <a:endParaRPr lang="es-ES"/>
          </a:p>
        </p:txBody>
      </p:sp>
    </p:spTree>
    <p:extLst>
      <p:ext uri="{BB962C8B-B14F-4D97-AF65-F5344CB8AC3E}">
        <p14:creationId xmlns:p14="http://schemas.microsoft.com/office/powerpoint/2010/main" val="32387982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7337F8E-6FED-4BD4-B1D9-6FD983B3C4A0}" type="slidenum">
              <a:rPr lang="es-ES"/>
              <a:pPr>
                <a:defRPr/>
              </a:pPr>
              <a:t>‹#›</a:t>
            </a:fld>
            <a:endParaRPr lang="es-ES"/>
          </a:p>
        </p:txBody>
      </p:sp>
    </p:spTree>
    <p:extLst>
      <p:ext uri="{BB962C8B-B14F-4D97-AF65-F5344CB8AC3E}">
        <p14:creationId xmlns:p14="http://schemas.microsoft.com/office/powerpoint/2010/main" val="1722496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106508" cy="4571999"/>
          </a:xfrm>
        </p:spPr>
        <p:txBody>
          <a:bodyPr anchor="b">
            <a:noAutofit/>
          </a:bodyPr>
          <a:lstStyle>
            <a:lvl1pPr algn="r">
              <a:lnSpc>
                <a:spcPct val="100000"/>
              </a:lnSpc>
              <a:defRPr sz="3200" spc="-80" baseline="0">
                <a:solidFill>
                  <a:srgbClr val="002060"/>
                </a:solidFill>
              </a:defRPr>
            </a:lvl1pPr>
          </a:lstStyle>
          <a:p>
            <a:r>
              <a:rPr lang="ru-RU" dirty="0" smtClean="0"/>
              <a:t>Образец заголовка</a:t>
            </a:r>
            <a:endParaRPr lang="en-US" dirty="0"/>
          </a:p>
        </p:txBody>
      </p:sp>
      <p:sp>
        <p:nvSpPr>
          <p:cNvPr id="3" name="Subtitle 2"/>
          <p:cNvSpPr>
            <a:spLocks noGrp="1"/>
          </p:cNvSpPr>
          <p:nvPr>
            <p:ph type="subTitle" idx="1"/>
          </p:nvPr>
        </p:nvSpPr>
        <p:spPr>
          <a:xfrm>
            <a:off x="457200" y="4800600"/>
            <a:ext cx="8106508" cy="914400"/>
          </a:xfrm>
        </p:spPr>
        <p:txBody>
          <a:bodyPr>
            <a:normAutofit/>
          </a:bodyPr>
          <a:lstStyle>
            <a:lvl1pPr marL="0" indent="0" algn="r">
              <a:buNone/>
              <a:defRPr sz="1400" b="1" cap="all" spc="120" baseline="0">
                <a:solidFill>
                  <a:schemeClr val="accent3">
                    <a:lumMod val="50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en-US" dirty="0"/>
          </a:p>
        </p:txBody>
      </p:sp>
      <p:sp>
        <p:nvSpPr>
          <p:cNvPr id="9" name="Rectangle 8"/>
          <p:cNvSpPr/>
          <p:nvPr/>
        </p:nvSpPr>
        <p:spPr>
          <a:xfrm>
            <a:off x="0" y="5738070"/>
            <a:ext cx="142876" cy="1119929"/>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10" name="Rectangle 9"/>
          <p:cNvSpPr/>
          <p:nvPr/>
        </p:nvSpPr>
        <p:spPr>
          <a:xfrm>
            <a:off x="0" y="0"/>
            <a:ext cx="142876" cy="573807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C00000"/>
              </a:solidFill>
            </a:endParaRPr>
          </a:p>
        </p:txBody>
      </p:sp>
      <p:cxnSp>
        <p:nvCxnSpPr>
          <p:cNvPr id="7" name="Прямая соединительная линия 6"/>
          <p:cNvCxnSpPr/>
          <p:nvPr userDrawn="1"/>
        </p:nvCxnSpPr>
        <p:spPr>
          <a:xfrm>
            <a:off x="606669" y="4800600"/>
            <a:ext cx="7957039"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0311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Образец заголовка</a:t>
            </a:r>
            <a:endParaRPr lang="en-US" dirty="0"/>
          </a:p>
        </p:txBody>
      </p:sp>
      <p:sp>
        <p:nvSpPr>
          <p:cNvPr id="3" name="Content Placeholder 2"/>
          <p:cNvSpPr>
            <a:spLocks noGrp="1"/>
          </p:cNvSpPr>
          <p:nvPr>
            <p:ph idx="1"/>
          </p:nvPr>
        </p:nvSpPr>
        <p:spPr/>
        <p:txBody>
          <a:bodyPr/>
          <a:lstStyle>
            <a:lvl1pPr>
              <a:defRPr sz="1800" b="0"/>
            </a:lvl1pPr>
            <a:lvl2pPr>
              <a:defRPr sz="1600"/>
            </a:lvl2pPr>
            <a:lvl3pPr>
              <a:defRPr sz="1400"/>
            </a:lvl3pPr>
            <a:lvl4pPr>
              <a:defRPr sz="1200"/>
            </a:lvl4pPr>
            <a:lvl5pPr>
              <a:defRPr sz="11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6" name="Slide Number Placeholder 5"/>
          <p:cNvSpPr>
            <a:spLocks noGrp="1"/>
          </p:cNvSpPr>
          <p:nvPr>
            <p:ph type="sldNum" sz="quarter" idx="12"/>
          </p:nvPr>
        </p:nvSpPr>
        <p:spPr/>
        <p:txBody>
          <a:bodyPr/>
          <a:lstStyle/>
          <a:p>
            <a:fld id="{08088004-3854-4375-BA1C-6FD3828DD771}" type="slidenum">
              <a:rPr lang="ru-RU" smtClean="0">
                <a:solidFill>
                  <a:srgbClr val="526DB0">
                    <a:lumMod val="50000"/>
                  </a:srgbClr>
                </a:solidFill>
              </a:rPr>
              <a:pPr/>
              <a:t>‹#›</a:t>
            </a:fld>
            <a:endParaRPr lang="ru-RU">
              <a:solidFill>
                <a:srgbClr val="526DB0">
                  <a:lumMod val="50000"/>
                </a:srgbClr>
              </a:solidFill>
            </a:endParaRPr>
          </a:p>
        </p:txBody>
      </p:sp>
    </p:spTree>
    <p:extLst>
      <p:ext uri="{BB962C8B-B14F-4D97-AF65-F5344CB8AC3E}">
        <p14:creationId xmlns:p14="http://schemas.microsoft.com/office/powerpoint/2010/main" val="89081776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2400" b="1" cap="all" spc="-80" baseline="0">
                <a:solidFill>
                  <a:schemeClr val="accent3">
                    <a:lumMod val="50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normAutofit/>
          </a:bodyPr>
          <a:lstStyle>
            <a:lvl1pPr marL="0" indent="0">
              <a:buNone/>
              <a:defRPr sz="1600" b="0" cap="all" spc="120" baseline="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a:xfrm>
            <a:off x="457200" y="6172201"/>
            <a:ext cx="3429000" cy="304800"/>
          </a:xfrm>
          <a:prstGeom prst="rect">
            <a:avLst/>
          </a:prstGeom>
        </p:spPr>
        <p:txBody>
          <a:bodyPr/>
          <a:lstStyle/>
          <a:p>
            <a:pPr eaLnBrk="1" fontAlgn="auto" hangingPunct="1">
              <a:spcBef>
                <a:spcPts val="0"/>
              </a:spcBef>
              <a:spcAft>
                <a:spcPts val="0"/>
              </a:spcAft>
            </a:pPr>
            <a:fld id="{19DB09FD-F0A8-49CD-8C3A-AB05334740E8}"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8" name="Slide Number Placeholder 7"/>
          <p:cNvSpPr>
            <a:spLocks noGrp="1"/>
          </p:cNvSpPr>
          <p:nvPr>
            <p:ph type="sldNum" sz="quarter" idx="11"/>
          </p:nvPr>
        </p:nvSpPr>
        <p:spPr/>
        <p:txBody>
          <a:bodyPr/>
          <a:lstStyle/>
          <a:p>
            <a:fld id="{08088004-3854-4375-BA1C-6FD3828DD771}" type="slidenum">
              <a:rPr lang="ru-RU" smtClean="0">
                <a:solidFill>
                  <a:srgbClr val="526DB0">
                    <a:lumMod val="50000"/>
                  </a:srgbClr>
                </a:solidFill>
              </a:rPr>
              <a:pPr/>
              <a:t>‹#›</a:t>
            </a:fld>
            <a:endParaRPr lang="ru-RU">
              <a:solidFill>
                <a:srgbClr val="526DB0">
                  <a:lumMod val="50000"/>
                </a:srgbClr>
              </a:solidFill>
            </a:endParaRPr>
          </a:p>
        </p:txBody>
      </p:sp>
      <p:sp>
        <p:nvSpPr>
          <p:cNvPr id="9" name="Footer Placeholder 8"/>
          <p:cNvSpPr>
            <a:spLocks noGrp="1"/>
          </p:cNvSpPr>
          <p:nvPr>
            <p:ph type="ftr" sz="quarter" idx="12"/>
          </p:nvPr>
        </p:nvSpPr>
        <p:spPr>
          <a:xfrm>
            <a:off x="457200" y="6492875"/>
            <a:ext cx="3429000" cy="283845"/>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Tree>
    <p:extLst>
      <p:ext uri="{BB962C8B-B14F-4D97-AF65-F5344CB8AC3E}">
        <p14:creationId xmlns:p14="http://schemas.microsoft.com/office/powerpoint/2010/main" val="13434405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457200" y="6172201"/>
            <a:ext cx="3429000" cy="304800"/>
          </a:xfrm>
          <a:prstGeom prst="rect">
            <a:avLst/>
          </a:prstGeom>
        </p:spPr>
        <p:txBody>
          <a:bodyPr/>
          <a:lstStyle/>
          <a:p>
            <a:pPr eaLnBrk="1" fontAlgn="auto" hangingPunct="1">
              <a:spcBef>
                <a:spcPts val="0"/>
              </a:spcBef>
              <a:spcAft>
                <a:spcPts val="0"/>
              </a:spcAft>
            </a:pPr>
            <a:fld id="{7E17B946-AB07-47C0-9DAC-49866E846C42}"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08088004-3854-4375-BA1C-6FD3828DD771}" type="slidenum">
              <a:rPr lang="ru-RU" smtClean="0">
                <a:solidFill>
                  <a:srgbClr val="526DB0">
                    <a:lumMod val="50000"/>
                  </a:srgbClr>
                </a:solidFill>
              </a:rPr>
              <a:pPr/>
              <a:t>‹#›</a:t>
            </a:fld>
            <a:endParaRPr lang="ru-RU">
              <a:solidFill>
                <a:srgbClr val="526DB0">
                  <a:lumMod val="50000"/>
                </a:srgbClr>
              </a:solidFill>
            </a:endParaRPr>
          </a:p>
        </p:txBody>
      </p:sp>
    </p:spTree>
    <p:extLst>
      <p:ext uri="{BB962C8B-B14F-4D97-AF65-F5344CB8AC3E}">
        <p14:creationId xmlns:p14="http://schemas.microsoft.com/office/powerpoint/2010/main" val="24773688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a:off x="457200" y="6172201"/>
            <a:ext cx="3429000" cy="304800"/>
          </a:xfrm>
          <a:prstGeom prst="rect">
            <a:avLst/>
          </a:prstGeom>
        </p:spPr>
        <p:txBody>
          <a:bodyPr/>
          <a:lstStyle/>
          <a:p>
            <a:pPr eaLnBrk="1" fontAlgn="auto" hangingPunct="1">
              <a:spcBef>
                <a:spcPts val="0"/>
              </a:spcBef>
              <a:spcAft>
                <a:spcPts val="0"/>
              </a:spcAft>
            </a:pPr>
            <a:fld id="{F2758E09-F9B5-451E-BA08-1872634977BC}"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8" name="Footer Placeholder 7"/>
          <p:cNvSpPr>
            <a:spLocks noGrp="1"/>
          </p:cNvSpPr>
          <p:nvPr>
            <p:ph type="ftr" sz="quarter" idx="11"/>
          </p:nvPr>
        </p:nvSpPr>
        <p:spPr>
          <a:xfrm>
            <a:off x="457200" y="6492875"/>
            <a:ext cx="3429000" cy="283845"/>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9" name="Slide Number Placeholder 8"/>
          <p:cNvSpPr>
            <a:spLocks noGrp="1"/>
          </p:cNvSpPr>
          <p:nvPr>
            <p:ph type="sldNum" sz="quarter" idx="12"/>
          </p:nvPr>
        </p:nvSpPr>
        <p:spPr/>
        <p:txBody>
          <a:bodyPr/>
          <a:lstStyle/>
          <a:p>
            <a:fld id="{08088004-3854-4375-BA1C-6FD3828DD771}" type="slidenum">
              <a:rPr lang="ru-RU" smtClean="0">
                <a:solidFill>
                  <a:srgbClr val="526DB0">
                    <a:lumMod val="50000"/>
                  </a:srgbClr>
                </a:solidFill>
              </a:rPr>
              <a:pPr/>
              <a:t>‹#›</a:t>
            </a:fld>
            <a:endParaRPr lang="ru-RU">
              <a:solidFill>
                <a:srgbClr val="526DB0">
                  <a:lumMod val="50000"/>
                </a:srgbClr>
              </a:solidFill>
            </a:endParaRPr>
          </a:p>
        </p:txBody>
      </p:sp>
    </p:spTree>
    <p:extLst>
      <p:ext uri="{BB962C8B-B14F-4D97-AF65-F5344CB8AC3E}">
        <p14:creationId xmlns:p14="http://schemas.microsoft.com/office/powerpoint/2010/main" val="208915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eaLnBrk="0" hangingPunct="0">
              <a:defRPr>
                <a:latin typeface="Times"/>
              </a:defRPr>
            </a:lvl1pPr>
          </a:lstStyle>
          <a:p>
            <a:pPr>
              <a:defRPr/>
            </a:pPr>
            <a:endParaRPr lang="es-ES" altLang="ru-RU"/>
          </a:p>
        </p:txBody>
      </p:sp>
      <p:sp>
        <p:nvSpPr>
          <p:cNvPr id="6" name="Нижний колонтитул 5"/>
          <p:cNvSpPr>
            <a:spLocks noGrp="1"/>
          </p:cNvSpPr>
          <p:nvPr>
            <p:ph type="ftr" sz="quarter" idx="11"/>
          </p:nvPr>
        </p:nvSpPr>
        <p:spPr/>
        <p:txBody>
          <a:bodyPr/>
          <a:lstStyle>
            <a:lvl1pPr eaLnBrk="0" hangingPunct="0">
              <a:defRPr>
                <a:latin typeface="Times"/>
              </a:defRPr>
            </a:lvl1pPr>
          </a:lstStyle>
          <a:p>
            <a:pPr>
              <a:defRPr/>
            </a:pPr>
            <a:endParaRPr lang="es-ES" altLang="ru-RU"/>
          </a:p>
        </p:txBody>
      </p:sp>
      <p:sp>
        <p:nvSpPr>
          <p:cNvPr id="7" name="Номер слайда 6"/>
          <p:cNvSpPr>
            <a:spLocks noGrp="1"/>
          </p:cNvSpPr>
          <p:nvPr>
            <p:ph type="sldNum" sz="quarter" idx="12"/>
          </p:nvPr>
        </p:nvSpPr>
        <p:spPr/>
        <p:txBody>
          <a:bodyPr/>
          <a:lstStyle>
            <a:lvl1pPr eaLnBrk="0" hangingPunct="0">
              <a:defRPr>
                <a:latin typeface="Times"/>
              </a:defRPr>
            </a:lvl1pPr>
          </a:lstStyle>
          <a:p>
            <a:pPr>
              <a:defRPr/>
            </a:pPr>
            <a:fld id="{7F0C96BF-0DDB-43AE-A329-BD3DE25A614C}" type="slidenum">
              <a:rPr lang="es-ES" altLang="ru-RU"/>
              <a:pPr>
                <a:defRPr/>
              </a:pPr>
              <a:t>‹#›</a:t>
            </a:fld>
            <a:endParaRPr lang="es-ES" altLang="ru-RU"/>
          </a:p>
        </p:txBody>
      </p:sp>
    </p:spTree>
    <p:extLst>
      <p:ext uri="{BB962C8B-B14F-4D97-AF65-F5344CB8AC3E}">
        <p14:creationId xmlns:p14="http://schemas.microsoft.com/office/powerpoint/2010/main" val="38889198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a:xfrm>
            <a:off x="457200" y="6172201"/>
            <a:ext cx="3429000" cy="304800"/>
          </a:xfrm>
          <a:prstGeom prst="rect">
            <a:avLst/>
          </a:prstGeom>
        </p:spPr>
        <p:txBody>
          <a:bodyPr/>
          <a:lstStyle/>
          <a:p>
            <a:pPr eaLnBrk="1" fontAlgn="auto" hangingPunct="1">
              <a:spcBef>
                <a:spcPts val="0"/>
              </a:spcBef>
              <a:spcAft>
                <a:spcPts val="0"/>
              </a:spcAft>
            </a:pPr>
            <a:fld id="{24A74E8B-122B-4D21-8CDE-69D9E7459680}"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4" name="Footer Placeholder 3"/>
          <p:cNvSpPr>
            <a:spLocks noGrp="1"/>
          </p:cNvSpPr>
          <p:nvPr>
            <p:ph type="ftr" sz="quarter" idx="11"/>
          </p:nvPr>
        </p:nvSpPr>
        <p:spPr>
          <a:xfrm>
            <a:off x="457200" y="6492875"/>
            <a:ext cx="3429000" cy="283845"/>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5" name="Slide Number Placeholder 4"/>
          <p:cNvSpPr>
            <a:spLocks noGrp="1"/>
          </p:cNvSpPr>
          <p:nvPr>
            <p:ph type="sldNum" sz="quarter" idx="12"/>
          </p:nvPr>
        </p:nvSpPr>
        <p:spPr/>
        <p:txBody>
          <a:bodyPr/>
          <a:lstStyle/>
          <a:p>
            <a:fld id="{08088004-3854-4375-BA1C-6FD3828DD771}" type="slidenum">
              <a:rPr lang="ru-RU" smtClean="0">
                <a:solidFill>
                  <a:srgbClr val="526DB0">
                    <a:lumMod val="50000"/>
                  </a:srgbClr>
                </a:solidFill>
              </a:rPr>
              <a:pPr/>
              <a:t>‹#›</a:t>
            </a:fld>
            <a:endParaRPr lang="ru-RU">
              <a:solidFill>
                <a:srgbClr val="526DB0">
                  <a:lumMod val="50000"/>
                </a:srgbClr>
              </a:solidFill>
            </a:endParaRPr>
          </a:p>
        </p:txBody>
      </p:sp>
    </p:spTree>
    <p:extLst>
      <p:ext uri="{BB962C8B-B14F-4D97-AF65-F5344CB8AC3E}">
        <p14:creationId xmlns:p14="http://schemas.microsoft.com/office/powerpoint/2010/main" val="22764233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172201"/>
            <a:ext cx="3429000" cy="304800"/>
          </a:xfrm>
          <a:prstGeom prst="rect">
            <a:avLst/>
          </a:prstGeom>
        </p:spPr>
        <p:txBody>
          <a:bodyPr/>
          <a:lstStyle/>
          <a:p>
            <a:pPr eaLnBrk="1" fontAlgn="auto" hangingPunct="1">
              <a:spcBef>
                <a:spcPts val="0"/>
              </a:spcBef>
              <a:spcAft>
                <a:spcPts val="0"/>
              </a:spcAft>
            </a:pPr>
            <a:fld id="{85F1736D-5C6E-4338-9748-B8E9CDB40D25}"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3" name="Footer Placeholder 2"/>
          <p:cNvSpPr>
            <a:spLocks noGrp="1"/>
          </p:cNvSpPr>
          <p:nvPr>
            <p:ph type="ftr" sz="quarter" idx="11"/>
          </p:nvPr>
        </p:nvSpPr>
        <p:spPr>
          <a:xfrm>
            <a:off x="457200" y="6492875"/>
            <a:ext cx="3429000" cy="283845"/>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fld id="{08088004-3854-4375-BA1C-6FD3828DD771}" type="slidenum">
              <a:rPr lang="ru-RU" smtClean="0">
                <a:solidFill>
                  <a:srgbClr val="526DB0">
                    <a:lumMod val="50000"/>
                  </a:srgbClr>
                </a:solidFill>
              </a:rPr>
              <a:pPr/>
              <a:t>‹#›</a:t>
            </a:fld>
            <a:endParaRPr lang="ru-RU">
              <a:solidFill>
                <a:srgbClr val="526DB0">
                  <a:lumMod val="50000"/>
                </a:srgbClr>
              </a:solidFill>
            </a:endParaRPr>
          </a:p>
        </p:txBody>
      </p:sp>
    </p:spTree>
    <p:extLst>
      <p:ext uri="{BB962C8B-B14F-4D97-AF65-F5344CB8AC3E}">
        <p14:creationId xmlns:p14="http://schemas.microsoft.com/office/powerpoint/2010/main" val="24220438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pPr eaLnBrk="1" fontAlgn="auto" hangingPunct="1">
              <a:spcBef>
                <a:spcPts val="0"/>
              </a:spcBef>
              <a:spcAft>
                <a:spcPts val="0"/>
              </a:spcAft>
            </a:pPr>
            <a:fld id="{12E3EA32-C722-40A0-95E4-C5B59F964949}"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p>
            <a:fld id="{08088004-3854-4375-BA1C-6FD3828DD771}" type="slidenum">
              <a:rPr lang="ru-RU" smtClean="0">
                <a:solidFill>
                  <a:srgbClr val="526DB0">
                    <a:lumMod val="50000"/>
                  </a:srgbClr>
                </a:solidFill>
              </a:rPr>
              <a:pPr/>
              <a:t>‹#›</a:t>
            </a:fld>
            <a:endParaRPr lang="ru-RU">
              <a:solidFill>
                <a:srgbClr val="526DB0">
                  <a:lumMod val="50000"/>
                </a:srgb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6330418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pPr eaLnBrk="1" fontAlgn="auto" hangingPunct="1">
              <a:spcBef>
                <a:spcPts val="0"/>
              </a:spcBef>
              <a:spcAft>
                <a:spcPts val="0"/>
              </a:spcAft>
            </a:pPr>
            <a:fld id="{D3E8601F-DAB8-4C0C-82F9-E2B8073F28E4}"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8088004-3854-4375-BA1C-6FD3828DD771}" type="slidenum">
              <a:rPr lang="ru-RU" smtClean="0">
                <a:solidFill>
                  <a:srgbClr val="000000"/>
                </a:solidFill>
              </a:rPr>
              <a:pPr/>
              <a:t>‹#›</a:t>
            </a:fld>
            <a:endParaRPr lang="ru-RU">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15695215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6172201"/>
            <a:ext cx="3429000" cy="304800"/>
          </a:xfrm>
          <a:prstGeom prst="rect">
            <a:avLst/>
          </a:prstGeom>
        </p:spPr>
        <p:txBody>
          <a:bodyPr/>
          <a:lstStyle/>
          <a:p>
            <a:pPr eaLnBrk="1" fontAlgn="auto" hangingPunct="1">
              <a:spcBef>
                <a:spcPts val="0"/>
              </a:spcBef>
              <a:spcAft>
                <a:spcPts val="0"/>
              </a:spcAft>
            </a:pPr>
            <a:fld id="{051F7D53-988D-4EF5-9BE1-0177C361EFF3}"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08088004-3854-4375-BA1C-6FD3828DD771}" type="slidenum">
              <a:rPr lang="ru-RU" smtClean="0">
                <a:solidFill>
                  <a:srgbClr val="526DB0">
                    <a:lumMod val="50000"/>
                  </a:srgbClr>
                </a:solidFill>
              </a:rPr>
              <a:pPr/>
              <a:t>‹#›</a:t>
            </a:fld>
            <a:endParaRPr lang="ru-RU">
              <a:solidFill>
                <a:srgbClr val="526DB0">
                  <a:lumMod val="50000"/>
                </a:srgbClr>
              </a:solidFill>
            </a:endParaRPr>
          </a:p>
        </p:txBody>
      </p:sp>
    </p:spTree>
    <p:extLst>
      <p:ext uri="{BB962C8B-B14F-4D97-AF65-F5344CB8AC3E}">
        <p14:creationId xmlns:p14="http://schemas.microsoft.com/office/powerpoint/2010/main" val="36109919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6172201"/>
            <a:ext cx="3429000" cy="304800"/>
          </a:xfrm>
          <a:prstGeom prst="rect">
            <a:avLst/>
          </a:prstGeom>
        </p:spPr>
        <p:txBody>
          <a:bodyPr/>
          <a:lstStyle/>
          <a:p>
            <a:pPr eaLnBrk="1" fontAlgn="auto" hangingPunct="1">
              <a:spcBef>
                <a:spcPts val="0"/>
              </a:spcBef>
              <a:spcAft>
                <a:spcPts val="0"/>
              </a:spcAft>
            </a:pPr>
            <a:fld id="{4FED461C-96CD-4EF2-88E4-AAA73FCCB11A}" type="datetime1">
              <a:rPr lang="ru-RU" sz="1800">
                <a:solidFill>
                  <a:srgbClr val="000000"/>
                </a:solidFill>
                <a:latin typeface="Arial"/>
                <a:cs typeface="+mn-cs"/>
              </a:rPr>
              <a:pPr eaLnBrk="1" fontAlgn="auto" hangingPunct="1">
                <a:spcBef>
                  <a:spcPts val="0"/>
                </a:spcBef>
                <a:spcAft>
                  <a:spcPts val="0"/>
                </a:spcAft>
              </a:pPr>
              <a:t>20.05.2019</a:t>
            </a:fld>
            <a:endParaRPr lang="ru-RU" sz="1800">
              <a:solidFill>
                <a:srgbClr val="000000"/>
              </a:solidFill>
              <a:latin typeface="Arial"/>
              <a:cs typeface="+mn-cs"/>
            </a:endParaRPr>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pPr eaLnBrk="1" fontAlgn="auto" hangingPunct="1">
              <a:spcBef>
                <a:spcPts val="0"/>
              </a:spcBef>
              <a:spcAft>
                <a:spcPts val="0"/>
              </a:spcAft>
            </a:pPr>
            <a:endParaRPr lang="ru-RU" sz="180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fld id="{08088004-3854-4375-BA1C-6FD3828DD771}" type="slidenum">
              <a:rPr lang="ru-RU" smtClean="0">
                <a:solidFill>
                  <a:srgbClr val="526DB0">
                    <a:lumMod val="50000"/>
                  </a:srgbClr>
                </a:solidFill>
              </a:rPr>
              <a:pPr/>
              <a:t>‹#›</a:t>
            </a:fld>
            <a:endParaRPr lang="ru-RU">
              <a:solidFill>
                <a:srgbClr val="526DB0">
                  <a:lumMod val="50000"/>
                </a:srgbClr>
              </a:solidFill>
            </a:endParaRPr>
          </a:p>
        </p:txBody>
      </p:sp>
    </p:spTree>
    <p:extLst>
      <p:ext uri="{BB962C8B-B14F-4D97-AF65-F5344CB8AC3E}">
        <p14:creationId xmlns:p14="http://schemas.microsoft.com/office/powerpoint/2010/main" val="388829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5" name="Rectangle 13"/>
          <p:cNvSpPr>
            <a:spLocks noChangeArrowheads="1"/>
          </p:cNvSpPr>
          <p:nvPr/>
        </p:nvSpPr>
        <p:spPr bwMode="auto">
          <a:xfrm>
            <a:off x="2524858" y="2072798"/>
            <a:ext cx="9144000" cy="299075"/>
          </a:xfrm>
          <a:prstGeom prst="rect">
            <a:avLst/>
          </a:prstGeom>
          <a:noFill/>
          <a:ln w="9525">
            <a:noFill/>
            <a:miter lim="800000"/>
            <a:headEnd/>
            <a:tailEnd/>
          </a:ln>
        </p:spPr>
        <p:txBody>
          <a:bodyPr lIns="84743" tIns="42371" rIns="84743" bIns="42371">
            <a:spAutoFit/>
          </a:bodyPr>
          <a:lstStyle/>
          <a:p>
            <a:pPr eaLnBrk="1" hangingPunct="1">
              <a:defRPr/>
            </a:pPr>
            <a:endParaRPr lang="ru-RU" sz="1400" b="1">
              <a:solidFill>
                <a:srgbClr val="000000"/>
              </a:solidFill>
              <a:latin typeface="Arial" pitchFamily="34"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85468" y="12955"/>
            <a:ext cx="1258067" cy="7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userDrawn="1"/>
        </p:nvSpPr>
        <p:spPr>
          <a:xfrm>
            <a:off x="0" y="12955"/>
            <a:ext cx="251520" cy="6845045"/>
          </a:xfrm>
          <a:prstGeom prst="rect">
            <a:avLst/>
          </a:prstGeom>
          <a:solidFill>
            <a:schemeClr val="bg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cxnSp>
        <p:nvCxnSpPr>
          <p:cNvPr id="14" name="Прямая соединительная линия 13"/>
          <p:cNvCxnSpPr/>
          <p:nvPr userDrawn="1"/>
        </p:nvCxnSpPr>
        <p:spPr bwMode="auto">
          <a:xfrm>
            <a:off x="844062" y="762494"/>
            <a:ext cx="682428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92935188"/>
      </p:ext>
    </p:extLst>
  </p:cSld>
  <p:clrMapOvr>
    <a:masterClrMapping/>
  </p:clrMapOvr>
  <p:transition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135BE78E-1F43-4497-A0BE-65E7A42FC4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5486075"/>
      </p:ext>
    </p:extLst>
  </p:cSld>
  <p:clrMapOvr>
    <a:masterClrMapping/>
  </p:clrMapOvr>
  <p:transition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176"/>
            <a:ext cx="7772400" cy="654914"/>
          </a:xfrm>
        </p:spPr>
        <p:txBody>
          <a:bodyPr anchor="t"/>
          <a:lstStyle>
            <a:lvl1pPr algn="l">
              <a:defRPr sz="37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360"/>
            <a:ext cx="7772400" cy="1499817"/>
          </a:xfrm>
        </p:spPr>
        <p:txBody>
          <a:bodyPr anchor="b"/>
          <a:lstStyle>
            <a:lvl1pPr marL="0" indent="0">
              <a:buNone/>
              <a:defRPr sz="1900"/>
            </a:lvl1pPr>
            <a:lvl2pPr marL="423870" indent="0">
              <a:buNone/>
              <a:defRPr sz="1700"/>
            </a:lvl2pPr>
            <a:lvl3pPr marL="847740" indent="0">
              <a:buNone/>
              <a:defRPr sz="1500"/>
            </a:lvl3pPr>
            <a:lvl4pPr marL="1271610" indent="0">
              <a:buNone/>
              <a:defRPr sz="1300"/>
            </a:lvl4pPr>
            <a:lvl5pPr marL="1695480" indent="0">
              <a:buNone/>
              <a:defRPr sz="1300"/>
            </a:lvl5pPr>
            <a:lvl6pPr marL="2119351" indent="0">
              <a:buNone/>
              <a:defRPr sz="1300"/>
            </a:lvl6pPr>
            <a:lvl7pPr marL="2543221" indent="0">
              <a:buNone/>
              <a:defRPr sz="1300"/>
            </a:lvl7pPr>
            <a:lvl8pPr marL="2967091" indent="0">
              <a:buNone/>
              <a:defRPr sz="1300"/>
            </a:lvl8pPr>
            <a:lvl9pPr marL="3390961" indent="0">
              <a:buNone/>
              <a:defRPr sz="13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AAE9393A-D035-42DE-B84E-40DE63C2CC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6141713"/>
      </p:ext>
    </p:extLst>
  </p:cSld>
  <p:clrMapOvr>
    <a:masterClrMapping/>
  </p:clrMapOvr>
  <p:transition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34207" y="1011230"/>
            <a:ext cx="3815862" cy="54573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90746" y="1011230"/>
            <a:ext cx="3815862" cy="545738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fld id="{CD048B9E-1D84-427B-979E-DD10A983A0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051522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10.jpeg"/><Relationship Id="rId2" Type="http://schemas.openxmlformats.org/officeDocument/2006/relationships/slideLayout" Target="../slideLayouts/slideLayout97.xml"/><Relationship Id="rId16" Type="http://schemas.openxmlformats.org/officeDocument/2006/relationships/image" Target="../media/image9.jpe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theme" Target="../theme/theme11.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theme" Target="../theme/theme13.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5.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5.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7.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7.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2" rIns="91402" bIns="45702" numCol="1" anchor="ctr" anchorCtr="0" compatLnSpc="1">
            <a:prstTxWarp prst="textNoShape">
              <a:avLst/>
            </a:prstTxWarp>
          </a:bodyPr>
          <a:lstStyle/>
          <a:p>
            <a:pPr lvl="0"/>
            <a:r>
              <a:rPr lang="es-ES" altLang="ru-RU"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2" rIns="91402" bIns="45702" numCol="1" anchor="t" anchorCtr="0" compatLnSpc="1">
            <a:prstTxWarp prst="textNoShape">
              <a:avLst/>
            </a:prstTxWarp>
          </a:bodyPr>
          <a:lstStyle/>
          <a:p>
            <a:pPr lvl="0"/>
            <a:r>
              <a:rPr lang="es-ES" altLang="ru-RU" smtClean="0"/>
              <a:t>Haga clic para modificar el estilo de texto del patrón</a:t>
            </a:r>
          </a:p>
          <a:p>
            <a:pPr lvl="1"/>
            <a:r>
              <a:rPr lang="es-ES" altLang="ru-RU" smtClean="0"/>
              <a:t>Segundo nivel</a:t>
            </a:r>
          </a:p>
          <a:p>
            <a:pPr lvl="2"/>
            <a:r>
              <a:rPr lang="es-ES" altLang="ru-RU" smtClean="0"/>
              <a:t>Tercer nivel</a:t>
            </a:r>
          </a:p>
          <a:p>
            <a:pPr lvl="3"/>
            <a:r>
              <a:rPr lang="es-ES" altLang="ru-RU" smtClean="0"/>
              <a:t>Cuarto nivel</a:t>
            </a:r>
          </a:p>
          <a:p>
            <a:pPr lvl="4"/>
            <a:r>
              <a:rPr lang="es-ES" altLang="ru-RU"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2" rIns="91402" bIns="45702" numCol="1" anchor="t" anchorCtr="0" compatLnSpc="1">
            <a:prstTxWarp prst="textNoShape">
              <a:avLst/>
            </a:prstTxWarp>
          </a:bodyPr>
          <a:lstStyle>
            <a:lvl1pPr eaLnBrk="1" hangingPunct="1">
              <a:defRPr sz="1400">
                <a:solidFill>
                  <a:srgbClr val="000000"/>
                </a:solidFill>
                <a:latin typeface="Arial" pitchFamily="34" charset="0"/>
                <a:cs typeface="+mn-cs"/>
              </a:defRPr>
            </a:lvl1pPr>
          </a:lstStyle>
          <a:p>
            <a:pPr>
              <a:defRPr/>
            </a:pPr>
            <a:endParaRPr lang="es-ES"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2" rIns="91402" bIns="45702" numCol="1" anchor="t" anchorCtr="0" compatLnSpc="1">
            <a:prstTxWarp prst="textNoShape">
              <a:avLst/>
            </a:prstTxWarp>
          </a:bodyPr>
          <a:lstStyle>
            <a:lvl1pPr algn="ctr" eaLnBrk="1" hangingPunct="1">
              <a:defRPr sz="1400">
                <a:solidFill>
                  <a:srgbClr val="000000"/>
                </a:solidFill>
                <a:latin typeface="Arial" pitchFamily="34" charset="0"/>
                <a:cs typeface="+mn-cs"/>
              </a:defRPr>
            </a:lvl1pPr>
          </a:lstStyle>
          <a:p>
            <a:pPr>
              <a:defRPr/>
            </a:pPr>
            <a:endParaRPr lang="es-ES"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2" rIns="91402" bIns="45702" numCol="1" anchor="t" anchorCtr="0" compatLnSpc="1">
            <a:prstTxWarp prst="textNoShape">
              <a:avLst/>
            </a:prstTxWarp>
          </a:bodyPr>
          <a:lstStyle>
            <a:lvl1pPr algn="r" eaLnBrk="1" hangingPunct="1">
              <a:defRPr sz="1400">
                <a:solidFill>
                  <a:srgbClr val="000000"/>
                </a:solidFill>
                <a:latin typeface="Arial" pitchFamily="34" charset="0"/>
                <a:cs typeface="+mn-cs"/>
              </a:defRPr>
            </a:lvl1pPr>
          </a:lstStyle>
          <a:p>
            <a:pPr>
              <a:defRPr/>
            </a:pPr>
            <a:fld id="{EC9137CF-A171-4C25-81FF-37D4606F8565}" type="slidenum">
              <a:rPr lang="es-ES" altLang="ru-RU"/>
              <a:pPr>
                <a:defRPr/>
              </a:pPr>
              <a:t>‹#›</a:t>
            </a:fld>
            <a:endParaRPr lang="es-ES" altLang="ru-RU"/>
          </a:p>
        </p:txBody>
      </p:sp>
    </p:spTree>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011" algn="ctr" rtl="0" fontAlgn="base">
        <a:spcBef>
          <a:spcPct val="0"/>
        </a:spcBef>
        <a:spcAft>
          <a:spcPct val="0"/>
        </a:spcAft>
        <a:defRPr sz="4400">
          <a:solidFill>
            <a:schemeClr val="tx2"/>
          </a:solidFill>
          <a:latin typeface="Arial" pitchFamily="34" charset="0"/>
          <a:cs typeface="Arial" pitchFamily="34" charset="0"/>
        </a:defRPr>
      </a:lvl6pPr>
      <a:lvl7pPr marL="914024" algn="ctr" rtl="0" fontAlgn="base">
        <a:spcBef>
          <a:spcPct val="0"/>
        </a:spcBef>
        <a:spcAft>
          <a:spcPct val="0"/>
        </a:spcAft>
        <a:defRPr sz="4400">
          <a:solidFill>
            <a:schemeClr val="tx2"/>
          </a:solidFill>
          <a:latin typeface="Arial" pitchFamily="34" charset="0"/>
          <a:cs typeface="Arial" pitchFamily="34" charset="0"/>
        </a:defRPr>
      </a:lvl7pPr>
      <a:lvl8pPr marL="1371040" algn="ctr" rtl="0" fontAlgn="base">
        <a:spcBef>
          <a:spcPct val="0"/>
        </a:spcBef>
        <a:spcAft>
          <a:spcPct val="0"/>
        </a:spcAft>
        <a:defRPr sz="4400">
          <a:solidFill>
            <a:schemeClr val="tx2"/>
          </a:solidFill>
          <a:latin typeface="Arial" pitchFamily="34" charset="0"/>
          <a:cs typeface="Arial" pitchFamily="34" charset="0"/>
        </a:defRPr>
      </a:lvl8pPr>
      <a:lvl9pPr marL="1828052" algn="ctr" rtl="0" fontAlgn="base">
        <a:spcBef>
          <a:spcPct val="0"/>
        </a:spcBef>
        <a:spcAft>
          <a:spcPct val="0"/>
        </a:spcAft>
        <a:defRPr sz="4400">
          <a:solidFill>
            <a:schemeClr val="tx2"/>
          </a:solidFill>
          <a:latin typeface="Arial" pitchFamily="34" charset="0"/>
          <a:cs typeface="Arial" pitchFamily="34"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cs typeface="+mn-cs"/>
        </a:defRPr>
      </a:lvl2pPr>
      <a:lvl3pPr marL="1139825" indent="-225425" algn="l" rtl="0" eaLnBrk="0" fontAlgn="base" hangingPunct="0">
        <a:spcBef>
          <a:spcPct val="20000"/>
        </a:spcBef>
        <a:spcAft>
          <a:spcPct val="0"/>
        </a:spcAft>
        <a:buChar char="•"/>
        <a:defRPr sz="2400">
          <a:solidFill>
            <a:schemeClr val="tx1"/>
          </a:solidFill>
          <a:latin typeface="+mn-lt"/>
          <a:cs typeface="+mn-cs"/>
        </a:defRPr>
      </a:lvl3pPr>
      <a:lvl4pPr marL="1597025" indent="-225425" algn="l" rtl="0" eaLnBrk="0" fontAlgn="base" hangingPunct="0">
        <a:spcBef>
          <a:spcPct val="20000"/>
        </a:spcBef>
        <a:spcAft>
          <a:spcPct val="0"/>
        </a:spcAft>
        <a:buChar char="–"/>
        <a:defRPr sz="2000">
          <a:solidFill>
            <a:schemeClr val="tx1"/>
          </a:solidFill>
          <a:latin typeface="+mn-lt"/>
          <a:cs typeface="+mn-cs"/>
        </a:defRPr>
      </a:lvl4pPr>
      <a:lvl5pPr marL="2054225" indent="-225425" algn="l" rtl="0" eaLnBrk="0" fontAlgn="base" hangingPunct="0">
        <a:spcBef>
          <a:spcPct val="20000"/>
        </a:spcBef>
        <a:spcAft>
          <a:spcPct val="0"/>
        </a:spcAft>
        <a:buChar char="»"/>
        <a:defRPr sz="2000">
          <a:solidFill>
            <a:schemeClr val="tx1"/>
          </a:solidFill>
          <a:latin typeface="+mn-lt"/>
          <a:cs typeface="+mn-cs"/>
        </a:defRPr>
      </a:lvl5pPr>
      <a:lvl6pPr marL="2513573" indent="-228505" algn="l" rtl="0" fontAlgn="base">
        <a:spcBef>
          <a:spcPct val="20000"/>
        </a:spcBef>
        <a:spcAft>
          <a:spcPct val="0"/>
        </a:spcAft>
        <a:buChar char="»"/>
        <a:defRPr sz="2000">
          <a:solidFill>
            <a:schemeClr val="tx1"/>
          </a:solidFill>
          <a:latin typeface="+mn-lt"/>
          <a:cs typeface="+mn-cs"/>
        </a:defRPr>
      </a:lvl6pPr>
      <a:lvl7pPr marL="2970584" indent="-228505" algn="l" rtl="0" fontAlgn="base">
        <a:spcBef>
          <a:spcPct val="20000"/>
        </a:spcBef>
        <a:spcAft>
          <a:spcPct val="0"/>
        </a:spcAft>
        <a:buChar char="»"/>
        <a:defRPr sz="2000">
          <a:solidFill>
            <a:schemeClr val="tx1"/>
          </a:solidFill>
          <a:latin typeface="+mn-lt"/>
          <a:cs typeface="+mn-cs"/>
        </a:defRPr>
      </a:lvl7pPr>
      <a:lvl8pPr marL="3427598" indent="-228505" algn="l" rtl="0" fontAlgn="base">
        <a:spcBef>
          <a:spcPct val="20000"/>
        </a:spcBef>
        <a:spcAft>
          <a:spcPct val="0"/>
        </a:spcAft>
        <a:buChar char="»"/>
        <a:defRPr sz="2000">
          <a:solidFill>
            <a:schemeClr val="tx1"/>
          </a:solidFill>
          <a:latin typeface="+mn-lt"/>
          <a:cs typeface="+mn-cs"/>
        </a:defRPr>
      </a:lvl8pPr>
      <a:lvl9pPr marL="3884609" indent="-228505"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34208" y="241333"/>
            <a:ext cx="7772400" cy="48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674" tIns="42350" rIns="84701" bIns="42350" numCol="1" anchor="ctr" anchorCtr="0" compatLnSpc="1">
            <a:prstTxWarp prst="textNoShape">
              <a:avLst/>
            </a:prstTxWarp>
            <a:spAutoFit/>
          </a:bodyPr>
          <a:lstStyle/>
          <a:p>
            <a:pPr lvl="0"/>
            <a:r>
              <a:rPr lang="en-US" altLang="ru-RU" smtClean="0"/>
              <a:t>Click to edit Master title style</a:t>
            </a:r>
          </a:p>
        </p:txBody>
      </p:sp>
      <p:sp>
        <p:nvSpPr>
          <p:cNvPr id="1027" name="Rectangle 3"/>
          <p:cNvSpPr>
            <a:spLocks noGrp="1" noChangeArrowheads="1"/>
          </p:cNvSpPr>
          <p:nvPr>
            <p:ph type="body" idx="1"/>
          </p:nvPr>
        </p:nvSpPr>
        <p:spPr bwMode="auto">
          <a:xfrm>
            <a:off x="1134208" y="1011230"/>
            <a:ext cx="7772400" cy="545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2350" rIns="0" bIns="4235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p:txBody>
      </p:sp>
      <p:sp>
        <p:nvSpPr>
          <p:cNvPr id="1031" name="Line 7"/>
          <p:cNvSpPr>
            <a:spLocks noChangeShapeType="1"/>
          </p:cNvSpPr>
          <p:nvPr/>
        </p:nvSpPr>
        <p:spPr bwMode="auto">
          <a:xfrm flipV="1">
            <a:off x="1143000" y="762494"/>
            <a:ext cx="7772400" cy="0"/>
          </a:xfrm>
          <a:prstGeom prst="line">
            <a:avLst/>
          </a:prstGeom>
          <a:noFill/>
          <a:ln w="76200">
            <a:solidFill>
              <a:srgbClr val="969594"/>
            </a:solidFill>
            <a:round/>
            <a:headEnd/>
            <a:tailEnd/>
          </a:ln>
          <a:effectLst/>
        </p:spPr>
        <p:txBody>
          <a:bodyPr lIns="84774" tIns="42387" rIns="84774" bIns="42387"/>
          <a:lstStyle/>
          <a:p>
            <a:pPr eaLnBrk="1" hangingPunct="1">
              <a:defRPr/>
            </a:pPr>
            <a:endParaRPr lang="ru-RU" sz="1400" b="1">
              <a:solidFill>
                <a:srgbClr val="000000"/>
              </a:solidFill>
              <a:latin typeface="Arial" pitchFamily="34" charset="0"/>
            </a:endParaRPr>
          </a:p>
        </p:txBody>
      </p:sp>
      <p:sp>
        <p:nvSpPr>
          <p:cNvPr id="1037" name="Rectangle 13"/>
          <p:cNvSpPr>
            <a:spLocks noChangeArrowheads="1"/>
          </p:cNvSpPr>
          <p:nvPr/>
        </p:nvSpPr>
        <p:spPr bwMode="auto">
          <a:xfrm>
            <a:off x="2524858" y="2115735"/>
            <a:ext cx="9144000" cy="301013"/>
          </a:xfrm>
          <a:prstGeom prst="rect">
            <a:avLst/>
          </a:prstGeom>
          <a:noFill/>
          <a:ln w="9525">
            <a:noFill/>
            <a:miter lim="800000"/>
            <a:headEnd/>
            <a:tailEnd/>
          </a:ln>
        </p:spPr>
        <p:txBody>
          <a:bodyPr lIns="84743" tIns="42371" rIns="84743" bIns="42371">
            <a:spAutoFit/>
          </a:bodyPr>
          <a:lstStyle/>
          <a:p>
            <a:pPr eaLnBrk="1" hangingPunct="1">
              <a:defRPr/>
            </a:pPr>
            <a:endParaRPr lang="ru-RU" sz="1400" b="1">
              <a:solidFill>
                <a:srgbClr val="000000"/>
              </a:solidFill>
              <a:latin typeface="Arial" pitchFamily="34" charset="0"/>
            </a:endParaRPr>
          </a:p>
        </p:txBody>
      </p:sp>
      <p:pic>
        <p:nvPicPr>
          <p:cNvPr id="1030" name="Picture 27" descr="mechel_logo_eng"/>
          <p:cNvPicPr>
            <a:picLocks noChangeAspect="1" noChangeArrowheads="1"/>
          </p:cNvPicPr>
          <p:nvPr/>
        </p:nvPicPr>
        <p:blipFill>
          <a:blip r:embed="rId16" cstate="print">
            <a:extLst>
              <a:ext uri="{28A0092B-C50C-407E-A947-70E740481C1C}">
                <a14:useLocalDpi xmlns:a14="http://schemas.microsoft.com/office/drawing/2010/main" val="0"/>
              </a:ext>
            </a:extLst>
          </a:blip>
          <a:srcRect l="15393" t="57578" r="16725"/>
          <a:stretch>
            <a:fillRect/>
          </a:stretch>
        </p:blipFill>
        <p:spPr bwMode="auto">
          <a:xfrm>
            <a:off x="8027377" y="20729"/>
            <a:ext cx="898281" cy="59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Grp="1" noChangeArrowheads="1"/>
          </p:cNvSpPr>
          <p:nvPr>
            <p:ph type="sldNum" sz="quarter" idx="4"/>
          </p:nvPr>
        </p:nvSpPr>
        <p:spPr bwMode="auto">
          <a:xfrm>
            <a:off x="0" y="6542640"/>
            <a:ext cx="844062" cy="315361"/>
          </a:xfrm>
          <a:prstGeom prst="rect">
            <a:avLst/>
          </a:prstGeom>
          <a:solidFill>
            <a:srgbClr val="808080"/>
          </a:solidFill>
          <a:ln w="9525">
            <a:noFill/>
            <a:miter lim="800000"/>
            <a:headEnd/>
            <a:tailEnd/>
          </a:ln>
        </p:spPr>
        <p:txBody>
          <a:bodyPr vert="horz" wrap="square" lIns="84701" tIns="43352" rIns="83368" bIns="0" numCol="1" anchor="t" anchorCtr="0" compatLnSpc="1">
            <a:prstTxWarp prst="textNoShape">
              <a:avLst/>
            </a:prstTxWarp>
          </a:bodyPr>
          <a:lstStyle>
            <a:lvl1pPr algn="r">
              <a:defRPr sz="1300" i="1">
                <a:solidFill>
                  <a:schemeClr val="bg1"/>
                </a:solidFill>
                <a:latin typeface="Arial" pitchFamily="34" charset="0"/>
                <a:cs typeface="+mn-cs"/>
              </a:defRPr>
            </a:lvl1pPr>
          </a:lstStyle>
          <a:p>
            <a:pPr eaLnBrk="1" hangingPunct="1">
              <a:defRPr/>
            </a:pPr>
            <a:fld id="{FDF519BB-207F-4D39-BEBE-32990BE953B7}" type="slidenum">
              <a:rPr lang="en-US" b="1">
                <a:solidFill>
                  <a:srgbClr val="FFFFFF"/>
                </a:solidFill>
              </a:rPr>
              <a:pPr eaLnBrk="1" hangingPunct="1">
                <a:defRPr/>
              </a:pPr>
              <a:t>‹#›</a:t>
            </a:fld>
            <a:endParaRPr lang="en-US" b="1">
              <a:solidFill>
                <a:srgbClr val="FFFFFF"/>
              </a:solidFill>
            </a:endParaRPr>
          </a:p>
        </p:txBody>
      </p:sp>
      <p:sp>
        <p:nvSpPr>
          <p:cNvPr id="1052" name="Rectangle 28"/>
          <p:cNvSpPr>
            <a:spLocks noChangeArrowheads="1"/>
          </p:cNvSpPr>
          <p:nvPr/>
        </p:nvSpPr>
        <p:spPr bwMode="auto">
          <a:xfrm>
            <a:off x="0" y="0"/>
            <a:ext cx="844062" cy="315362"/>
          </a:xfrm>
          <a:prstGeom prst="rect">
            <a:avLst/>
          </a:prstGeom>
          <a:solidFill>
            <a:srgbClr val="808080"/>
          </a:solidFill>
          <a:ln w="9525">
            <a:noFill/>
            <a:miter lim="800000"/>
            <a:headEnd/>
            <a:tailEnd/>
          </a:ln>
        </p:spPr>
        <p:txBody>
          <a:bodyPr lIns="84701" tIns="76697" rIns="83368" bIns="0"/>
          <a:lstStyle/>
          <a:p>
            <a:pPr algn="r" eaLnBrk="1" hangingPunct="1">
              <a:defRPr/>
            </a:pPr>
            <a:endParaRPr lang="ru-RU" sz="1100" b="1" i="1">
              <a:solidFill>
                <a:srgbClr val="000000"/>
              </a:solidFill>
              <a:latin typeface="Arial" pitchFamily="34" charset="0"/>
            </a:endParaRPr>
          </a:p>
        </p:txBody>
      </p:sp>
      <p:pic>
        <p:nvPicPr>
          <p:cNvPr id="1033" name="Picture 29" descr="Рисунок1"/>
          <p:cNvPicPr>
            <a:picLocks noChangeAspect="1" noChangeArrowheads="1"/>
          </p:cNvPicPr>
          <p:nvPr/>
        </p:nvPicPr>
        <p:blipFill>
          <a:blip r:embed="rId17">
            <a:extLst>
              <a:ext uri="{28A0092B-C50C-407E-A947-70E740481C1C}">
                <a14:useLocalDpi xmlns:a14="http://schemas.microsoft.com/office/drawing/2010/main" val="0"/>
              </a:ext>
            </a:extLst>
          </a:blip>
          <a:srcRect l="391" t="53" r="783" b="53"/>
          <a:stretch>
            <a:fillRect/>
          </a:stretch>
        </p:blipFill>
        <p:spPr bwMode="auto">
          <a:xfrm>
            <a:off x="2931" y="307959"/>
            <a:ext cx="841131" cy="624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917459"/>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 id="2147484740" r:id="rId13"/>
    <p:sldLayoutId id="2147484741" r:id="rId14"/>
  </p:sldLayoutIdLst>
  <p:transition advClick="0"/>
  <p:hf hdr="0" ft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pitchFamily="34" charset="0"/>
        </a:defRPr>
      </a:lvl2pPr>
      <a:lvl3pPr algn="l" rtl="0" eaLnBrk="0" fontAlgn="base" hangingPunct="0">
        <a:spcBef>
          <a:spcPct val="0"/>
        </a:spcBef>
        <a:spcAft>
          <a:spcPct val="0"/>
        </a:spcAft>
        <a:defRPr sz="2600" b="1">
          <a:solidFill>
            <a:schemeClr val="tx2"/>
          </a:solidFill>
          <a:latin typeface="Arial" pitchFamily="34" charset="0"/>
        </a:defRPr>
      </a:lvl3pPr>
      <a:lvl4pPr algn="l" rtl="0" eaLnBrk="0" fontAlgn="base" hangingPunct="0">
        <a:spcBef>
          <a:spcPct val="0"/>
        </a:spcBef>
        <a:spcAft>
          <a:spcPct val="0"/>
        </a:spcAft>
        <a:defRPr sz="2600" b="1">
          <a:solidFill>
            <a:schemeClr val="tx2"/>
          </a:solidFill>
          <a:latin typeface="Arial" pitchFamily="34" charset="0"/>
        </a:defRPr>
      </a:lvl4pPr>
      <a:lvl5pPr algn="l" rtl="0" eaLnBrk="0" fontAlgn="base" hangingPunct="0">
        <a:spcBef>
          <a:spcPct val="0"/>
        </a:spcBef>
        <a:spcAft>
          <a:spcPct val="0"/>
        </a:spcAft>
        <a:defRPr sz="2600" b="1">
          <a:solidFill>
            <a:schemeClr val="tx2"/>
          </a:solidFill>
          <a:latin typeface="Arial" pitchFamily="34" charset="0"/>
        </a:defRPr>
      </a:lvl5pPr>
      <a:lvl6pPr marL="423870" algn="l" rtl="0" fontAlgn="base">
        <a:spcBef>
          <a:spcPct val="0"/>
        </a:spcBef>
        <a:spcAft>
          <a:spcPct val="0"/>
        </a:spcAft>
        <a:defRPr sz="2600" b="1">
          <a:solidFill>
            <a:schemeClr val="tx2"/>
          </a:solidFill>
          <a:latin typeface="Arial" pitchFamily="34" charset="0"/>
        </a:defRPr>
      </a:lvl6pPr>
      <a:lvl7pPr marL="847740" algn="l" rtl="0" fontAlgn="base">
        <a:spcBef>
          <a:spcPct val="0"/>
        </a:spcBef>
        <a:spcAft>
          <a:spcPct val="0"/>
        </a:spcAft>
        <a:defRPr sz="2600" b="1">
          <a:solidFill>
            <a:schemeClr val="tx2"/>
          </a:solidFill>
          <a:latin typeface="Arial" pitchFamily="34" charset="0"/>
        </a:defRPr>
      </a:lvl7pPr>
      <a:lvl8pPr marL="1271610" algn="l" rtl="0" fontAlgn="base">
        <a:spcBef>
          <a:spcPct val="0"/>
        </a:spcBef>
        <a:spcAft>
          <a:spcPct val="0"/>
        </a:spcAft>
        <a:defRPr sz="2600" b="1">
          <a:solidFill>
            <a:schemeClr val="tx2"/>
          </a:solidFill>
          <a:latin typeface="Arial" pitchFamily="34" charset="0"/>
        </a:defRPr>
      </a:lvl8pPr>
      <a:lvl9pPr marL="1695480" algn="l" rtl="0" fontAlgn="base">
        <a:spcBef>
          <a:spcPct val="0"/>
        </a:spcBef>
        <a:spcAft>
          <a:spcPct val="0"/>
        </a:spcAft>
        <a:defRPr sz="2600" b="1">
          <a:solidFill>
            <a:schemeClr val="tx2"/>
          </a:solidFill>
          <a:latin typeface="Arial" pitchFamily="34" charset="0"/>
        </a:defRPr>
      </a:lvl9pPr>
    </p:titleStyle>
    <p:bodyStyle>
      <a:lvl1pPr marL="269335" indent="-269335" algn="l" rtl="0" eaLnBrk="0" fontAlgn="base" hangingPunct="0">
        <a:spcBef>
          <a:spcPct val="20000"/>
        </a:spcBef>
        <a:spcAft>
          <a:spcPct val="0"/>
        </a:spcAft>
        <a:buClr>
          <a:schemeClr val="tx1"/>
        </a:buClr>
        <a:buFont typeface="Wingdings" pitchFamily="2" charset="2"/>
        <a:buChar char="w"/>
        <a:defRPr>
          <a:solidFill>
            <a:schemeClr val="tx1"/>
          </a:solidFill>
          <a:latin typeface="+mn-lt"/>
          <a:ea typeface="+mn-ea"/>
          <a:cs typeface="+mn-cs"/>
        </a:defRPr>
      </a:lvl1pPr>
      <a:lvl2pPr marL="710866" indent="-264919" algn="l" rtl="0" eaLnBrk="0" fontAlgn="base" hangingPunct="0">
        <a:spcBef>
          <a:spcPct val="20000"/>
        </a:spcBef>
        <a:spcAft>
          <a:spcPct val="0"/>
        </a:spcAft>
        <a:buClr>
          <a:schemeClr val="tx1"/>
        </a:buClr>
        <a:buChar char="—"/>
        <a:defRPr sz="1500">
          <a:solidFill>
            <a:schemeClr val="tx1"/>
          </a:solidFill>
          <a:latin typeface="+mn-lt"/>
        </a:defRPr>
      </a:lvl2pPr>
      <a:lvl3pPr marL="1099414" indent="-211935" algn="l" rtl="0" eaLnBrk="0" fontAlgn="base" hangingPunct="0">
        <a:spcBef>
          <a:spcPct val="20000"/>
        </a:spcBef>
        <a:spcAft>
          <a:spcPct val="0"/>
        </a:spcAft>
        <a:buClr>
          <a:schemeClr val="tx1"/>
        </a:buClr>
        <a:buChar char="–"/>
        <a:defRPr sz="1500">
          <a:solidFill>
            <a:schemeClr val="tx1"/>
          </a:solidFill>
          <a:latin typeface="+mn-lt"/>
        </a:defRPr>
      </a:lvl3pPr>
      <a:lvl4pPr marL="1487961" indent="-211935" algn="l" rtl="0" eaLnBrk="0" fontAlgn="base" hangingPunct="0">
        <a:spcBef>
          <a:spcPct val="20000"/>
        </a:spcBef>
        <a:spcAft>
          <a:spcPct val="0"/>
        </a:spcAft>
        <a:buChar char="–"/>
        <a:defRPr sz="1500">
          <a:solidFill>
            <a:schemeClr val="tx1"/>
          </a:solidFill>
          <a:latin typeface="+mn-lt"/>
        </a:defRPr>
      </a:lvl4pPr>
      <a:lvl5pPr marL="1907416" indent="-211935" algn="l" rtl="0" eaLnBrk="0" fontAlgn="base" hangingPunct="0">
        <a:spcBef>
          <a:spcPct val="20000"/>
        </a:spcBef>
        <a:spcAft>
          <a:spcPct val="0"/>
        </a:spcAft>
        <a:buChar char="»"/>
        <a:defRPr sz="1500">
          <a:solidFill>
            <a:schemeClr val="tx1"/>
          </a:solidFill>
          <a:latin typeface="+mn-lt"/>
        </a:defRPr>
      </a:lvl5pPr>
      <a:lvl6pPr marL="2331286" indent="-211935" algn="l" rtl="0" fontAlgn="base">
        <a:spcBef>
          <a:spcPct val="20000"/>
        </a:spcBef>
        <a:spcAft>
          <a:spcPct val="0"/>
        </a:spcAft>
        <a:buChar char="»"/>
        <a:defRPr sz="1500">
          <a:solidFill>
            <a:schemeClr val="tx1"/>
          </a:solidFill>
          <a:latin typeface="+mn-lt"/>
        </a:defRPr>
      </a:lvl6pPr>
      <a:lvl7pPr marL="2755156" indent="-211935" algn="l" rtl="0" fontAlgn="base">
        <a:spcBef>
          <a:spcPct val="20000"/>
        </a:spcBef>
        <a:spcAft>
          <a:spcPct val="0"/>
        </a:spcAft>
        <a:buChar char="»"/>
        <a:defRPr sz="1500">
          <a:solidFill>
            <a:schemeClr val="tx1"/>
          </a:solidFill>
          <a:latin typeface="+mn-lt"/>
        </a:defRPr>
      </a:lvl7pPr>
      <a:lvl8pPr marL="3179026" indent="-211935" algn="l" rtl="0" fontAlgn="base">
        <a:spcBef>
          <a:spcPct val="20000"/>
        </a:spcBef>
        <a:spcAft>
          <a:spcPct val="0"/>
        </a:spcAft>
        <a:buChar char="»"/>
        <a:defRPr sz="1500">
          <a:solidFill>
            <a:schemeClr val="tx1"/>
          </a:solidFill>
          <a:latin typeface="+mn-lt"/>
        </a:defRPr>
      </a:lvl8pPr>
      <a:lvl9pPr marL="3602896" indent="-211935" algn="l" rtl="0" fontAlgn="base">
        <a:spcBef>
          <a:spcPct val="20000"/>
        </a:spcBef>
        <a:spcAft>
          <a:spcPct val="0"/>
        </a:spcAft>
        <a:buChar char="»"/>
        <a:defRPr sz="1500">
          <a:solidFill>
            <a:schemeClr val="tx1"/>
          </a:solidFill>
          <a:latin typeface="+mn-lt"/>
        </a:defRPr>
      </a:lvl9pPr>
    </p:bodyStyle>
    <p:otherStyle>
      <a:defPPr>
        <a:defRPr lang="ru-RU"/>
      </a:defPPr>
      <a:lvl1pPr marL="0" algn="l" defTabSz="847740" rtl="0" eaLnBrk="1" latinLnBrk="0" hangingPunct="1">
        <a:defRPr sz="1700" kern="1200">
          <a:solidFill>
            <a:schemeClr val="tx1"/>
          </a:solidFill>
          <a:latin typeface="+mn-lt"/>
          <a:ea typeface="+mn-ea"/>
          <a:cs typeface="+mn-cs"/>
        </a:defRPr>
      </a:lvl1pPr>
      <a:lvl2pPr marL="423870" algn="l" defTabSz="847740" rtl="0" eaLnBrk="1" latinLnBrk="0" hangingPunct="1">
        <a:defRPr sz="1700" kern="1200">
          <a:solidFill>
            <a:schemeClr val="tx1"/>
          </a:solidFill>
          <a:latin typeface="+mn-lt"/>
          <a:ea typeface="+mn-ea"/>
          <a:cs typeface="+mn-cs"/>
        </a:defRPr>
      </a:lvl2pPr>
      <a:lvl3pPr marL="847740" algn="l" defTabSz="847740" rtl="0" eaLnBrk="1" latinLnBrk="0" hangingPunct="1">
        <a:defRPr sz="1700" kern="1200">
          <a:solidFill>
            <a:schemeClr val="tx1"/>
          </a:solidFill>
          <a:latin typeface="+mn-lt"/>
          <a:ea typeface="+mn-ea"/>
          <a:cs typeface="+mn-cs"/>
        </a:defRPr>
      </a:lvl3pPr>
      <a:lvl4pPr marL="1271610" algn="l" defTabSz="847740" rtl="0" eaLnBrk="1" latinLnBrk="0" hangingPunct="1">
        <a:defRPr sz="1700" kern="1200">
          <a:solidFill>
            <a:schemeClr val="tx1"/>
          </a:solidFill>
          <a:latin typeface="+mn-lt"/>
          <a:ea typeface="+mn-ea"/>
          <a:cs typeface="+mn-cs"/>
        </a:defRPr>
      </a:lvl4pPr>
      <a:lvl5pPr marL="1695480" algn="l" defTabSz="847740" rtl="0" eaLnBrk="1" latinLnBrk="0" hangingPunct="1">
        <a:defRPr sz="1700" kern="1200">
          <a:solidFill>
            <a:schemeClr val="tx1"/>
          </a:solidFill>
          <a:latin typeface="+mn-lt"/>
          <a:ea typeface="+mn-ea"/>
          <a:cs typeface="+mn-cs"/>
        </a:defRPr>
      </a:lvl5pPr>
      <a:lvl6pPr marL="2119351" algn="l" defTabSz="847740" rtl="0" eaLnBrk="1" latinLnBrk="0" hangingPunct="1">
        <a:defRPr sz="1700" kern="1200">
          <a:solidFill>
            <a:schemeClr val="tx1"/>
          </a:solidFill>
          <a:latin typeface="+mn-lt"/>
          <a:ea typeface="+mn-ea"/>
          <a:cs typeface="+mn-cs"/>
        </a:defRPr>
      </a:lvl6pPr>
      <a:lvl7pPr marL="2543221" algn="l" defTabSz="847740" rtl="0" eaLnBrk="1" latinLnBrk="0" hangingPunct="1">
        <a:defRPr sz="1700" kern="1200">
          <a:solidFill>
            <a:schemeClr val="tx1"/>
          </a:solidFill>
          <a:latin typeface="+mn-lt"/>
          <a:ea typeface="+mn-ea"/>
          <a:cs typeface="+mn-cs"/>
        </a:defRPr>
      </a:lvl7pPr>
      <a:lvl8pPr marL="2967091" algn="l" defTabSz="847740" rtl="0" eaLnBrk="1" latinLnBrk="0" hangingPunct="1">
        <a:defRPr sz="1700" kern="1200">
          <a:solidFill>
            <a:schemeClr val="tx1"/>
          </a:solidFill>
          <a:latin typeface="+mn-lt"/>
          <a:ea typeface="+mn-ea"/>
          <a:cs typeface="+mn-cs"/>
        </a:defRPr>
      </a:lvl8pPr>
      <a:lvl9pPr marL="3390961" algn="l" defTabSz="847740"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3" name="Text Placeholder 2"/>
          <p:cNvSpPr>
            <a:spLocks noGrp="1"/>
          </p:cNvSpPr>
          <p:nvPr>
            <p:ph type="body" idx="1"/>
          </p:nvPr>
        </p:nvSpPr>
        <p:spPr>
          <a:xfrm>
            <a:off x="457200" y="1628800"/>
            <a:ext cx="8229600" cy="48768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7" name="Rectangle 6"/>
          <p:cNvSpPr/>
          <p:nvPr userDrawn="1"/>
        </p:nvSpPr>
        <p:spPr>
          <a:xfrm>
            <a:off x="0" y="0"/>
            <a:ext cx="9144000" cy="449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4"/>
          </p:nvPr>
        </p:nvSpPr>
        <p:spPr>
          <a:xfrm>
            <a:off x="8748464" y="6528816"/>
            <a:ext cx="386926" cy="329184"/>
          </a:xfrm>
          <a:prstGeom prst="rect">
            <a:avLst/>
          </a:prstGeom>
        </p:spPr>
        <p:txBody>
          <a:bodyPr vert="horz" lIns="91440" tIns="45720" rIns="91440" bIns="45720" rtlCol="0" anchor="ctr"/>
          <a:lstStyle>
            <a:lvl1pPr algn="l">
              <a:defRPr sz="1000" b="1">
                <a:solidFill>
                  <a:schemeClr val="accent1">
                    <a:lumMod val="50000"/>
                  </a:schemeClr>
                </a:solidFill>
              </a:defRPr>
            </a:lvl1pPr>
          </a:lstStyle>
          <a:p>
            <a:pPr eaLnBrk="1" fontAlgn="auto" hangingPunct="1">
              <a:spcBef>
                <a:spcPts val="0"/>
              </a:spcBef>
              <a:spcAft>
                <a:spcPts val="0"/>
              </a:spcAft>
            </a:pPr>
            <a:fld id="{2E8AA8AF-F181-4DD6-B967-757F69000348}" type="slidenum">
              <a:rPr lang="ru-RU" smtClean="0">
                <a:solidFill>
                  <a:srgbClr val="7E97AD">
                    <a:lumMod val="50000"/>
                  </a:srgbClr>
                </a:solidFill>
                <a:latin typeface="Arial"/>
                <a:cs typeface="+mn-cs"/>
              </a:rPr>
              <a:pPr eaLnBrk="1" fontAlgn="auto" hangingPunct="1">
                <a:spcBef>
                  <a:spcPts val="0"/>
                </a:spcBef>
                <a:spcAft>
                  <a:spcPts val="0"/>
                </a:spcAft>
              </a:pPr>
              <a:t>‹#›</a:t>
            </a:fld>
            <a:endParaRPr lang="ru-RU">
              <a:solidFill>
                <a:srgbClr val="7E97AD">
                  <a:lumMod val="50000"/>
                </a:srgbClr>
              </a:solidFill>
              <a:latin typeface="Arial"/>
              <a:cs typeface="+mn-cs"/>
            </a:endParaRPr>
          </a:p>
        </p:txBody>
      </p:sp>
      <p:sp>
        <p:nvSpPr>
          <p:cNvPr id="2" name="Title Placeholder 1"/>
          <p:cNvSpPr>
            <a:spLocks noGrp="1"/>
          </p:cNvSpPr>
          <p:nvPr>
            <p:ph type="title"/>
          </p:nvPr>
        </p:nvSpPr>
        <p:spPr>
          <a:xfrm>
            <a:off x="457200" y="-12936"/>
            <a:ext cx="8229600" cy="462322"/>
          </a:xfrm>
          <a:prstGeom prst="rect">
            <a:avLst/>
          </a:prstGeom>
        </p:spPr>
        <p:txBody>
          <a:bodyPr vert="horz" lIns="91440" tIns="45720" rIns="91440" bIns="45720" rtlCol="0" anchor="ctr">
            <a:noAutofit/>
          </a:bodyPr>
          <a:lstStyle/>
          <a:p>
            <a:r>
              <a:rPr lang="ru-RU" dirty="0" smtClean="0"/>
              <a:t>ОБРАЗЕЦ ЗАГОЛОВКА</a:t>
            </a:r>
            <a:endParaRPr lang="en-US" dirty="0"/>
          </a:p>
        </p:txBody>
      </p:sp>
    </p:spTree>
    <p:extLst>
      <p:ext uri="{BB962C8B-B14F-4D97-AF65-F5344CB8AC3E}">
        <p14:creationId xmlns:p14="http://schemas.microsoft.com/office/powerpoint/2010/main" val="43268548"/>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Lst>
  <p:hf hdr="0" ftr="0" dt="0"/>
  <p:txStyles>
    <p:titleStyle>
      <a:lvl1pPr algn="l" defTabSz="914400" rtl="0" eaLnBrk="1" latinLnBrk="0" hangingPunct="1">
        <a:spcBef>
          <a:spcPct val="0"/>
        </a:spcBef>
        <a:buNone/>
        <a:defRPr sz="1800" kern="1200" spc="-100" baseline="0">
          <a:solidFill>
            <a:schemeClr val="bg1"/>
          </a:solidFill>
          <a:latin typeface="Times New Roman" panose="02020603050405020304" pitchFamily="18" charset="0"/>
          <a:ea typeface="+mj-ea"/>
          <a:cs typeface="Times New Roman" panose="02020603050405020304" pitchFamily="18"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87272" tIns="43637" rIns="87272" bIns="43637"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87272" tIns="43637" rIns="87272" bIns="4363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1" y="6356352"/>
            <a:ext cx="2133600" cy="365125"/>
          </a:xfrm>
          <a:prstGeom prst="rect">
            <a:avLst/>
          </a:prstGeom>
        </p:spPr>
        <p:txBody>
          <a:bodyPr vert="horz" lIns="87272" tIns="43637" rIns="87272" bIns="43637" rtlCol="0" anchor="ctr"/>
          <a:lstStyle>
            <a:lvl1pPr algn="l">
              <a:defRPr sz="1100">
                <a:solidFill>
                  <a:schemeClr val="tx1">
                    <a:tint val="75000"/>
                  </a:schemeClr>
                </a:solidFill>
              </a:defRPr>
            </a:lvl1pPr>
          </a:lstStyle>
          <a:p>
            <a:pPr defTabSz="872722" eaLnBrk="1" fontAlgn="auto" hangingPunct="1">
              <a:spcBef>
                <a:spcPts val="0"/>
              </a:spcBef>
              <a:spcAft>
                <a:spcPts val="0"/>
              </a:spcAft>
            </a:pPr>
            <a:endParaRPr lang="ru-RU">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124201" y="6356352"/>
            <a:ext cx="2895600" cy="365125"/>
          </a:xfrm>
          <a:prstGeom prst="rect">
            <a:avLst/>
          </a:prstGeom>
        </p:spPr>
        <p:txBody>
          <a:bodyPr vert="horz" lIns="87272" tIns="43637" rIns="87272" bIns="43637" rtlCol="0" anchor="ctr"/>
          <a:lstStyle>
            <a:lvl1pPr algn="ctr">
              <a:defRPr sz="1100">
                <a:solidFill>
                  <a:schemeClr val="tx1">
                    <a:tint val="75000"/>
                  </a:schemeClr>
                </a:solidFill>
              </a:defRPr>
            </a:lvl1pPr>
          </a:lstStyle>
          <a:p>
            <a:pPr defTabSz="872722" eaLnBrk="1" fontAlgn="auto" hangingPunct="1">
              <a:spcBef>
                <a:spcPts val="0"/>
              </a:spcBef>
              <a:spcAft>
                <a:spcPts val="0"/>
              </a:spcAft>
            </a:pPr>
            <a:endParaRPr lang="ru-RU">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87272" tIns="43637" rIns="87272" bIns="43637" rtlCol="0" anchor="ctr"/>
          <a:lstStyle>
            <a:lvl1pPr algn="r">
              <a:defRPr sz="1100">
                <a:solidFill>
                  <a:schemeClr val="tx1">
                    <a:tint val="75000"/>
                  </a:schemeClr>
                </a:solidFill>
              </a:defRPr>
            </a:lvl1pPr>
          </a:lstStyle>
          <a:p>
            <a:pPr defTabSz="872722" eaLnBrk="1" fontAlgn="auto" hangingPunct="1">
              <a:spcBef>
                <a:spcPts val="0"/>
              </a:spcBef>
              <a:spcAft>
                <a:spcPts val="0"/>
              </a:spcAft>
            </a:pPr>
            <a:fld id="{E94FD651-2BDB-4FCF-82E5-ED726B9186AA}" type="slidenum">
              <a:rPr lang="ru-RU" smtClean="0">
                <a:solidFill>
                  <a:prstClr val="black">
                    <a:tint val="75000"/>
                  </a:prstClr>
                </a:solidFill>
                <a:latin typeface="Calibri"/>
                <a:cs typeface="+mn-cs"/>
              </a:rPr>
              <a:pPr defTabSz="872722" eaLnBrk="1" fontAlgn="auto" hangingPunct="1">
                <a:spcBef>
                  <a:spcPts val="0"/>
                </a:spcBef>
                <a:spcAft>
                  <a:spcPts val="0"/>
                </a:spcAft>
              </a:pPr>
              <a:t>‹#›</a:t>
            </a:fld>
            <a:endParaRPr lang="ru-RU">
              <a:solidFill>
                <a:prstClr val="black">
                  <a:tint val="75000"/>
                </a:prstClr>
              </a:solidFill>
              <a:latin typeface="Calibri"/>
              <a:cs typeface="+mn-cs"/>
            </a:endParaRPr>
          </a:p>
        </p:txBody>
      </p:sp>
    </p:spTree>
    <p:extLst>
      <p:ext uri="{BB962C8B-B14F-4D97-AF65-F5344CB8AC3E}">
        <p14:creationId xmlns:p14="http://schemas.microsoft.com/office/powerpoint/2010/main" val="3827425250"/>
      </p:ext>
    </p:extLst>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 id="2147484765" r:id="rId12"/>
  </p:sldLayoutIdLst>
  <p:hf hdr="0" ftr="0" dt="0"/>
  <p:txStyles>
    <p:titleStyle>
      <a:lvl1pPr algn="ctr" defTabSz="872722" rtl="0" eaLnBrk="1" latinLnBrk="0" hangingPunct="1">
        <a:spcBef>
          <a:spcPct val="0"/>
        </a:spcBef>
        <a:buNone/>
        <a:defRPr sz="4200" kern="1200">
          <a:solidFill>
            <a:schemeClr val="tx1"/>
          </a:solidFill>
          <a:latin typeface="+mj-lt"/>
          <a:ea typeface="+mj-ea"/>
          <a:cs typeface="+mj-cs"/>
        </a:defRPr>
      </a:lvl1pPr>
    </p:titleStyle>
    <p:bodyStyle>
      <a:lvl1pPr marL="327271" indent="-327271" algn="l" defTabSz="872722"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09087" indent="-272726" algn="l" defTabSz="872722"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90903" indent="-218181" algn="l" defTabSz="872722"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27264"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63626"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99987"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ru-RU"/>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sp>
        <p:nvSpPr>
          <p:cNvPr id="3" name="Text Placeholder 2"/>
          <p:cNvSpPr>
            <a:spLocks noGrp="1"/>
          </p:cNvSpPr>
          <p:nvPr>
            <p:ph type="body" idx="1"/>
          </p:nvPr>
        </p:nvSpPr>
        <p:spPr>
          <a:xfrm>
            <a:off x="457200" y="1628800"/>
            <a:ext cx="8229600" cy="48768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7" name="Rectangle 6"/>
          <p:cNvSpPr/>
          <p:nvPr/>
        </p:nvSpPr>
        <p:spPr>
          <a:xfrm>
            <a:off x="0" y="0"/>
            <a:ext cx="9144000" cy="449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sp>
        <p:nvSpPr>
          <p:cNvPr id="6" name="Slide Number Placeholder 5"/>
          <p:cNvSpPr>
            <a:spLocks noGrp="1"/>
          </p:cNvSpPr>
          <p:nvPr>
            <p:ph type="sldNum" sz="quarter" idx="4"/>
          </p:nvPr>
        </p:nvSpPr>
        <p:spPr>
          <a:xfrm>
            <a:off x="8748464" y="6528816"/>
            <a:ext cx="386926" cy="329184"/>
          </a:xfrm>
          <a:prstGeom prst="rect">
            <a:avLst/>
          </a:prstGeom>
        </p:spPr>
        <p:txBody>
          <a:bodyPr vert="horz" lIns="91440" tIns="45720" rIns="91440" bIns="45720" rtlCol="0" anchor="ctr"/>
          <a:lstStyle>
            <a:lvl1pPr algn="l">
              <a:defRPr sz="1000" b="1">
                <a:solidFill>
                  <a:schemeClr val="accent1">
                    <a:lumMod val="50000"/>
                  </a:schemeClr>
                </a:solidFill>
              </a:defRPr>
            </a:lvl1pPr>
          </a:lstStyle>
          <a:p>
            <a:pPr eaLnBrk="1" fontAlgn="auto" hangingPunct="1">
              <a:spcBef>
                <a:spcPts val="0"/>
              </a:spcBef>
              <a:spcAft>
                <a:spcPts val="0"/>
              </a:spcAft>
            </a:pPr>
            <a:fld id="{2E8AA8AF-F181-4DD6-B967-757F69000348}" type="slidenum">
              <a:rPr lang="ru-RU" smtClean="0">
                <a:solidFill>
                  <a:srgbClr val="7E97AD">
                    <a:lumMod val="50000"/>
                  </a:srgbClr>
                </a:solidFill>
                <a:latin typeface="Arial"/>
                <a:cs typeface="+mn-cs"/>
              </a:rPr>
              <a:pPr eaLnBrk="1" fontAlgn="auto" hangingPunct="1">
                <a:spcBef>
                  <a:spcPts val="0"/>
                </a:spcBef>
                <a:spcAft>
                  <a:spcPts val="0"/>
                </a:spcAft>
              </a:pPr>
              <a:t>‹#›</a:t>
            </a:fld>
            <a:endParaRPr lang="ru-RU" dirty="0">
              <a:solidFill>
                <a:srgbClr val="7E97AD">
                  <a:lumMod val="50000"/>
                </a:srgbClr>
              </a:solidFill>
              <a:latin typeface="Arial"/>
              <a:cs typeface="+mn-cs"/>
            </a:endParaRPr>
          </a:p>
        </p:txBody>
      </p:sp>
      <p:sp>
        <p:nvSpPr>
          <p:cNvPr id="2" name="Title Placeholder 1"/>
          <p:cNvSpPr>
            <a:spLocks noGrp="1"/>
          </p:cNvSpPr>
          <p:nvPr>
            <p:ph type="title"/>
          </p:nvPr>
        </p:nvSpPr>
        <p:spPr>
          <a:xfrm>
            <a:off x="457200" y="-12936"/>
            <a:ext cx="8229600" cy="462322"/>
          </a:xfrm>
          <a:prstGeom prst="rect">
            <a:avLst/>
          </a:prstGeom>
        </p:spPr>
        <p:txBody>
          <a:bodyPr vert="horz" lIns="91440" tIns="45720" rIns="91440" bIns="45720" rtlCol="0" anchor="ctr">
            <a:noAutofit/>
          </a:bodyPr>
          <a:lstStyle/>
          <a:p>
            <a:r>
              <a:rPr lang="ru-RU" dirty="0" smtClean="0"/>
              <a:t>ОБРАЗЕЦ ЗАГОЛОВКА</a:t>
            </a:r>
            <a:endParaRPr lang="en-US" dirty="0"/>
          </a:p>
        </p:txBody>
      </p:sp>
    </p:spTree>
    <p:extLst>
      <p:ext uri="{BB962C8B-B14F-4D97-AF65-F5344CB8AC3E}">
        <p14:creationId xmlns:p14="http://schemas.microsoft.com/office/powerpoint/2010/main" val="2250730200"/>
      </p:ext>
    </p:extLst>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Lst>
  <p:hf hdr="0" ftr="0" dt="0"/>
  <p:txStyles>
    <p:titleStyle>
      <a:lvl1pPr algn="l" defTabSz="914400" rtl="0" eaLnBrk="1" latinLnBrk="0" hangingPunct="1">
        <a:spcBef>
          <a:spcPct val="0"/>
        </a:spcBef>
        <a:buNone/>
        <a:defRPr sz="1800" kern="1200" spc="-100" baseline="0">
          <a:solidFill>
            <a:schemeClr val="bg1"/>
          </a:solidFill>
          <a:latin typeface="Times New Roman" panose="02020603050405020304" pitchFamily="18" charset="0"/>
          <a:ea typeface="+mj-ea"/>
          <a:cs typeface="Times New Roman" panose="02020603050405020304" pitchFamily="18"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p>
            <a:pPr algn="ctr" eaLnBrk="1" fontAlgn="auto" hangingPunct="1">
              <a:spcBef>
                <a:spcPts val="0"/>
              </a:spcBef>
              <a:spcAft>
                <a:spcPts val="0"/>
              </a:spcAft>
              <a:defRPr/>
            </a:pPr>
            <a:endParaRPr lang="en-US" sz="1800" dirty="0">
              <a:solidFill>
                <a:srgbClr val="FFFFFF"/>
              </a:solidFill>
            </a:endParaRPr>
          </a:p>
        </p:txBody>
      </p:sp>
      <p:sp>
        <p:nvSpPr>
          <p:cNvPr id="3075" name="Text Placeholder 2"/>
          <p:cNvSpPr>
            <a:spLocks noGrp="1"/>
          </p:cNvSpPr>
          <p:nvPr>
            <p:ph type="body" idx="1"/>
          </p:nvPr>
        </p:nvSpPr>
        <p:spPr bwMode="auto">
          <a:xfrm>
            <a:off x="457200" y="1628775"/>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Rectangle 6"/>
          <p:cNvSpPr/>
          <p:nvPr/>
        </p:nvSpPr>
        <p:spPr>
          <a:xfrm>
            <a:off x="0" y="0"/>
            <a:ext cx="9144000" cy="449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p>
            <a:pPr algn="ctr" eaLnBrk="1" fontAlgn="auto" hangingPunct="1">
              <a:spcBef>
                <a:spcPts val="0"/>
              </a:spcBef>
              <a:spcAft>
                <a:spcPts val="0"/>
              </a:spcAft>
              <a:defRPr/>
            </a:pPr>
            <a:endParaRPr lang="en-US" sz="1800" dirty="0">
              <a:solidFill>
                <a:srgbClr val="FFFFFF"/>
              </a:solidFill>
            </a:endParaRPr>
          </a:p>
        </p:txBody>
      </p:sp>
      <p:sp>
        <p:nvSpPr>
          <p:cNvPr id="6" name="Slide Number Placeholder 5"/>
          <p:cNvSpPr>
            <a:spLocks noGrp="1"/>
          </p:cNvSpPr>
          <p:nvPr>
            <p:ph type="sldNum" sz="quarter" idx="4"/>
          </p:nvPr>
        </p:nvSpPr>
        <p:spPr>
          <a:xfrm>
            <a:off x="8748713" y="6529388"/>
            <a:ext cx="387350" cy="328612"/>
          </a:xfrm>
          <a:prstGeom prst="rect">
            <a:avLst/>
          </a:prstGeom>
        </p:spPr>
        <p:txBody>
          <a:bodyPr vert="horz" lIns="91402" tIns="45702" rIns="91402" bIns="45702" rtlCol="0" anchor="ctr"/>
          <a:lstStyle>
            <a:lvl1pPr algn="l" eaLnBrk="1" fontAlgn="auto" hangingPunct="1">
              <a:spcBef>
                <a:spcPts val="0"/>
              </a:spcBef>
              <a:spcAft>
                <a:spcPts val="0"/>
              </a:spcAft>
              <a:defRPr sz="1000" b="1">
                <a:solidFill>
                  <a:srgbClr val="7E97AD">
                    <a:lumMod val="50000"/>
                  </a:srgbClr>
                </a:solidFill>
                <a:latin typeface="Arial"/>
                <a:cs typeface="+mn-cs"/>
              </a:defRPr>
            </a:lvl1pPr>
          </a:lstStyle>
          <a:p>
            <a:pPr>
              <a:defRPr/>
            </a:pPr>
            <a:fld id="{DEEACE10-3DED-48E9-8AE2-43FC3FA9EB54}" type="slidenum">
              <a:rPr lang="ru-RU"/>
              <a:pPr>
                <a:defRPr/>
              </a:pPr>
              <a:t>‹#›</a:t>
            </a:fld>
            <a:endParaRPr lang="ru-RU" dirty="0"/>
          </a:p>
        </p:txBody>
      </p:sp>
      <p:sp>
        <p:nvSpPr>
          <p:cNvPr id="2" name="Title Placeholder 1"/>
          <p:cNvSpPr>
            <a:spLocks noGrp="1"/>
          </p:cNvSpPr>
          <p:nvPr>
            <p:ph type="title"/>
          </p:nvPr>
        </p:nvSpPr>
        <p:spPr>
          <a:xfrm>
            <a:off x="457200" y="-12700"/>
            <a:ext cx="8229600" cy="461963"/>
          </a:xfrm>
          <a:prstGeom prst="rect">
            <a:avLst/>
          </a:prstGeom>
        </p:spPr>
        <p:txBody>
          <a:bodyPr vert="horz" lIns="91402" tIns="45702" rIns="91402" bIns="45702" rtlCol="0" anchor="ctr">
            <a:noAutofit/>
          </a:bodyPr>
          <a:lstStyle/>
          <a:p>
            <a:r>
              <a:rPr lang="ru-RU" dirty="0"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Lst>
  <p:hf hdr="0" ftr="0" dt="0"/>
  <p:txStyles>
    <p:titleStyle>
      <a:lvl1pPr algn="l" defTabSz="911225" rtl="0" eaLnBrk="0" fontAlgn="base" hangingPunct="0">
        <a:spcBef>
          <a:spcPct val="0"/>
        </a:spcBef>
        <a:spcAft>
          <a:spcPct val="0"/>
        </a:spcAft>
        <a:defRPr kern="1200" spc="-100">
          <a:solidFill>
            <a:schemeClr val="bg1"/>
          </a:solidFill>
          <a:latin typeface="Times New Roman" panose="02020603050405020304" pitchFamily="18" charset="0"/>
          <a:ea typeface="+mj-ea"/>
          <a:cs typeface="Times New Roman" panose="02020603050405020304" pitchFamily="18" charset="0"/>
        </a:defRPr>
      </a:lvl1pPr>
      <a:lvl2pPr algn="l" defTabSz="911225" rtl="0" eaLnBrk="0" fontAlgn="base" hangingPunct="0">
        <a:spcBef>
          <a:spcPct val="0"/>
        </a:spcBef>
        <a:spcAft>
          <a:spcPct val="0"/>
        </a:spcAft>
        <a:defRPr>
          <a:solidFill>
            <a:schemeClr val="bg1"/>
          </a:solidFill>
          <a:latin typeface="Times New Roman" pitchFamily="18" charset="0"/>
          <a:cs typeface="Times New Roman" pitchFamily="18" charset="0"/>
        </a:defRPr>
      </a:lvl2pPr>
      <a:lvl3pPr algn="l" defTabSz="911225" rtl="0" eaLnBrk="0" fontAlgn="base" hangingPunct="0">
        <a:spcBef>
          <a:spcPct val="0"/>
        </a:spcBef>
        <a:spcAft>
          <a:spcPct val="0"/>
        </a:spcAft>
        <a:defRPr>
          <a:solidFill>
            <a:schemeClr val="bg1"/>
          </a:solidFill>
          <a:latin typeface="Times New Roman" pitchFamily="18" charset="0"/>
          <a:cs typeface="Times New Roman" pitchFamily="18" charset="0"/>
        </a:defRPr>
      </a:lvl3pPr>
      <a:lvl4pPr algn="l" defTabSz="911225" rtl="0" eaLnBrk="0" fontAlgn="base" hangingPunct="0">
        <a:spcBef>
          <a:spcPct val="0"/>
        </a:spcBef>
        <a:spcAft>
          <a:spcPct val="0"/>
        </a:spcAft>
        <a:defRPr>
          <a:solidFill>
            <a:schemeClr val="bg1"/>
          </a:solidFill>
          <a:latin typeface="Times New Roman" pitchFamily="18" charset="0"/>
          <a:cs typeface="Times New Roman" pitchFamily="18" charset="0"/>
        </a:defRPr>
      </a:lvl4pPr>
      <a:lvl5pPr algn="l" defTabSz="911225" rtl="0" eaLnBrk="0" fontAlgn="base" hangingPunct="0">
        <a:spcBef>
          <a:spcPct val="0"/>
        </a:spcBef>
        <a:spcAft>
          <a:spcPct val="0"/>
        </a:spcAft>
        <a:defRPr>
          <a:solidFill>
            <a:schemeClr val="bg1"/>
          </a:solidFill>
          <a:latin typeface="Times New Roman" pitchFamily="18" charset="0"/>
          <a:cs typeface="Times New Roman" pitchFamily="18" charset="0"/>
        </a:defRPr>
      </a:lvl5pPr>
      <a:lvl6pPr marL="457154" algn="l" defTabSz="912720" rtl="0" fontAlgn="base">
        <a:spcBef>
          <a:spcPct val="0"/>
        </a:spcBef>
        <a:spcAft>
          <a:spcPct val="0"/>
        </a:spcAft>
        <a:defRPr>
          <a:solidFill>
            <a:schemeClr val="bg1"/>
          </a:solidFill>
          <a:latin typeface="Times New Roman" pitchFamily="18" charset="0"/>
          <a:cs typeface="Times New Roman" pitchFamily="18" charset="0"/>
        </a:defRPr>
      </a:lvl6pPr>
      <a:lvl7pPr marL="914306" algn="l" defTabSz="912720" rtl="0" fontAlgn="base">
        <a:spcBef>
          <a:spcPct val="0"/>
        </a:spcBef>
        <a:spcAft>
          <a:spcPct val="0"/>
        </a:spcAft>
        <a:defRPr>
          <a:solidFill>
            <a:schemeClr val="bg1"/>
          </a:solidFill>
          <a:latin typeface="Times New Roman" pitchFamily="18" charset="0"/>
          <a:cs typeface="Times New Roman" pitchFamily="18" charset="0"/>
        </a:defRPr>
      </a:lvl7pPr>
      <a:lvl8pPr marL="1371460" algn="l" defTabSz="912720" rtl="0" fontAlgn="base">
        <a:spcBef>
          <a:spcPct val="0"/>
        </a:spcBef>
        <a:spcAft>
          <a:spcPct val="0"/>
        </a:spcAft>
        <a:defRPr>
          <a:solidFill>
            <a:schemeClr val="bg1"/>
          </a:solidFill>
          <a:latin typeface="Times New Roman" pitchFamily="18" charset="0"/>
          <a:cs typeface="Times New Roman" pitchFamily="18" charset="0"/>
        </a:defRPr>
      </a:lvl8pPr>
      <a:lvl9pPr marL="1828613" algn="l" defTabSz="912720" rtl="0" fontAlgn="base">
        <a:spcBef>
          <a:spcPct val="0"/>
        </a:spcBef>
        <a:spcAft>
          <a:spcPct val="0"/>
        </a:spcAft>
        <a:defRPr>
          <a:solidFill>
            <a:schemeClr val="bg1"/>
          </a:solidFill>
          <a:latin typeface="Times New Roman" pitchFamily="18" charset="0"/>
          <a:cs typeface="Times New Roman" pitchFamily="18" charset="0"/>
        </a:defRPr>
      </a:lvl9pPr>
    </p:titleStyle>
    <p:bodyStyle>
      <a:lvl1pPr marL="180975" indent="-180975" algn="l" defTabSz="911225"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4025" indent="-180975" algn="l" defTabSz="911225"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28663" indent="-180975" algn="l" defTabSz="911225"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3300" indent="-180975" algn="l" defTabSz="911225"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5863" indent="-134938" algn="l" defTabSz="911225"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040" indent="-182805" algn="l" defTabSz="914024"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3843" indent="-182805" algn="l" defTabSz="914024"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6648" indent="-182805" algn="l" defTabSz="914024"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19454" indent="-182805" algn="l" defTabSz="914024"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p>
            <a:pPr algn="ctr" eaLnBrk="1" fontAlgn="auto" hangingPunct="1">
              <a:spcBef>
                <a:spcPts val="0"/>
              </a:spcBef>
              <a:spcAft>
                <a:spcPts val="0"/>
              </a:spcAft>
              <a:defRPr/>
            </a:pPr>
            <a:endParaRPr lang="en-US" sz="1800">
              <a:solidFill>
                <a:srgbClr val="FFFFFF"/>
              </a:solidFill>
            </a:endParaRPr>
          </a:p>
        </p:txBody>
      </p:sp>
      <p:sp>
        <p:nvSpPr>
          <p:cNvPr id="4099" name="Text Placeholder 2"/>
          <p:cNvSpPr>
            <a:spLocks noGrp="1"/>
          </p:cNvSpPr>
          <p:nvPr>
            <p:ph type="body" idx="1"/>
          </p:nvPr>
        </p:nvSpPr>
        <p:spPr bwMode="auto">
          <a:xfrm>
            <a:off x="457200" y="1628775"/>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Rectangle 6"/>
          <p:cNvSpPr/>
          <p:nvPr userDrawn="1"/>
        </p:nvSpPr>
        <p:spPr>
          <a:xfrm>
            <a:off x="0" y="0"/>
            <a:ext cx="9144000" cy="449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p>
            <a:pPr algn="ctr" eaLnBrk="1" fontAlgn="auto" hangingPunct="1">
              <a:spcBef>
                <a:spcPts val="0"/>
              </a:spcBef>
              <a:spcAft>
                <a:spcPts val="0"/>
              </a:spcAft>
              <a:defRPr/>
            </a:pPr>
            <a:endParaRPr lang="en-US" sz="1800">
              <a:solidFill>
                <a:srgbClr val="FFFFFF"/>
              </a:solidFill>
            </a:endParaRPr>
          </a:p>
        </p:txBody>
      </p:sp>
      <p:sp>
        <p:nvSpPr>
          <p:cNvPr id="6" name="Slide Number Placeholder 5"/>
          <p:cNvSpPr>
            <a:spLocks noGrp="1"/>
          </p:cNvSpPr>
          <p:nvPr>
            <p:ph type="sldNum" sz="quarter" idx="4"/>
          </p:nvPr>
        </p:nvSpPr>
        <p:spPr>
          <a:xfrm>
            <a:off x="8748713" y="6529388"/>
            <a:ext cx="387350" cy="328612"/>
          </a:xfrm>
          <a:prstGeom prst="rect">
            <a:avLst/>
          </a:prstGeom>
        </p:spPr>
        <p:txBody>
          <a:bodyPr vert="horz" lIns="91402" tIns="45702" rIns="91402" bIns="45702" rtlCol="0" anchor="ctr"/>
          <a:lstStyle>
            <a:lvl1pPr algn="l" eaLnBrk="1" fontAlgn="auto" hangingPunct="1">
              <a:spcBef>
                <a:spcPts val="0"/>
              </a:spcBef>
              <a:spcAft>
                <a:spcPts val="0"/>
              </a:spcAft>
              <a:defRPr sz="1000" b="1">
                <a:solidFill>
                  <a:srgbClr val="7E97AD">
                    <a:lumMod val="50000"/>
                  </a:srgbClr>
                </a:solidFill>
                <a:latin typeface="Arial"/>
                <a:cs typeface="+mn-cs"/>
              </a:defRPr>
            </a:lvl1pPr>
          </a:lstStyle>
          <a:p>
            <a:pPr>
              <a:defRPr/>
            </a:pPr>
            <a:fld id="{6C0FFF68-D99B-49DA-8578-1E1E8F826F1B}" type="slidenum">
              <a:rPr lang="ru-RU"/>
              <a:pPr>
                <a:defRPr/>
              </a:pPr>
              <a:t>‹#›</a:t>
            </a:fld>
            <a:endParaRPr lang="ru-RU"/>
          </a:p>
        </p:txBody>
      </p:sp>
      <p:sp>
        <p:nvSpPr>
          <p:cNvPr id="2" name="Title Placeholder 1"/>
          <p:cNvSpPr>
            <a:spLocks noGrp="1"/>
          </p:cNvSpPr>
          <p:nvPr>
            <p:ph type="title"/>
          </p:nvPr>
        </p:nvSpPr>
        <p:spPr>
          <a:xfrm>
            <a:off x="457200" y="-12700"/>
            <a:ext cx="8229600" cy="461963"/>
          </a:xfrm>
          <a:prstGeom prst="rect">
            <a:avLst/>
          </a:prstGeom>
        </p:spPr>
        <p:txBody>
          <a:bodyPr vert="horz" lIns="91402" tIns="45702" rIns="91402" bIns="45702" rtlCol="0" anchor="ctr">
            <a:noAutofit/>
          </a:bodyPr>
          <a:lstStyle/>
          <a:p>
            <a:r>
              <a:rPr lang="ru-RU" dirty="0"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Lst>
  <p:hf hdr="0" ftr="0" dt="0"/>
  <p:txStyles>
    <p:titleStyle>
      <a:lvl1pPr algn="l" defTabSz="911225" rtl="0" eaLnBrk="0" fontAlgn="base" hangingPunct="0">
        <a:spcBef>
          <a:spcPct val="0"/>
        </a:spcBef>
        <a:spcAft>
          <a:spcPct val="0"/>
        </a:spcAft>
        <a:defRPr kern="1200" spc="-100">
          <a:solidFill>
            <a:schemeClr val="bg1"/>
          </a:solidFill>
          <a:latin typeface="Times New Roman" panose="02020603050405020304" pitchFamily="18" charset="0"/>
          <a:ea typeface="+mj-ea"/>
          <a:cs typeface="Times New Roman" panose="02020603050405020304" pitchFamily="18" charset="0"/>
        </a:defRPr>
      </a:lvl1pPr>
      <a:lvl2pPr algn="l" defTabSz="911225" rtl="0" eaLnBrk="0" fontAlgn="base" hangingPunct="0">
        <a:spcBef>
          <a:spcPct val="0"/>
        </a:spcBef>
        <a:spcAft>
          <a:spcPct val="0"/>
        </a:spcAft>
        <a:defRPr>
          <a:solidFill>
            <a:schemeClr val="bg1"/>
          </a:solidFill>
          <a:latin typeface="Times New Roman" pitchFamily="18" charset="0"/>
          <a:cs typeface="Times New Roman" pitchFamily="18" charset="0"/>
        </a:defRPr>
      </a:lvl2pPr>
      <a:lvl3pPr algn="l" defTabSz="911225" rtl="0" eaLnBrk="0" fontAlgn="base" hangingPunct="0">
        <a:spcBef>
          <a:spcPct val="0"/>
        </a:spcBef>
        <a:spcAft>
          <a:spcPct val="0"/>
        </a:spcAft>
        <a:defRPr>
          <a:solidFill>
            <a:schemeClr val="bg1"/>
          </a:solidFill>
          <a:latin typeface="Times New Roman" pitchFamily="18" charset="0"/>
          <a:cs typeface="Times New Roman" pitchFamily="18" charset="0"/>
        </a:defRPr>
      </a:lvl3pPr>
      <a:lvl4pPr algn="l" defTabSz="911225" rtl="0" eaLnBrk="0" fontAlgn="base" hangingPunct="0">
        <a:spcBef>
          <a:spcPct val="0"/>
        </a:spcBef>
        <a:spcAft>
          <a:spcPct val="0"/>
        </a:spcAft>
        <a:defRPr>
          <a:solidFill>
            <a:schemeClr val="bg1"/>
          </a:solidFill>
          <a:latin typeface="Times New Roman" pitchFamily="18" charset="0"/>
          <a:cs typeface="Times New Roman" pitchFamily="18" charset="0"/>
        </a:defRPr>
      </a:lvl4pPr>
      <a:lvl5pPr algn="l" defTabSz="911225" rtl="0" eaLnBrk="0" fontAlgn="base" hangingPunct="0">
        <a:spcBef>
          <a:spcPct val="0"/>
        </a:spcBef>
        <a:spcAft>
          <a:spcPct val="0"/>
        </a:spcAft>
        <a:defRPr>
          <a:solidFill>
            <a:schemeClr val="bg1"/>
          </a:solidFill>
          <a:latin typeface="Times New Roman" pitchFamily="18" charset="0"/>
          <a:cs typeface="Times New Roman" pitchFamily="18" charset="0"/>
        </a:defRPr>
      </a:lvl5pPr>
      <a:lvl6pPr marL="457154" algn="l" defTabSz="912720" rtl="0" fontAlgn="base">
        <a:spcBef>
          <a:spcPct val="0"/>
        </a:spcBef>
        <a:spcAft>
          <a:spcPct val="0"/>
        </a:spcAft>
        <a:defRPr>
          <a:solidFill>
            <a:schemeClr val="bg1"/>
          </a:solidFill>
          <a:latin typeface="Times New Roman" pitchFamily="18" charset="0"/>
          <a:cs typeface="Times New Roman" pitchFamily="18" charset="0"/>
        </a:defRPr>
      </a:lvl6pPr>
      <a:lvl7pPr marL="914306" algn="l" defTabSz="912720" rtl="0" fontAlgn="base">
        <a:spcBef>
          <a:spcPct val="0"/>
        </a:spcBef>
        <a:spcAft>
          <a:spcPct val="0"/>
        </a:spcAft>
        <a:defRPr>
          <a:solidFill>
            <a:schemeClr val="bg1"/>
          </a:solidFill>
          <a:latin typeface="Times New Roman" pitchFamily="18" charset="0"/>
          <a:cs typeface="Times New Roman" pitchFamily="18" charset="0"/>
        </a:defRPr>
      </a:lvl7pPr>
      <a:lvl8pPr marL="1371460" algn="l" defTabSz="912720" rtl="0" fontAlgn="base">
        <a:spcBef>
          <a:spcPct val="0"/>
        </a:spcBef>
        <a:spcAft>
          <a:spcPct val="0"/>
        </a:spcAft>
        <a:defRPr>
          <a:solidFill>
            <a:schemeClr val="bg1"/>
          </a:solidFill>
          <a:latin typeface="Times New Roman" pitchFamily="18" charset="0"/>
          <a:cs typeface="Times New Roman" pitchFamily="18" charset="0"/>
        </a:defRPr>
      </a:lvl8pPr>
      <a:lvl9pPr marL="1828613" algn="l" defTabSz="912720" rtl="0" fontAlgn="base">
        <a:spcBef>
          <a:spcPct val="0"/>
        </a:spcBef>
        <a:spcAft>
          <a:spcPct val="0"/>
        </a:spcAft>
        <a:defRPr>
          <a:solidFill>
            <a:schemeClr val="bg1"/>
          </a:solidFill>
          <a:latin typeface="Times New Roman" pitchFamily="18" charset="0"/>
          <a:cs typeface="Times New Roman" pitchFamily="18" charset="0"/>
        </a:defRPr>
      </a:lvl9pPr>
    </p:titleStyle>
    <p:bodyStyle>
      <a:lvl1pPr marL="180975" indent="-180975" algn="l" defTabSz="911225"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4025" indent="-180975" algn="l" defTabSz="911225"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28663" indent="-180975" algn="l" defTabSz="911225"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3300" indent="-180975" algn="l" defTabSz="911225"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5863" indent="-134938" algn="l" defTabSz="911225"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040" indent="-182805" algn="l" defTabSz="914024"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3843" indent="-182805" algn="l" defTabSz="914024"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6648" indent="-182805" algn="l" defTabSz="914024"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19454" indent="-182805" algn="l" defTabSz="914024"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893763" y="1946275"/>
            <a:ext cx="7358062"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3" tIns="35713" rIns="35713" bIns="35713" numCol="1" anchor="t" anchorCtr="0" compatLnSpc="1">
            <a:prstTxWarp prst="textNoShape">
              <a:avLst/>
            </a:prstTxWarp>
          </a:bodyPr>
          <a:lstStyle/>
          <a:p>
            <a:pPr lvl="0"/>
            <a:r>
              <a:rPr lang="en-US" altLang="ru-RU" smtClean="0">
                <a:sym typeface="Gill Sans" charset="0"/>
              </a:rPr>
              <a:t>Click to edit Master text styles</a:t>
            </a:r>
          </a:p>
          <a:p>
            <a:pPr lvl="1"/>
            <a:r>
              <a:rPr lang="en-US" altLang="ru-RU" smtClean="0">
                <a:sym typeface="Gill Sans" charset="0"/>
              </a:rPr>
              <a:t>Second level</a:t>
            </a:r>
          </a:p>
          <a:p>
            <a:pPr lvl="2"/>
            <a:r>
              <a:rPr lang="en-US" altLang="ru-RU" smtClean="0">
                <a:sym typeface="Gill Sans" charset="0"/>
              </a:rPr>
              <a:t>Third level</a:t>
            </a:r>
          </a:p>
          <a:p>
            <a:pPr lvl="3"/>
            <a:r>
              <a:rPr lang="en-US" altLang="ru-RU" smtClean="0">
                <a:sym typeface="Gill Sans" charset="0"/>
              </a:rPr>
              <a:t>Fourth level</a:t>
            </a:r>
          </a:p>
          <a:p>
            <a:pPr lvl="4"/>
            <a:r>
              <a:rPr lang="en-US" altLang="ru-RU" smtClean="0">
                <a:sym typeface="Gill Sans" charset="0"/>
              </a:rPr>
              <a:t>Fifth level</a:t>
            </a:r>
          </a:p>
        </p:txBody>
      </p:sp>
      <p:sp>
        <p:nvSpPr>
          <p:cNvPr id="6147" name="Rectangle 2"/>
          <p:cNvSpPr>
            <a:spLocks noGrp="1" noChangeArrowheads="1"/>
          </p:cNvSpPr>
          <p:nvPr>
            <p:ph type="title"/>
          </p:nvPr>
        </p:nvSpPr>
        <p:spPr bwMode="auto">
          <a:xfrm>
            <a:off x="1411288" y="44450"/>
            <a:ext cx="7358062"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3" tIns="35713" rIns="35713" bIns="35713" numCol="1" anchor="ctr" anchorCtr="0" compatLnSpc="1">
            <a:prstTxWarp prst="textNoShape">
              <a:avLst/>
            </a:prstTxWarp>
          </a:bodyPr>
          <a:lstStyle/>
          <a:p>
            <a:pPr lvl="0"/>
            <a:r>
              <a:rPr lang="en-US" altLang="ru-RU" smtClean="0">
                <a:sym typeface="Gill Sans" charset="0"/>
              </a:rPr>
              <a:t>Click to edit Master title style</a:t>
            </a:r>
          </a:p>
        </p:txBody>
      </p:sp>
      <p:pic>
        <p:nvPicPr>
          <p:cNvPr id="614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Lst>
  <p:transition/>
  <p:txStyles>
    <p:titleStyle>
      <a:lvl1pPr algn="l" rtl="0" eaLnBrk="0" fontAlgn="base" hangingPunct="0">
        <a:spcBef>
          <a:spcPct val="0"/>
        </a:spcBef>
        <a:spcAft>
          <a:spcPct val="0"/>
        </a:spcAft>
        <a:defRPr sz="3400">
          <a:solidFill>
            <a:srgbClr val="D1C46D"/>
          </a:solidFill>
          <a:latin typeface="+mj-lt"/>
          <a:ea typeface="+mj-ea"/>
          <a:cs typeface="+mj-cs"/>
          <a:sym typeface="Gill Sans" charset="0"/>
        </a:defRPr>
      </a:lvl1pPr>
      <a:lvl2pPr algn="l" rtl="0" eaLnBrk="0" fontAlgn="base" hangingPunct="0">
        <a:spcBef>
          <a:spcPct val="0"/>
        </a:spcBef>
        <a:spcAft>
          <a:spcPct val="0"/>
        </a:spcAft>
        <a:defRPr sz="3400">
          <a:solidFill>
            <a:srgbClr val="D1C46D"/>
          </a:solidFill>
          <a:latin typeface="Gill Sans" charset="0"/>
          <a:ea typeface="ヒラギノ角ゴ ProN W3" charset="0"/>
          <a:cs typeface="ヒラギノ角ゴ ProN W3" charset="0"/>
          <a:sym typeface="Gill Sans" charset="0"/>
        </a:defRPr>
      </a:lvl2pPr>
      <a:lvl3pPr algn="l" rtl="0" eaLnBrk="0" fontAlgn="base" hangingPunct="0">
        <a:spcBef>
          <a:spcPct val="0"/>
        </a:spcBef>
        <a:spcAft>
          <a:spcPct val="0"/>
        </a:spcAft>
        <a:defRPr sz="3400">
          <a:solidFill>
            <a:srgbClr val="D1C46D"/>
          </a:solidFill>
          <a:latin typeface="Gill Sans" charset="0"/>
          <a:ea typeface="ヒラギノ角ゴ ProN W3" charset="0"/>
          <a:cs typeface="ヒラギノ角ゴ ProN W3" charset="0"/>
          <a:sym typeface="Gill Sans" charset="0"/>
        </a:defRPr>
      </a:lvl3pPr>
      <a:lvl4pPr algn="l" rtl="0" eaLnBrk="0" fontAlgn="base" hangingPunct="0">
        <a:spcBef>
          <a:spcPct val="0"/>
        </a:spcBef>
        <a:spcAft>
          <a:spcPct val="0"/>
        </a:spcAft>
        <a:defRPr sz="3400">
          <a:solidFill>
            <a:srgbClr val="D1C46D"/>
          </a:solidFill>
          <a:latin typeface="Gill Sans" charset="0"/>
          <a:ea typeface="ヒラギノ角ゴ ProN W3" charset="0"/>
          <a:cs typeface="ヒラギノ角ゴ ProN W3" charset="0"/>
          <a:sym typeface="Gill Sans" charset="0"/>
        </a:defRPr>
      </a:lvl4pPr>
      <a:lvl5pPr algn="l" rtl="0" eaLnBrk="0" fontAlgn="base" hangingPunct="0">
        <a:spcBef>
          <a:spcPct val="0"/>
        </a:spcBef>
        <a:spcAft>
          <a:spcPct val="0"/>
        </a:spcAft>
        <a:defRPr sz="3400">
          <a:solidFill>
            <a:srgbClr val="D1C46D"/>
          </a:solidFill>
          <a:latin typeface="Gill Sans" charset="0"/>
          <a:ea typeface="ヒラギノ角ゴ ProN W3" charset="0"/>
          <a:cs typeface="ヒラギノ角ゴ ProN W3" charset="0"/>
          <a:sym typeface="Gill Sans" charset="0"/>
        </a:defRPr>
      </a:lvl5pPr>
      <a:lvl6pPr marL="321424" algn="l" rtl="0" fontAlgn="base">
        <a:spcBef>
          <a:spcPct val="0"/>
        </a:spcBef>
        <a:spcAft>
          <a:spcPct val="0"/>
        </a:spcAft>
        <a:defRPr sz="3400">
          <a:solidFill>
            <a:srgbClr val="D1C46D"/>
          </a:solidFill>
          <a:latin typeface="Gill Sans" charset="0"/>
          <a:ea typeface="ヒラギノ角ゴ ProN W3" charset="0"/>
          <a:cs typeface="ヒラギノ角ゴ ProN W3" charset="0"/>
          <a:sym typeface="Gill Sans" charset="0"/>
        </a:defRPr>
      </a:lvl6pPr>
      <a:lvl7pPr marL="642849" algn="l" rtl="0" fontAlgn="base">
        <a:spcBef>
          <a:spcPct val="0"/>
        </a:spcBef>
        <a:spcAft>
          <a:spcPct val="0"/>
        </a:spcAft>
        <a:defRPr sz="3400">
          <a:solidFill>
            <a:srgbClr val="D1C46D"/>
          </a:solidFill>
          <a:latin typeface="Gill Sans" charset="0"/>
          <a:ea typeface="ヒラギノ角ゴ ProN W3" charset="0"/>
          <a:cs typeface="ヒラギノ角ゴ ProN W3" charset="0"/>
          <a:sym typeface="Gill Sans" charset="0"/>
        </a:defRPr>
      </a:lvl7pPr>
      <a:lvl8pPr marL="964274" algn="l" rtl="0" fontAlgn="base">
        <a:spcBef>
          <a:spcPct val="0"/>
        </a:spcBef>
        <a:spcAft>
          <a:spcPct val="0"/>
        </a:spcAft>
        <a:defRPr sz="3400">
          <a:solidFill>
            <a:srgbClr val="D1C46D"/>
          </a:solidFill>
          <a:latin typeface="Gill Sans" charset="0"/>
          <a:ea typeface="ヒラギノ角ゴ ProN W3" charset="0"/>
          <a:cs typeface="ヒラギノ角ゴ ProN W3" charset="0"/>
          <a:sym typeface="Gill Sans" charset="0"/>
        </a:defRPr>
      </a:lvl8pPr>
      <a:lvl9pPr marL="1285697" algn="l" rtl="0" fontAlgn="base">
        <a:spcBef>
          <a:spcPct val="0"/>
        </a:spcBef>
        <a:spcAft>
          <a:spcPct val="0"/>
        </a:spcAft>
        <a:defRPr sz="3400">
          <a:solidFill>
            <a:srgbClr val="D1C46D"/>
          </a:solidFill>
          <a:latin typeface="Gill Sans" charset="0"/>
          <a:ea typeface="ヒラギノ角ゴ ProN W3" charset="0"/>
          <a:cs typeface="ヒラギノ角ゴ ProN W3" charset="0"/>
          <a:sym typeface="Gill Sans" charset="0"/>
        </a:defRPr>
      </a:lvl9pPr>
    </p:titleStyle>
    <p:bodyStyle>
      <a:lvl1pPr marL="531813" indent="-344488" algn="l" rtl="0" eaLnBrk="0" fontAlgn="base" hangingPunct="0">
        <a:spcBef>
          <a:spcPts val="2675"/>
        </a:spcBef>
        <a:spcAft>
          <a:spcPct val="0"/>
        </a:spcAft>
        <a:buSzPct val="171000"/>
        <a:buFont typeface="Gill Sans" charset="0"/>
        <a:buChar char="•"/>
        <a:defRPr sz="2200">
          <a:solidFill>
            <a:srgbClr val="29325C"/>
          </a:solidFill>
          <a:latin typeface="+mn-lt"/>
          <a:ea typeface="+mn-ea"/>
          <a:cs typeface="+mn-cs"/>
          <a:sym typeface="Gill Sans" charset="0"/>
        </a:defRPr>
      </a:lvl1pPr>
      <a:lvl2pPr marL="844550" indent="-344488" algn="l" rtl="0" eaLnBrk="0" fontAlgn="base" hangingPunct="0">
        <a:spcBef>
          <a:spcPts val="2675"/>
        </a:spcBef>
        <a:spcAft>
          <a:spcPct val="0"/>
        </a:spcAft>
        <a:buSzPct val="171000"/>
        <a:buFont typeface="Gill Sans" charset="0"/>
        <a:buChar char="•"/>
        <a:defRPr sz="2200">
          <a:solidFill>
            <a:srgbClr val="29325C"/>
          </a:solidFill>
          <a:latin typeface="+mn-lt"/>
          <a:ea typeface="+mn-ea"/>
          <a:cs typeface="+mn-cs"/>
          <a:sym typeface="Gill Sans" charset="0"/>
        </a:defRPr>
      </a:lvl2pPr>
      <a:lvl3pPr marL="1157288" indent="-344488" algn="l" rtl="0" eaLnBrk="0" fontAlgn="base" hangingPunct="0">
        <a:spcBef>
          <a:spcPts val="2675"/>
        </a:spcBef>
        <a:spcAft>
          <a:spcPct val="0"/>
        </a:spcAft>
        <a:buSzPct val="171000"/>
        <a:buFont typeface="Gill Sans" charset="0"/>
        <a:buChar char="•"/>
        <a:defRPr sz="2200">
          <a:solidFill>
            <a:srgbClr val="29325C"/>
          </a:solidFill>
          <a:latin typeface="+mn-lt"/>
          <a:ea typeface="+mn-ea"/>
          <a:cs typeface="+mn-cs"/>
          <a:sym typeface="Gill Sans" charset="0"/>
        </a:defRPr>
      </a:lvl3pPr>
      <a:lvl4pPr marL="1470025" indent="-344488" algn="l" rtl="0" eaLnBrk="0" fontAlgn="base" hangingPunct="0">
        <a:spcBef>
          <a:spcPts val="2675"/>
        </a:spcBef>
        <a:spcAft>
          <a:spcPct val="0"/>
        </a:spcAft>
        <a:buSzPct val="171000"/>
        <a:buFont typeface="Gill Sans" charset="0"/>
        <a:buChar char="•"/>
        <a:defRPr sz="2200">
          <a:solidFill>
            <a:srgbClr val="29325C"/>
          </a:solidFill>
          <a:latin typeface="+mn-lt"/>
          <a:ea typeface="+mn-ea"/>
          <a:cs typeface="+mn-cs"/>
          <a:sym typeface="Gill Sans" charset="0"/>
        </a:defRPr>
      </a:lvl4pPr>
      <a:lvl5pPr marL="1782763" indent="-344488" algn="l" rtl="0" eaLnBrk="0" fontAlgn="base" hangingPunct="0">
        <a:spcBef>
          <a:spcPts val="2675"/>
        </a:spcBef>
        <a:spcAft>
          <a:spcPct val="0"/>
        </a:spcAft>
        <a:buSzPct val="171000"/>
        <a:buFont typeface="Gill Sans" charset="0"/>
        <a:buChar char="•"/>
        <a:defRPr sz="2200">
          <a:solidFill>
            <a:srgbClr val="29325C"/>
          </a:solidFill>
          <a:latin typeface="+mn-lt"/>
          <a:ea typeface="+mn-ea"/>
          <a:cs typeface="+mn-cs"/>
          <a:sym typeface="Gill Sans" charset="0"/>
        </a:defRPr>
      </a:lvl5pPr>
      <a:lvl6pPr marL="2106000" indent="-347094" algn="l" rtl="0" fontAlgn="base">
        <a:spcBef>
          <a:spcPts val="2672"/>
        </a:spcBef>
        <a:spcAft>
          <a:spcPct val="0"/>
        </a:spcAft>
        <a:buSzPct val="171000"/>
        <a:buFont typeface="Gill Sans" charset="0"/>
        <a:buChar char="•"/>
        <a:defRPr sz="2200">
          <a:solidFill>
            <a:srgbClr val="29325C"/>
          </a:solidFill>
          <a:latin typeface="+mn-lt"/>
          <a:ea typeface="+mn-ea"/>
          <a:cs typeface="+mn-cs"/>
          <a:sym typeface="Gill Sans" charset="0"/>
        </a:defRPr>
      </a:lvl6pPr>
      <a:lvl7pPr marL="2427425" indent="-347094" algn="l" rtl="0" fontAlgn="base">
        <a:spcBef>
          <a:spcPts val="2672"/>
        </a:spcBef>
        <a:spcAft>
          <a:spcPct val="0"/>
        </a:spcAft>
        <a:buSzPct val="171000"/>
        <a:buFont typeface="Gill Sans" charset="0"/>
        <a:buChar char="•"/>
        <a:defRPr sz="2200">
          <a:solidFill>
            <a:srgbClr val="29325C"/>
          </a:solidFill>
          <a:latin typeface="+mn-lt"/>
          <a:ea typeface="+mn-ea"/>
          <a:cs typeface="+mn-cs"/>
          <a:sym typeface="Gill Sans" charset="0"/>
        </a:defRPr>
      </a:lvl7pPr>
      <a:lvl8pPr marL="2748850" indent="-347094" algn="l" rtl="0" fontAlgn="base">
        <a:spcBef>
          <a:spcPts val="2672"/>
        </a:spcBef>
        <a:spcAft>
          <a:spcPct val="0"/>
        </a:spcAft>
        <a:buSzPct val="171000"/>
        <a:buFont typeface="Gill Sans" charset="0"/>
        <a:buChar char="•"/>
        <a:defRPr sz="2200">
          <a:solidFill>
            <a:srgbClr val="29325C"/>
          </a:solidFill>
          <a:latin typeface="+mn-lt"/>
          <a:ea typeface="+mn-ea"/>
          <a:cs typeface="+mn-cs"/>
          <a:sym typeface="Gill Sans" charset="0"/>
        </a:defRPr>
      </a:lvl8pPr>
      <a:lvl9pPr marL="3070273" indent="-347094" algn="l" rtl="0" fontAlgn="base">
        <a:spcBef>
          <a:spcPts val="2672"/>
        </a:spcBef>
        <a:spcAft>
          <a:spcPct val="0"/>
        </a:spcAft>
        <a:buSzPct val="171000"/>
        <a:buFont typeface="Gill Sans" charset="0"/>
        <a:buChar char="•"/>
        <a:defRPr sz="2200">
          <a:solidFill>
            <a:srgbClr val="29325C"/>
          </a:solidFill>
          <a:latin typeface="+mn-lt"/>
          <a:ea typeface="+mn-ea"/>
          <a:cs typeface="+mn-cs"/>
          <a:sym typeface="Gill Sans"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893763" y="1946275"/>
            <a:ext cx="7358062"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7171" name="Rectangle 2"/>
          <p:cNvSpPr>
            <a:spLocks noGrp="1" noChangeArrowheads="1"/>
          </p:cNvSpPr>
          <p:nvPr>
            <p:ph type="title"/>
          </p:nvPr>
        </p:nvSpPr>
        <p:spPr bwMode="auto">
          <a:xfrm>
            <a:off x="1411288" y="44450"/>
            <a:ext cx="7358062"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charset="0"/>
              </a:rPr>
              <a:t>Click to edit Master title style</a:t>
            </a:r>
          </a:p>
        </p:txBody>
      </p:sp>
      <p:pic>
        <p:nvPicPr>
          <p:cNvPr id="717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Lst>
  <p:transition/>
  <p:txStyles>
    <p:titleStyle>
      <a:lvl1pPr algn="l" rtl="0" eaLnBrk="0" fontAlgn="base" hangingPunct="0">
        <a:spcBef>
          <a:spcPct val="0"/>
        </a:spcBef>
        <a:spcAft>
          <a:spcPct val="0"/>
        </a:spcAft>
        <a:defRPr sz="3400">
          <a:solidFill>
            <a:srgbClr val="D1C46D"/>
          </a:solidFill>
          <a:latin typeface="+mj-lt"/>
          <a:ea typeface="+mj-ea"/>
          <a:cs typeface="+mj-cs"/>
          <a:sym typeface="Gill Sans" charset="0"/>
        </a:defRPr>
      </a:lvl1pPr>
      <a:lvl2pPr algn="l" rtl="0" eaLnBrk="0" fontAlgn="base" hangingPunct="0">
        <a:spcBef>
          <a:spcPct val="0"/>
        </a:spcBef>
        <a:spcAft>
          <a:spcPct val="0"/>
        </a:spcAft>
        <a:defRPr sz="3400">
          <a:solidFill>
            <a:srgbClr val="D1C46D"/>
          </a:solidFill>
          <a:latin typeface="Gill Sans" charset="0"/>
          <a:sym typeface="Gill Sans" charset="0"/>
        </a:defRPr>
      </a:lvl2pPr>
      <a:lvl3pPr algn="l" rtl="0" eaLnBrk="0" fontAlgn="base" hangingPunct="0">
        <a:spcBef>
          <a:spcPct val="0"/>
        </a:spcBef>
        <a:spcAft>
          <a:spcPct val="0"/>
        </a:spcAft>
        <a:defRPr sz="3400">
          <a:solidFill>
            <a:srgbClr val="D1C46D"/>
          </a:solidFill>
          <a:latin typeface="Gill Sans" charset="0"/>
          <a:sym typeface="Gill Sans" charset="0"/>
        </a:defRPr>
      </a:lvl3pPr>
      <a:lvl4pPr algn="l" rtl="0" eaLnBrk="0" fontAlgn="base" hangingPunct="0">
        <a:spcBef>
          <a:spcPct val="0"/>
        </a:spcBef>
        <a:spcAft>
          <a:spcPct val="0"/>
        </a:spcAft>
        <a:defRPr sz="3400">
          <a:solidFill>
            <a:srgbClr val="D1C46D"/>
          </a:solidFill>
          <a:latin typeface="Gill Sans" charset="0"/>
          <a:sym typeface="Gill Sans" charset="0"/>
        </a:defRPr>
      </a:lvl4pPr>
      <a:lvl5pPr algn="l" rtl="0" eaLnBrk="0" fontAlgn="base" hangingPunct="0">
        <a:spcBef>
          <a:spcPct val="0"/>
        </a:spcBef>
        <a:spcAft>
          <a:spcPct val="0"/>
        </a:spcAft>
        <a:defRPr sz="3400">
          <a:solidFill>
            <a:srgbClr val="D1C46D"/>
          </a:solidFill>
          <a:latin typeface="Gill Sans" charset="0"/>
          <a:sym typeface="Gill Sans" charset="0"/>
        </a:defRPr>
      </a:lvl5pPr>
      <a:lvl6pPr marL="321457" algn="l" rtl="0" fontAlgn="base">
        <a:spcBef>
          <a:spcPct val="0"/>
        </a:spcBef>
        <a:spcAft>
          <a:spcPct val="0"/>
        </a:spcAft>
        <a:defRPr sz="3400">
          <a:solidFill>
            <a:srgbClr val="D1C46D"/>
          </a:solidFill>
          <a:latin typeface="Gill Sans" charset="0"/>
          <a:sym typeface="Gill Sans" charset="0"/>
        </a:defRPr>
      </a:lvl6pPr>
      <a:lvl7pPr marL="642915" algn="l" rtl="0" fontAlgn="base">
        <a:spcBef>
          <a:spcPct val="0"/>
        </a:spcBef>
        <a:spcAft>
          <a:spcPct val="0"/>
        </a:spcAft>
        <a:defRPr sz="3400">
          <a:solidFill>
            <a:srgbClr val="D1C46D"/>
          </a:solidFill>
          <a:latin typeface="Gill Sans" charset="0"/>
          <a:sym typeface="Gill Sans" charset="0"/>
        </a:defRPr>
      </a:lvl7pPr>
      <a:lvl8pPr marL="964372" algn="l" rtl="0" fontAlgn="base">
        <a:spcBef>
          <a:spcPct val="0"/>
        </a:spcBef>
        <a:spcAft>
          <a:spcPct val="0"/>
        </a:spcAft>
        <a:defRPr sz="3400">
          <a:solidFill>
            <a:srgbClr val="D1C46D"/>
          </a:solidFill>
          <a:latin typeface="Gill Sans" charset="0"/>
          <a:sym typeface="Gill Sans" charset="0"/>
        </a:defRPr>
      </a:lvl8pPr>
      <a:lvl9pPr marL="1285829" algn="l" rtl="0" fontAlgn="base">
        <a:spcBef>
          <a:spcPct val="0"/>
        </a:spcBef>
        <a:spcAft>
          <a:spcPct val="0"/>
        </a:spcAft>
        <a:defRPr sz="3400">
          <a:solidFill>
            <a:srgbClr val="D1C46D"/>
          </a:solidFill>
          <a:latin typeface="Gill Sans" charset="0"/>
          <a:sym typeface="Gill Sans" charset="0"/>
        </a:defRPr>
      </a:lvl9pPr>
    </p:titleStyle>
    <p:bodyStyle>
      <a:lvl1pPr marL="533400" indent="-346075" algn="l" rtl="0" eaLnBrk="0" fontAlgn="base" hangingPunct="0">
        <a:spcBef>
          <a:spcPts val="2675"/>
        </a:spcBef>
        <a:spcAft>
          <a:spcPct val="0"/>
        </a:spcAft>
        <a:buSzPct val="171000"/>
        <a:buFont typeface="Gill Sans" charset="0"/>
        <a:buChar char="•"/>
        <a:defRPr sz="2200">
          <a:solidFill>
            <a:srgbClr val="29325C"/>
          </a:solidFill>
          <a:latin typeface="+mn-lt"/>
          <a:ea typeface="+mn-ea"/>
          <a:cs typeface="+mn-cs"/>
          <a:sym typeface="Gill Sans" charset="0"/>
        </a:defRPr>
      </a:lvl1pPr>
      <a:lvl2pPr marL="846138" indent="-346075" algn="l" rtl="0" eaLnBrk="0" fontAlgn="base" hangingPunct="0">
        <a:spcBef>
          <a:spcPts val="2675"/>
        </a:spcBef>
        <a:spcAft>
          <a:spcPct val="0"/>
        </a:spcAft>
        <a:buSzPct val="171000"/>
        <a:buFont typeface="Gill Sans" charset="0"/>
        <a:buChar char="•"/>
        <a:defRPr sz="2200">
          <a:solidFill>
            <a:srgbClr val="29325C"/>
          </a:solidFill>
          <a:latin typeface="+mn-lt"/>
          <a:sym typeface="Gill Sans" charset="0"/>
        </a:defRPr>
      </a:lvl2pPr>
      <a:lvl3pPr marL="1158875" indent="-346075" algn="l" rtl="0" eaLnBrk="0" fontAlgn="base" hangingPunct="0">
        <a:spcBef>
          <a:spcPts val="2675"/>
        </a:spcBef>
        <a:spcAft>
          <a:spcPct val="0"/>
        </a:spcAft>
        <a:buSzPct val="171000"/>
        <a:buFont typeface="Gill Sans" charset="0"/>
        <a:buChar char="•"/>
        <a:defRPr sz="2200">
          <a:solidFill>
            <a:srgbClr val="29325C"/>
          </a:solidFill>
          <a:latin typeface="+mn-lt"/>
          <a:sym typeface="Gill Sans" charset="0"/>
        </a:defRPr>
      </a:lvl3pPr>
      <a:lvl4pPr marL="1471613" indent="-346075" algn="l" rtl="0" eaLnBrk="0" fontAlgn="base" hangingPunct="0">
        <a:spcBef>
          <a:spcPts val="2675"/>
        </a:spcBef>
        <a:spcAft>
          <a:spcPct val="0"/>
        </a:spcAft>
        <a:buSzPct val="171000"/>
        <a:buFont typeface="Gill Sans" charset="0"/>
        <a:buChar char="•"/>
        <a:defRPr sz="2200">
          <a:solidFill>
            <a:srgbClr val="29325C"/>
          </a:solidFill>
          <a:latin typeface="+mn-lt"/>
          <a:sym typeface="Gill Sans" charset="0"/>
        </a:defRPr>
      </a:lvl4pPr>
      <a:lvl5pPr marL="1784350" indent="-346075" algn="l" rtl="0" eaLnBrk="0" fontAlgn="base" hangingPunct="0">
        <a:spcBef>
          <a:spcPts val="2675"/>
        </a:spcBef>
        <a:spcAft>
          <a:spcPct val="0"/>
        </a:spcAft>
        <a:buSzPct val="171000"/>
        <a:buFont typeface="Gill Sans" charset="0"/>
        <a:buChar char="•"/>
        <a:defRPr sz="2200">
          <a:solidFill>
            <a:srgbClr val="29325C"/>
          </a:solidFill>
          <a:latin typeface="+mn-lt"/>
          <a:sym typeface="Gill Sans" charset="0"/>
        </a:defRPr>
      </a:lvl5pPr>
      <a:lvl6pPr marL="2106216" indent="-347130" algn="l" rtl="0" fontAlgn="base">
        <a:spcBef>
          <a:spcPts val="2672"/>
        </a:spcBef>
        <a:spcAft>
          <a:spcPct val="0"/>
        </a:spcAft>
        <a:buSzPct val="171000"/>
        <a:buFont typeface="Gill Sans" charset="0"/>
        <a:buChar char="•"/>
        <a:defRPr sz="2200">
          <a:solidFill>
            <a:srgbClr val="29325C"/>
          </a:solidFill>
          <a:latin typeface="+mn-lt"/>
          <a:sym typeface="Gill Sans" charset="0"/>
        </a:defRPr>
      </a:lvl6pPr>
      <a:lvl7pPr marL="2427673" indent="-347130" algn="l" rtl="0" fontAlgn="base">
        <a:spcBef>
          <a:spcPts val="2672"/>
        </a:spcBef>
        <a:spcAft>
          <a:spcPct val="0"/>
        </a:spcAft>
        <a:buSzPct val="171000"/>
        <a:buFont typeface="Gill Sans" charset="0"/>
        <a:buChar char="•"/>
        <a:defRPr sz="2200">
          <a:solidFill>
            <a:srgbClr val="29325C"/>
          </a:solidFill>
          <a:latin typeface="+mn-lt"/>
          <a:sym typeface="Gill Sans" charset="0"/>
        </a:defRPr>
      </a:lvl7pPr>
      <a:lvl8pPr marL="2749130" indent="-347130" algn="l" rtl="0" fontAlgn="base">
        <a:spcBef>
          <a:spcPts val="2672"/>
        </a:spcBef>
        <a:spcAft>
          <a:spcPct val="0"/>
        </a:spcAft>
        <a:buSzPct val="171000"/>
        <a:buFont typeface="Gill Sans" charset="0"/>
        <a:buChar char="•"/>
        <a:defRPr sz="2200">
          <a:solidFill>
            <a:srgbClr val="29325C"/>
          </a:solidFill>
          <a:latin typeface="+mn-lt"/>
          <a:sym typeface="Gill Sans" charset="0"/>
        </a:defRPr>
      </a:lvl8pPr>
      <a:lvl9pPr marL="3070587" indent="-347130" algn="l" rtl="0" fontAlgn="base">
        <a:spcBef>
          <a:spcPts val="2672"/>
        </a:spcBef>
        <a:spcAft>
          <a:spcPct val="0"/>
        </a:spcAft>
        <a:buSzPct val="171000"/>
        <a:buFont typeface="Gill Sans" charset="0"/>
        <a:buChar char="•"/>
        <a:defRPr sz="2200">
          <a:solidFill>
            <a:srgbClr val="29325C"/>
          </a:solidFill>
          <a:latin typeface="+mn-lt"/>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3" name="Text Placeholder 2"/>
          <p:cNvSpPr>
            <a:spLocks noGrp="1"/>
          </p:cNvSpPr>
          <p:nvPr>
            <p:ph type="body" idx="1"/>
          </p:nvPr>
        </p:nvSpPr>
        <p:spPr>
          <a:xfrm>
            <a:off x="457200" y="1628800"/>
            <a:ext cx="8229600" cy="48768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7" name="Rectangle 6"/>
          <p:cNvSpPr/>
          <p:nvPr userDrawn="1"/>
        </p:nvSpPr>
        <p:spPr>
          <a:xfrm>
            <a:off x="0" y="0"/>
            <a:ext cx="9144000" cy="449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4"/>
          </p:nvPr>
        </p:nvSpPr>
        <p:spPr>
          <a:xfrm>
            <a:off x="8748464" y="6528816"/>
            <a:ext cx="386926" cy="329184"/>
          </a:xfrm>
          <a:prstGeom prst="rect">
            <a:avLst/>
          </a:prstGeom>
        </p:spPr>
        <p:txBody>
          <a:bodyPr vert="horz" lIns="91440" tIns="45720" rIns="91440" bIns="45720" rtlCol="0" anchor="ctr"/>
          <a:lstStyle>
            <a:lvl1pPr algn="l">
              <a:defRPr sz="1000" b="1">
                <a:solidFill>
                  <a:schemeClr val="accent1">
                    <a:lumMod val="50000"/>
                  </a:schemeClr>
                </a:solidFill>
              </a:defRPr>
            </a:lvl1pPr>
          </a:lstStyle>
          <a:p>
            <a:pPr eaLnBrk="1" fontAlgn="auto" hangingPunct="1">
              <a:spcBef>
                <a:spcPts val="0"/>
              </a:spcBef>
              <a:spcAft>
                <a:spcPts val="0"/>
              </a:spcAft>
            </a:pPr>
            <a:fld id="{2E8AA8AF-F181-4DD6-B967-757F69000348}" type="slidenum">
              <a:rPr lang="ru-RU" smtClean="0">
                <a:solidFill>
                  <a:srgbClr val="7E97AD">
                    <a:lumMod val="50000"/>
                  </a:srgbClr>
                </a:solidFill>
                <a:latin typeface="Arial"/>
                <a:cs typeface="+mn-cs"/>
              </a:rPr>
              <a:pPr eaLnBrk="1" fontAlgn="auto" hangingPunct="1">
                <a:spcBef>
                  <a:spcPts val="0"/>
                </a:spcBef>
                <a:spcAft>
                  <a:spcPts val="0"/>
                </a:spcAft>
              </a:pPr>
              <a:t>‹#›</a:t>
            </a:fld>
            <a:endParaRPr lang="ru-RU">
              <a:solidFill>
                <a:srgbClr val="7E97AD">
                  <a:lumMod val="50000"/>
                </a:srgbClr>
              </a:solidFill>
              <a:latin typeface="Arial"/>
              <a:cs typeface="+mn-cs"/>
            </a:endParaRPr>
          </a:p>
        </p:txBody>
      </p:sp>
      <p:sp>
        <p:nvSpPr>
          <p:cNvPr id="2" name="Title Placeholder 1"/>
          <p:cNvSpPr>
            <a:spLocks noGrp="1"/>
          </p:cNvSpPr>
          <p:nvPr>
            <p:ph type="title"/>
          </p:nvPr>
        </p:nvSpPr>
        <p:spPr>
          <a:xfrm>
            <a:off x="457200" y="-12936"/>
            <a:ext cx="8229600" cy="462322"/>
          </a:xfrm>
          <a:prstGeom prst="rect">
            <a:avLst/>
          </a:prstGeom>
        </p:spPr>
        <p:txBody>
          <a:bodyPr vert="horz" lIns="91440" tIns="45720" rIns="91440" bIns="45720" rtlCol="0" anchor="ctr">
            <a:noAutofit/>
          </a:bodyPr>
          <a:lstStyle/>
          <a:p>
            <a:r>
              <a:rPr lang="ru-RU" dirty="0" smtClean="0"/>
              <a:t>ОБРАЗЕЦ ЗАГОЛОВКА</a:t>
            </a:r>
            <a:endParaRPr lang="en-US" dirty="0"/>
          </a:p>
        </p:txBody>
      </p:sp>
    </p:spTree>
    <p:extLst>
      <p:ext uri="{BB962C8B-B14F-4D97-AF65-F5344CB8AC3E}">
        <p14:creationId xmlns:p14="http://schemas.microsoft.com/office/powerpoint/2010/main" val="3951017848"/>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Lst>
  <p:hf hdr="0" ftr="0" dt="0"/>
  <p:txStyles>
    <p:titleStyle>
      <a:lvl1pPr algn="l" defTabSz="914400" rtl="0" eaLnBrk="1" latinLnBrk="0" hangingPunct="1">
        <a:spcBef>
          <a:spcPct val="0"/>
        </a:spcBef>
        <a:buNone/>
        <a:defRPr sz="1800" kern="1200" spc="-100" baseline="0">
          <a:solidFill>
            <a:schemeClr val="bg1"/>
          </a:solidFill>
          <a:latin typeface="Times New Roman" panose="02020603050405020304" pitchFamily="18" charset="0"/>
          <a:ea typeface="+mj-ea"/>
          <a:cs typeface="Times New Roman" panose="02020603050405020304" pitchFamily="18"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3" name="Text Placeholder 2"/>
          <p:cNvSpPr>
            <a:spLocks noGrp="1"/>
          </p:cNvSpPr>
          <p:nvPr>
            <p:ph type="body" idx="1"/>
          </p:nvPr>
        </p:nvSpPr>
        <p:spPr>
          <a:xfrm>
            <a:off x="457200" y="1628800"/>
            <a:ext cx="8229600" cy="48768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7" name="Rectangle 6"/>
          <p:cNvSpPr/>
          <p:nvPr userDrawn="1"/>
        </p:nvSpPr>
        <p:spPr>
          <a:xfrm>
            <a:off x="0" y="0"/>
            <a:ext cx="9144000" cy="449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4"/>
          </p:nvPr>
        </p:nvSpPr>
        <p:spPr>
          <a:xfrm>
            <a:off x="8748464" y="6528816"/>
            <a:ext cx="386926" cy="329184"/>
          </a:xfrm>
          <a:prstGeom prst="rect">
            <a:avLst/>
          </a:prstGeom>
        </p:spPr>
        <p:txBody>
          <a:bodyPr vert="horz" lIns="91440" tIns="45720" rIns="91440" bIns="45720" rtlCol="0" anchor="ctr"/>
          <a:lstStyle>
            <a:lvl1pPr algn="l">
              <a:defRPr sz="1000" b="1">
                <a:solidFill>
                  <a:schemeClr val="accent1">
                    <a:lumMod val="50000"/>
                  </a:schemeClr>
                </a:solidFill>
              </a:defRPr>
            </a:lvl1pPr>
          </a:lstStyle>
          <a:p>
            <a:pPr eaLnBrk="1" fontAlgn="auto" hangingPunct="1">
              <a:spcBef>
                <a:spcPts val="0"/>
              </a:spcBef>
              <a:spcAft>
                <a:spcPts val="0"/>
              </a:spcAft>
            </a:pPr>
            <a:fld id="{2E8AA8AF-F181-4DD6-B967-757F69000348}" type="slidenum">
              <a:rPr lang="ru-RU" smtClean="0">
                <a:solidFill>
                  <a:srgbClr val="7E97AD">
                    <a:lumMod val="50000"/>
                  </a:srgbClr>
                </a:solidFill>
                <a:latin typeface="Arial"/>
                <a:cs typeface="+mn-cs"/>
              </a:rPr>
              <a:pPr eaLnBrk="1" fontAlgn="auto" hangingPunct="1">
                <a:spcBef>
                  <a:spcPts val="0"/>
                </a:spcBef>
                <a:spcAft>
                  <a:spcPts val="0"/>
                </a:spcAft>
              </a:pPr>
              <a:t>‹#›</a:t>
            </a:fld>
            <a:endParaRPr lang="ru-RU">
              <a:solidFill>
                <a:srgbClr val="7E97AD">
                  <a:lumMod val="50000"/>
                </a:srgbClr>
              </a:solidFill>
              <a:latin typeface="Arial"/>
              <a:cs typeface="+mn-cs"/>
            </a:endParaRPr>
          </a:p>
        </p:txBody>
      </p:sp>
      <p:sp>
        <p:nvSpPr>
          <p:cNvPr id="2" name="Title Placeholder 1"/>
          <p:cNvSpPr>
            <a:spLocks noGrp="1"/>
          </p:cNvSpPr>
          <p:nvPr>
            <p:ph type="title"/>
          </p:nvPr>
        </p:nvSpPr>
        <p:spPr>
          <a:xfrm>
            <a:off x="457200" y="-12936"/>
            <a:ext cx="8229600" cy="462322"/>
          </a:xfrm>
          <a:prstGeom prst="rect">
            <a:avLst/>
          </a:prstGeom>
        </p:spPr>
        <p:txBody>
          <a:bodyPr vert="horz" lIns="91440" tIns="45720" rIns="91440" bIns="45720" rtlCol="0" anchor="ctr">
            <a:noAutofit/>
          </a:bodyPr>
          <a:lstStyle/>
          <a:p>
            <a:r>
              <a:rPr lang="ru-RU" dirty="0" smtClean="0"/>
              <a:t>ОБРАЗЕЦ ЗАГОЛОВКА</a:t>
            </a:r>
            <a:endParaRPr lang="en-US" dirty="0"/>
          </a:p>
        </p:txBody>
      </p:sp>
    </p:spTree>
    <p:extLst>
      <p:ext uri="{BB962C8B-B14F-4D97-AF65-F5344CB8AC3E}">
        <p14:creationId xmlns:p14="http://schemas.microsoft.com/office/powerpoint/2010/main" val="639936015"/>
      </p:ext>
    </p:extLst>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Lst>
  <p:hf hdr="0" ftr="0" dt="0"/>
  <p:txStyles>
    <p:titleStyle>
      <a:lvl1pPr algn="l" defTabSz="914400" rtl="0" eaLnBrk="1" latinLnBrk="0" hangingPunct="1">
        <a:spcBef>
          <a:spcPct val="0"/>
        </a:spcBef>
        <a:buNone/>
        <a:defRPr sz="1800" kern="1200" spc="-100" baseline="0">
          <a:solidFill>
            <a:schemeClr val="bg1"/>
          </a:solidFill>
          <a:latin typeface="Times New Roman" panose="02020603050405020304" pitchFamily="18" charset="0"/>
          <a:ea typeface="+mj-ea"/>
          <a:cs typeface="Times New Roman" panose="02020603050405020304" pitchFamily="18"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ru-RU"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ru-RU" smtClean="0"/>
              <a:t>Haga clic para modificar el estilo de texto del patrón</a:t>
            </a:r>
          </a:p>
          <a:p>
            <a:pPr lvl="1"/>
            <a:r>
              <a:rPr lang="es-ES" altLang="ru-RU" smtClean="0"/>
              <a:t>Segundo nivel</a:t>
            </a:r>
          </a:p>
          <a:p>
            <a:pPr lvl="2"/>
            <a:r>
              <a:rPr lang="es-ES" altLang="ru-RU" smtClean="0"/>
              <a:t>Tercer nivel</a:t>
            </a:r>
          </a:p>
          <a:p>
            <a:pPr lvl="3"/>
            <a:r>
              <a:rPr lang="es-ES" altLang="ru-RU" smtClean="0"/>
              <a:t>Cuarto nivel</a:t>
            </a:r>
          </a:p>
          <a:p>
            <a:pPr lvl="4"/>
            <a:r>
              <a:rPr lang="es-ES" altLang="ru-RU"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Arial" pitchFamily="34" charset="0"/>
              </a:defRPr>
            </a:lvl1pPr>
          </a:lstStyle>
          <a:p>
            <a:pPr eaLnBrk="1" hangingPunct="1">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Arial" pitchFamily="34" charset="0"/>
              </a:defRPr>
            </a:lvl1pPr>
          </a:lstStyle>
          <a:p>
            <a:pPr eaLnBrk="1" hangingPunct="1">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Arial" pitchFamily="34" charset="0"/>
              </a:defRPr>
            </a:lvl1pPr>
          </a:lstStyle>
          <a:p>
            <a:pPr eaLnBrk="1" hangingPunct="1">
              <a:defRPr/>
            </a:pPr>
            <a:fld id="{E45804FA-1DD8-44DA-992A-185AD9D6D644}" type="slidenum">
              <a:rPr lang="es-ES"/>
              <a:pPr eaLnBrk="1" hangingPunct="1">
                <a:defRPr/>
              </a:pPr>
              <a:t>‹#›</a:t>
            </a:fld>
            <a:endParaRPr lang="es-ES"/>
          </a:p>
        </p:txBody>
      </p:sp>
    </p:spTree>
    <p:extLst>
      <p:ext uri="{BB962C8B-B14F-4D97-AF65-F5344CB8AC3E}">
        <p14:creationId xmlns:p14="http://schemas.microsoft.com/office/powerpoint/2010/main" val="2086563336"/>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708" y="1"/>
            <a:ext cx="7723692" cy="855676"/>
          </a:xfrm>
          <a:prstGeom prst="rect">
            <a:avLst/>
          </a:prstGeom>
        </p:spPr>
        <p:txBody>
          <a:bodyPr vert="horz" lIns="91440" tIns="45720" rIns="91440" bIns="45720" rtlCol="0" anchor="ctr">
            <a:normAutofit/>
          </a:bodyPr>
          <a:lstStyle/>
          <a:p>
            <a:r>
              <a:rPr lang="ru-RU" dirty="0"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6" name="Slide Number Placeholder 5"/>
          <p:cNvSpPr>
            <a:spLocks noGrp="1"/>
          </p:cNvSpPr>
          <p:nvPr>
            <p:ph type="sldNum" sz="quarter" idx="4"/>
          </p:nvPr>
        </p:nvSpPr>
        <p:spPr>
          <a:xfrm>
            <a:off x="8378379" y="6430781"/>
            <a:ext cx="765621" cy="365125"/>
          </a:xfrm>
          <a:prstGeom prst="rect">
            <a:avLst/>
          </a:prstGeom>
        </p:spPr>
        <p:txBody>
          <a:bodyPr vert="horz" lIns="91440" tIns="45720" rIns="91440" bIns="45720" rtlCol="0" anchor="ctr"/>
          <a:lstStyle>
            <a:lvl1pPr algn="r">
              <a:defRPr sz="1200" b="1">
                <a:solidFill>
                  <a:schemeClr val="accent3">
                    <a:lumMod val="50000"/>
                  </a:schemeClr>
                </a:solidFill>
              </a:defRPr>
            </a:lvl1pPr>
          </a:lstStyle>
          <a:p>
            <a:pPr eaLnBrk="1" fontAlgn="auto" hangingPunct="1">
              <a:spcBef>
                <a:spcPts val="0"/>
              </a:spcBef>
              <a:spcAft>
                <a:spcPts val="0"/>
              </a:spcAft>
            </a:pPr>
            <a:fld id="{08088004-3854-4375-BA1C-6FD3828DD771}" type="slidenum">
              <a:rPr lang="ru-RU" smtClean="0">
                <a:solidFill>
                  <a:srgbClr val="526DB0">
                    <a:lumMod val="50000"/>
                  </a:srgbClr>
                </a:solidFill>
                <a:latin typeface="Arial"/>
                <a:cs typeface="+mn-cs"/>
              </a:rPr>
              <a:pPr eaLnBrk="1" fontAlgn="auto" hangingPunct="1">
                <a:spcBef>
                  <a:spcPts val="0"/>
                </a:spcBef>
                <a:spcAft>
                  <a:spcPts val="0"/>
                </a:spcAft>
              </a:pPr>
              <a:t>‹#›</a:t>
            </a:fld>
            <a:endParaRPr lang="ru-RU" dirty="0">
              <a:solidFill>
                <a:srgbClr val="526DB0">
                  <a:lumMod val="50000"/>
                </a:srgbClr>
              </a:solidFill>
              <a:latin typeface="Arial"/>
              <a:cs typeface="+mn-cs"/>
            </a:endParaRPr>
          </a:p>
        </p:txBody>
      </p:sp>
      <p:sp>
        <p:nvSpPr>
          <p:cNvPr id="7" name="Rectangle 6"/>
          <p:cNvSpPr/>
          <p:nvPr/>
        </p:nvSpPr>
        <p:spPr>
          <a:xfrm>
            <a:off x="0" y="0"/>
            <a:ext cx="142876" cy="855677"/>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8" name="Rectangle 7"/>
          <p:cNvSpPr/>
          <p:nvPr/>
        </p:nvSpPr>
        <p:spPr>
          <a:xfrm>
            <a:off x="0" y="855677"/>
            <a:ext cx="142876" cy="6002323"/>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C00000"/>
              </a:solidFill>
            </a:endParaRPr>
          </a:p>
        </p:txBody>
      </p:sp>
      <p:cxnSp>
        <p:nvCxnSpPr>
          <p:cNvPr id="10" name="Прямая соединительная линия 9"/>
          <p:cNvCxnSpPr/>
          <p:nvPr userDrawn="1"/>
        </p:nvCxnSpPr>
        <p:spPr>
          <a:xfrm>
            <a:off x="453004" y="836802"/>
            <a:ext cx="851515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98732"/>
      </p:ext>
    </p:extLst>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timing>
    <p:tnLst>
      <p:par>
        <p:cTn id="1" dur="indefinite" restart="never" nodeType="tmRoot"/>
      </p:par>
    </p:tnLst>
  </p:timing>
  <p:hf hdr="0" ftr="0" dt="0"/>
  <p:txStyles>
    <p:titleStyle>
      <a:lvl1pPr algn="l" defTabSz="914400" rtl="0" eaLnBrk="1" latinLnBrk="0" hangingPunct="1">
        <a:spcBef>
          <a:spcPct val="0"/>
        </a:spcBef>
        <a:buNone/>
        <a:defRPr sz="1600" b="1" kern="1200" cap="none" spc="0" baseline="0">
          <a:solidFill>
            <a:srgbClr val="002060"/>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rgbClr val="002060"/>
          </a:solidFill>
          <a:latin typeface="Times New Roman" panose="02020603050405020304" pitchFamily="18" charset="0"/>
          <a:ea typeface="+mn-ea"/>
          <a:cs typeface="Times New Roman" panose="02020603050405020304" pitchFamily="18" charset="0"/>
        </a:defRPr>
      </a:lvl1pPr>
      <a:lvl2pPr marL="457200" indent="-182880" algn="l" defTabSz="914400" rtl="0" eaLnBrk="1" latinLnBrk="0" hangingPunct="1">
        <a:spcBef>
          <a:spcPct val="20000"/>
        </a:spcBef>
        <a:buClr>
          <a:schemeClr val="tx2"/>
        </a:buClr>
        <a:buFont typeface="Arial" pitchFamily="34" charset="0"/>
        <a:buChar char="•"/>
        <a:defRPr sz="2000" kern="1200">
          <a:solidFill>
            <a:srgbClr val="00206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Clr>
          <a:schemeClr val="tx2"/>
        </a:buClr>
        <a:buFont typeface="Arial" pitchFamily="34" charset="0"/>
        <a:buChar char="•"/>
        <a:defRPr sz="1800" kern="1200">
          <a:solidFill>
            <a:srgbClr val="00206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Clr>
          <a:schemeClr val="tx2"/>
        </a:buClr>
        <a:buFont typeface="Arial" pitchFamily="34" charset="0"/>
        <a:buChar char="•"/>
        <a:defRPr sz="1600" kern="1200">
          <a:solidFill>
            <a:srgbClr val="00206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Clr>
          <a:schemeClr val="tx2"/>
        </a:buClr>
        <a:buFont typeface="Arial" pitchFamily="34" charset="0"/>
        <a:buChar char="•"/>
        <a:defRPr sz="1400" kern="1200" baseline="0">
          <a:solidFill>
            <a:srgbClr val="00206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3" Type="http://schemas.openxmlformats.org/officeDocument/2006/relationships/hyperlink" Target="consultantplus://offline/ref=46E8AE1F2072A82592D0AED9F35602154EF984DD9AAA8CE466D03B5A6FE2F0CB8318CE32F65E1825F86D0CD95AT1O6N" TargetMode="External"/><Relationship Id="rId2" Type="http://schemas.openxmlformats.org/officeDocument/2006/relationships/hyperlink" Target="#P24"/><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wmf"/><Relationship Id="rId1" Type="http://schemas.openxmlformats.org/officeDocument/2006/relationships/slideLayout" Target="../slideLayouts/slideLayout9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43966" y="1844824"/>
            <a:ext cx="8712968" cy="830997"/>
          </a:xfrm>
          <a:prstGeom prst="rect">
            <a:avLst/>
          </a:prstGeom>
        </p:spPr>
        <p:txBody>
          <a:bodyPr wrap="square">
            <a:spAutoFit/>
          </a:bodyPr>
          <a:lstStyle/>
          <a:p>
            <a:pPr marL="0" marR="0" lvl="0" indent="0" algn="ctr" defTabSz="914400" eaLnBrk="1" latinLnBrk="0" hangingPunct="1">
              <a:lnSpc>
                <a:spcPct val="150000"/>
              </a:lnSpc>
              <a:buClrTx/>
              <a:buSzTx/>
              <a:buFontTx/>
              <a:buNone/>
              <a:tabLst/>
              <a:defRPr/>
            </a:pPr>
            <a:r>
              <a:rPr lang="ru-RU" altLang="ru-RU" sz="1600" cap="all" spc="100" dirty="0" smtClean="0">
                <a:solidFill>
                  <a:schemeClr val="accent5">
                    <a:lumMod val="75000"/>
                  </a:schemeClr>
                </a:solidFill>
                <a:latin typeface="Times New Roman" panose="02020603050405020304" pitchFamily="18" charset="0"/>
                <a:ea typeface="+mj-ea"/>
                <a:cs typeface="Times New Roman" panose="02020603050405020304" pitchFamily="18" charset="0"/>
              </a:rPr>
              <a:t>НАЦИОНАЛЬНЫЙ АУДИТ  запасов ТПИ</a:t>
            </a:r>
          </a:p>
          <a:p>
            <a:pPr marL="0" marR="0" lvl="0" indent="0" algn="ctr" defTabSz="914400" eaLnBrk="1" latinLnBrk="0" hangingPunct="1">
              <a:lnSpc>
                <a:spcPct val="150000"/>
              </a:lnSpc>
              <a:buClrTx/>
              <a:buSzTx/>
              <a:buFontTx/>
              <a:buNone/>
              <a:tabLst/>
              <a:defRPr/>
            </a:pPr>
            <a:r>
              <a:rPr lang="ru-RU" altLang="ru-RU" sz="1600" cap="all" spc="100" dirty="0" smtClean="0">
                <a:solidFill>
                  <a:schemeClr val="accent5">
                    <a:lumMod val="75000"/>
                  </a:schemeClr>
                </a:solidFill>
                <a:latin typeface="Times New Roman" panose="02020603050405020304" pitchFamily="18" charset="0"/>
                <a:ea typeface="+mj-ea"/>
                <a:cs typeface="Times New Roman" panose="02020603050405020304" pitchFamily="18" charset="0"/>
              </a:rPr>
              <a:t>И </a:t>
            </a:r>
            <a:r>
              <a:rPr lang="ru-RU" altLang="ru-RU" sz="1600" cap="all" spc="100" dirty="0" smtClean="0">
                <a:solidFill>
                  <a:schemeClr val="accent5">
                    <a:lumMod val="75000"/>
                  </a:schemeClr>
                </a:solidFill>
                <a:latin typeface="Times New Roman" panose="02020603050405020304" pitchFamily="18" charset="0"/>
                <a:cs typeface="Times New Roman" panose="02020603050405020304" pitchFamily="18" charset="0"/>
              </a:rPr>
              <a:t>ОТЧЕТНОСТЬ </a:t>
            </a:r>
            <a:r>
              <a:rPr lang="ru-RU" altLang="ru-RU" sz="1600" cap="all" spc="100" dirty="0">
                <a:solidFill>
                  <a:schemeClr val="accent5">
                    <a:lumMod val="75000"/>
                  </a:schemeClr>
                </a:solidFill>
                <a:latin typeface="Times New Roman" panose="02020603050405020304" pitchFamily="18" charset="0"/>
                <a:cs typeface="Times New Roman" panose="02020603050405020304" pitchFamily="18" charset="0"/>
              </a:rPr>
              <a:t>В СФЕРЕ  </a:t>
            </a:r>
            <a:r>
              <a:rPr lang="ru-RU" altLang="ru-RU" sz="1600" cap="all" spc="100" dirty="0" smtClean="0">
                <a:solidFill>
                  <a:schemeClr val="accent5">
                    <a:lumMod val="75000"/>
                  </a:schemeClr>
                </a:solidFill>
                <a:latin typeface="Times New Roman" panose="02020603050405020304" pitchFamily="18" charset="0"/>
                <a:cs typeface="Times New Roman" panose="02020603050405020304" pitchFamily="18" charset="0"/>
              </a:rPr>
              <a:t>НЕДРОПОЛЬЗОВАНИЯ РФ</a:t>
            </a:r>
            <a:endParaRPr lang="ru-RU" altLang="ru-RU" sz="1600" cap="all" spc="100" dirty="0">
              <a:solidFill>
                <a:schemeClr val="accent5">
                  <a:lumMod val="7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34301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reeform 3"/>
          <p:cNvSpPr>
            <a:spLocks/>
          </p:cNvSpPr>
          <p:nvPr/>
        </p:nvSpPr>
        <p:spPr bwMode="gray">
          <a:xfrm>
            <a:off x="3478213" y="3024188"/>
            <a:ext cx="2466975" cy="771525"/>
          </a:xfrm>
          <a:custGeom>
            <a:avLst/>
            <a:gdLst>
              <a:gd name="T0" fmla="*/ 2147483647 w 1717"/>
              <a:gd name="T1" fmla="*/ 2147483647 h 484"/>
              <a:gd name="T2" fmla="*/ 2147483647 w 1717"/>
              <a:gd name="T3" fmla="*/ 2147483647 h 484"/>
              <a:gd name="T4" fmla="*/ 2147483647 w 1717"/>
              <a:gd name="T5" fmla="*/ 2147483647 h 484"/>
              <a:gd name="T6" fmla="*/ 2147483647 w 1717"/>
              <a:gd name="T7" fmla="*/ 2147483647 h 484"/>
              <a:gd name="T8" fmla="*/ 2147483647 w 1717"/>
              <a:gd name="T9" fmla="*/ 2147483647 h 484"/>
              <a:gd name="T10" fmla="*/ 2147483647 w 1717"/>
              <a:gd name="T11" fmla="*/ 2147483647 h 484"/>
              <a:gd name="T12" fmla="*/ 2147483647 w 1717"/>
              <a:gd name="T13" fmla="*/ 2147483647 h 484"/>
              <a:gd name="T14" fmla="*/ 2147483647 w 1717"/>
              <a:gd name="T15" fmla="*/ 2147483647 h 484"/>
              <a:gd name="T16" fmla="*/ 2147483647 w 1717"/>
              <a:gd name="T17" fmla="*/ 2147483647 h 484"/>
              <a:gd name="T18" fmla="*/ 2147483647 w 1717"/>
              <a:gd name="T19" fmla="*/ 2147483647 h 484"/>
              <a:gd name="T20" fmla="*/ 2147483647 w 1717"/>
              <a:gd name="T21" fmla="*/ 2147483647 h 484"/>
              <a:gd name="T22" fmla="*/ 2147483647 w 1717"/>
              <a:gd name="T23" fmla="*/ 2147483647 h 484"/>
              <a:gd name="T24" fmla="*/ 2147483647 w 1717"/>
              <a:gd name="T25" fmla="*/ 2147483647 h 484"/>
              <a:gd name="T26" fmla="*/ 2147483647 w 1717"/>
              <a:gd name="T27" fmla="*/ 2147483647 h 484"/>
              <a:gd name="T28" fmla="*/ 2147483647 w 1717"/>
              <a:gd name="T29" fmla="*/ 2147483647 h 484"/>
              <a:gd name="T30" fmla="*/ 2147483647 w 1717"/>
              <a:gd name="T31" fmla="*/ 2147483647 h 484"/>
              <a:gd name="T32" fmla="*/ 2147483647 w 1717"/>
              <a:gd name="T33" fmla="*/ 2147483647 h 484"/>
              <a:gd name="T34" fmla="*/ 0 w 1717"/>
              <a:gd name="T35" fmla="*/ 0 h 484"/>
              <a:gd name="T36" fmla="*/ 2147483647 w 1717"/>
              <a:gd name="T37" fmla="*/ 2147483647 h 484"/>
              <a:gd name="T38" fmla="*/ 2147483647 w 1717"/>
              <a:gd name="T39" fmla="*/ 2147483647 h 484"/>
              <a:gd name="T40" fmla="*/ 2147483647 w 1717"/>
              <a:gd name="T41" fmla="*/ 2147483647 h 484"/>
              <a:gd name="T42" fmla="*/ 2147483647 w 1717"/>
              <a:gd name="T43" fmla="*/ 2147483647 h 484"/>
              <a:gd name="T44" fmla="*/ 2147483647 w 1717"/>
              <a:gd name="T45" fmla="*/ 2147483647 h 484"/>
              <a:gd name="T46" fmla="*/ 2147483647 w 1717"/>
              <a:gd name="T47" fmla="*/ 2147483647 h 484"/>
              <a:gd name="T48" fmla="*/ 2147483647 w 1717"/>
              <a:gd name="T49" fmla="*/ 2147483647 h 484"/>
              <a:gd name="T50" fmla="*/ 2147483647 w 1717"/>
              <a:gd name="T51" fmla="*/ 2147483647 h 484"/>
              <a:gd name="T52" fmla="*/ 2147483647 w 1717"/>
              <a:gd name="T53" fmla="*/ 2147483647 h 484"/>
              <a:gd name="T54" fmla="*/ 2147483647 w 1717"/>
              <a:gd name="T55" fmla="*/ 2147483647 h 484"/>
              <a:gd name="T56" fmla="*/ 2147483647 w 1717"/>
              <a:gd name="T57" fmla="*/ 2147483647 h 484"/>
              <a:gd name="T58" fmla="*/ 2147483647 w 1717"/>
              <a:gd name="T59" fmla="*/ 2147483647 h 484"/>
              <a:gd name="T60" fmla="*/ 2147483647 w 1717"/>
              <a:gd name="T61" fmla="*/ 2147483647 h 484"/>
              <a:gd name="T62" fmla="*/ 2147483647 w 1717"/>
              <a:gd name="T63" fmla="*/ 2147483647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C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solidFill>
                <a:srgbClr val="000000"/>
              </a:solidFill>
              <a:latin typeface="Arial" pitchFamily="34" charset="0"/>
            </a:endParaRPr>
          </a:p>
        </p:txBody>
      </p:sp>
      <p:sp>
        <p:nvSpPr>
          <p:cNvPr id="123907" name="Freeform 4"/>
          <p:cNvSpPr>
            <a:spLocks/>
          </p:cNvSpPr>
          <p:nvPr/>
        </p:nvSpPr>
        <p:spPr bwMode="gray">
          <a:xfrm rot="3600000">
            <a:off x="2300288" y="2768600"/>
            <a:ext cx="2465388" cy="769937"/>
          </a:xfrm>
          <a:custGeom>
            <a:avLst/>
            <a:gdLst>
              <a:gd name="T0" fmla="*/ 2147483647 w 1717"/>
              <a:gd name="T1" fmla="*/ 2147483647 h 484"/>
              <a:gd name="T2" fmla="*/ 2147483647 w 1717"/>
              <a:gd name="T3" fmla="*/ 2147483647 h 484"/>
              <a:gd name="T4" fmla="*/ 2147483647 w 1717"/>
              <a:gd name="T5" fmla="*/ 2147483647 h 484"/>
              <a:gd name="T6" fmla="*/ 2147483647 w 1717"/>
              <a:gd name="T7" fmla="*/ 2147483647 h 484"/>
              <a:gd name="T8" fmla="*/ 2147483647 w 1717"/>
              <a:gd name="T9" fmla="*/ 2147483647 h 484"/>
              <a:gd name="T10" fmla="*/ 2147483647 w 1717"/>
              <a:gd name="T11" fmla="*/ 2147483647 h 484"/>
              <a:gd name="T12" fmla="*/ 2147483647 w 1717"/>
              <a:gd name="T13" fmla="*/ 2147483647 h 484"/>
              <a:gd name="T14" fmla="*/ 2147483647 w 1717"/>
              <a:gd name="T15" fmla="*/ 2147483647 h 484"/>
              <a:gd name="T16" fmla="*/ 2147483647 w 1717"/>
              <a:gd name="T17" fmla="*/ 2147483647 h 484"/>
              <a:gd name="T18" fmla="*/ 2147483647 w 1717"/>
              <a:gd name="T19" fmla="*/ 2147483647 h 484"/>
              <a:gd name="T20" fmla="*/ 2147483647 w 1717"/>
              <a:gd name="T21" fmla="*/ 2147483647 h 484"/>
              <a:gd name="T22" fmla="*/ 2147483647 w 1717"/>
              <a:gd name="T23" fmla="*/ 2147483647 h 484"/>
              <a:gd name="T24" fmla="*/ 2147483647 w 1717"/>
              <a:gd name="T25" fmla="*/ 2147483647 h 484"/>
              <a:gd name="T26" fmla="*/ 2147483647 w 1717"/>
              <a:gd name="T27" fmla="*/ 2147483647 h 484"/>
              <a:gd name="T28" fmla="*/ 2147483647 w 1717"/>
              <a:gd name="T29" fmla="*/ 2147483647 h 484"/>
              <a:gd name="T30" fmla="*/ 2147483647 w 1717"/>
              <a:gd name="T31" fmla="*/ 2147483647 h 484"/>
              <a:gd name="T32" fmla="*/ 2147483647 w 1717"/>
              <a:gd name="T33" fmla="*/ 2147483647 h 484"/>
              <a:gd name="T34" fmla="*/ 0 w 1717"/>
              <a:gd name="T35" fmla="*/ 0 h 484"/>
              <a:gd name="T36" fmla="*/ 2147483647 w 1717"/>
              <a:gd name="T37" fmla="*/ 2147483647 h 484"/>
              <a:gd name="T38" fmla="*/ 2147483647 w 1717"/>
              <a:gd name="T39" fmla="*/ 2147483647 h 484"/>
              <a:gd name="T40" fmla="*/ 2147483647 w 1717"/>
              <a:gd name="T41" fmla="*/ 2147483647 h 484"/>
              <a:gd name="T42" fmla="*/ 2147483647 w 1717"/>
              <a:gd name="T43" fmla="*/ 2147483647 h 484"/>
              <a:gd name="T44" fmla="*/ 2147483647 w 1717"/>
              <a:gd name="T45" fmla="*/ 2147483647 h 484"/>
              <a:gd name="T46" fmla="*/ 2147483647 w 1717"/>
              <a:gd name="T47" fmla="*/ 2147483647 h 484"/>
              <a:gd name="T48" fmla="*/ 2147483647 w 1717"/>
              <a:gd name="T49" fmla="*/ 2147483647 h 484"/>
              <a:gd name="T50" fmla="*/ 2147483647 w 1717"/>
              <a:gd name="T51" fmla="*/ 2147483647 h 484"/>
              <a:gd name="T52" fmla="*/ 2147483647 w 1717"/>
              <a:gd name="T53" fmla="*/ 2147483647 h 484"/>
              <a:gd name="T54" fmla="*/ 2147483647 w 1717"/>
              <a:gd name="T55" fmla="*/ 2147483647 h 484"/>
              <a:gd name="T56" fmla="*/ 2147483647 w 1717"/>
              <a:gd name="T57" fmla="*/ 2147483647 h 484"/>
              <a:gd name="T58" fmla="*/ 2147483647 w 1717"/>
              <a:gd name="T59" fmla="*/ 2147483647 h 484"/>
              <a:gd name="T60" fmla="*/ 2147483647 w 1717"/>
              <a:gd name="T61" fmla="*/ 2147483647 h 484"/>
              <a:gd name="T62" fmla="*/ 2147483647 w 1717"/>
              <a:gd name="T63" fmla="*/ 2147483647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6699"/>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solidFill>
                <a:srgbClr val="000000"/>
              </a:solidFill>
              <a:latin typeface="Arial" pitchFamily="34" charset="0"/>
            </a:endParaRPr>
          </a:p>
        </p:txBody>
      </p:sp>
      <p:sp>
        <p:nvSpPr>
          <p:cNvPr id="123908" name="Freeform 5"/>
          <p:cNvSpPr>
            <a:spLocks/>
          </p:cNvSpPr>
          <p:nvPr/>
        </p:nvSpPr>
        <p:spPr bwMode="gray">
          <a:xfrm rot="7200000">
            <a:off x="1971675" y="1468438"/>
            <a:ext cx="2465387" cy="769938"/>
          </a:xfrm>
          <a:custGeom>
            <a:avLst/>
            <a:gdLst>
              <a:gd name="T0" fmla="*/ 2147483647 w 1717"/>
              <a:gd name="T1" fmla="*/ 2147483647 h 484"/>
              <a:gd name="T2" fmla="*/ 2147483647 w 1717"/>
              <a:gd name="T3" fmla="*/ 2147483647 h 484"/>
              <a:gd name="T4" fmla="*/ 2147483647 w 1717"/>
              <a:gd name="T5" fmla="*/ 2147483647 h 484"/>
              <a:gd name="T6" fmla="*/ 2147483647 w 1717"/>
              <a:gd name="T7" fmla="*/ 2147483647 h 484"/>
              <a:gd name="T8" fmla="*/ 2147483647 w 1717"/>
              <a:gd name="T9" fmla="*/ 2147483647 h 484"/>
              <a:gd name="T10" fmla="*/ 2147483647 w 1717"/>
              <a:gd name="T11" fmla="*/ 2147483647 h 484"/>
              <a:gd name="T12" fmla="*/ 2147483647 w 1717"/>
              <a:gd name="T13" fmla="*/ 2147483647 h 484"/>
              <a:gd name="T14" fmla="*/ 2147483647 w 1717"/>
              <a:gd name="T15" fmla="*/ 2147483647 h 484"/>
              <a:gd name="T16" fmla="*/ 2147483647 w 1717"/>
              <a:gd name="T17" fmla="*/ 2147483647 h 484"/>
              <a:gd name="T18" fmla="*/ 2147483647 w 1717"/>
              <a:gd name="T19" fmla="*/ 2147483647 h 484"/>
              <a:gd name="T20" fmla="*/ 2147483647 w 1717"/>
              <a:gd name="T21" fmla="*/ 2147483647 h 484"/>
              <a:gd name="T22" fmla="*/ 2147483647 w 1717"/>
              <a:gd name="T23" fmla="*/ 2147483647 h 484"/>
              <a:gd name="T24" fmla="*/ 2147483647 w 1717"/>
              <a:gd name="T25" fmla="*/ 2147483647 h 484"/>
              <a:gd name="T26" fmla="*/ 2147483647 w 1717"/>
              <a:gd name="T27" fmla="*/ 2147483647 h 484"/>
              <a:gd name="T28" fmla="*/ 2147483647 w 1717"/>
              <a:gd name="T29" fmla="*/ 2147483647 h 484"/>
              <a:gd name="T30" fmla="*/ 2147483647 w 1717"/>
              <a:gd name="T31" fmla="*/ 2147483647 h 484"/>
              <a:gd name="T32" fmla="*/ 2147483647 w 1717"/>
              <a:gd name="T33" fmla="*/ 2147483647 h 484"/>
              <a:gd name="T34" fmla="*/ 0 w 1717"/>
              <a:gd name="T35" fmla="*/ 0 h 484"/>
              <a:gd name="T36" fmla="*/ 2147483647 w 1717"/>
              <a:gd name="T37" fmla="*/ 2147483647 h 484"/>
              <a:gd name="T38" fmla="*/ 2147483647 w 1717"/>
              <a:gd name="T39" fmla="*/ 2147483647 h 484"/>
              <a:gd name="T40" fmla="*/ 2147483647 w 1717"/>
              <a:gd name="T41" fmla="*/ 2147483647 h 484"/>
              <a:gd name="T42" fmla="*/ 2147483647 w 1717"/>
              <a:gd name="T43" fmla="*/ 2147483647 h 484"/>
              <a:gd name="T44" fmla="*/ 2147483647 w 1717"/>
              <a:gd name="T45" fmla="*/ 2147483647 h 484"/>
              <a:gd name="T46" fmla="*/ 2147483647 w 1717"/>
              <a:gd name="T47" fmla="*/ 2147483647 h 484"/>
              <a:gd name="T48" fmla="*/ 2147483647 w 1717"/>
              <a:gd name="T49" fmla="*/ 2147483647 h 484"/>
              <a:gd name="T50" fmla="*/ 2147483647 w 1717"/>
              <a:gd name="T51" fmla="*/ 2147483647 h 484"/>
              <a:gd name="T52" fmla="*/ 2147483647 w 1717"/>
              <a:gd name="T53" fmla="*/ 2147483647 h 484"/>
              <a:gd name="T54" fmla="*/ 2147483647 w 1717"/>
              <a:gd name="T55" fmla="*/ 2147483647 h 484"/>
              <a:gd name="T56" fmla="*/ 2147483647 w 1717"/>
              <a:gd name="T57" fmla="*/ 2147483647 h 484"/>
              <a:gd name="T58" fmla="*/ 2147483647 w 1717"/>
              <a:gd name="T59" fmla="*/ 2147483647 h 484"/>
              <a:gd name="T60" fmla="*/ 2147483647 w 1717"/>
              <a:gd name="T61" fmla="*/ 2147483647 h 484"/>
              <a:gd name="T62" fmla="*/ 2147483647 w 1717"/>
              <a:gd name="T63" fmla="*/ 2147483647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66CC"/>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solidFill>
                <a:srgbClr val="000000"/>
              </a:solidFill>
              <a:latin typeface="Arial" pitchFamily="34" charset="0"/>
            </a:endParaRPr>
          </a:p>
        </p:txBody>
      </p:sp>
      <p:sp>
        <p:nvSpPr>
          <p:cNvPr id="123909" name="Freeform 6"/>
          <p:cNvSpPr>
            <a:spLocks/>
          </p:cNvSpPr>
          <p:nvPr/>
        </p:nvSpPr>
        <p:spPr bwMode="gray">
          <a:xfrm rot="10800000">
            <a:off x="2595563" y="595313"/>
            <a:ext cx="2466975" cy="769937"/>
          </a:xfrm>
          <a:custGeom>
            <a:avLst/>
            <a:gdLst>
              <a:gd name="T0" fmla="*/ 2147483647 w 1717"/>
              <a:gd name="T1" fmla="*/ 2147483647 h 484"/>
              <a:gd name="T2" fmla="*/ 2147483647 w 1717"/>
              <a:gd name="T3" fmla="*/ 2147483647 h 484"/>
              <a:gd name="T4" fmla="*/ 2147483647 w 1717"/>
              <a:gd name="T5" fmla="*/ 2147483647 h 484"/>
              <a:gd name="T6" fmla="*/ 2147483647 w 1717"/>
              <a:gd name="T7" fmla="*/ 2147483647 h 484"/>
              <a:gd name="T8" fmla="*/ 2147483647 w 1717"/>
              <a:gd name="T9" fmla="*/ 2147483647 h 484"/>
              <a:gd name="T10" fmla="*/ 2147483647 w 1717"/>
              <a:gd name="T11" fmla="*/ 2147483647 h 484"/>
              <a:gd name="T12" fmla="*/ 2147483647 w 1717"/>
              <a:gd name="T13" fmla="*/ 2147483647 h 484"/>
              <a:gd name="T14" fmla="*/ 2147483647 w 1717"/>
              <a:gd name="T15" fmla="*/ 2147483647 h 484"/>
              <a:gd name="T16" fmla="*/ 2147483647 w 1717"/>
              <a:gd name="T17" fmla="*/ 2147483647 h 484"/>
              <a:gd name="T18" fmla="*/ 2147483647 w 1717"/>
              <a:gd name="T19" fmla="*/ 2147483647 h 484"/>
              <a:gd name="T20" fmla="*/ 2147483647 w 1717"/>
              <a:gd name="T21" fmla="*/ 2147483647 h 484"/>
              <a:gd name="T22" fmla="*/ 2147483647 w 1717"/>
              <a:gd name="T23" fmla="*/ 2147483647 h 484"/>
              <a:gd name="T24" fmla="*/ 2147483647 w 1717"/>
              <a:gd name="T25" fmla="*/ 2147483647 h 484"/>
              <a:gd name="T26" fmla="*/ 2147483647 w 1717"/>
              <a:gd name="T27" fmla="*/ 2147483647 h 484"/>
              <a:gd name="T28" fmla="*/ 2147483647 w 1717"/>
              <a:gd name="T29" fmla="*/ 2147483647 h 484"/>
              <a:gd name="T30" fmla="*/ 2147483647 w 1717"/>
              <a:gd name="T31" fmla="*/ 2147483647 h 484"/>
              <a:gd name="T32" fmla="*/ 2147483647 w 1717"/>
              <a:gd name="T33" fmla="*/ 2147483647 h 484"/>
              <a:gd name="T34" fmla="*/ 0 w 1717"/>
              <a:gd name="T35" fmla="*/ 0 h 484"/>
              <a:gd name="T36" fmla="*/ 2147483647 w 1717"/>
              <a:gd name="T37" fmla="*/ 2147483647 h 484"/>
              <a:gd name="T38" fmla="*/ 2147483647 w 1717"/>
              <a:gd name="T39" fmla="*/ 2147483647 h 484"/>
              <a:gd name="T40" fmla="*/ 2147483647 w 1717"/>
              <a:gd name="T41" fmla="*/ 2147483647 h 484"/>
              <a:gd name="T42" fmla="*/ 2147483647 w 1717"/>
              <a:gd name="T43" fmla="*/ 2147483647 h 484"/>
              <a:gd name="T44" fmla="*/ 2147483647 w 1717"/>
              <a:gd name="T45" fmla="*/ 2147483647 h 484"/>
              <a:gd name="T46" fmla="*/ 2147483647 w 1717"/>
              <a:gd name="T47" fmla="*/ 2147483647 h 484"/>
              <a:gd name="T48" fmla="*/ 2147483647 w 1717"/>
              <a:gd name="T49" fmla="*/ 2147483647 h 484"/>
              <a:gd name="T50" fmla="*/ 2147483647 w 1717"/>
              <a:gd name="T51" fmla="*/ 2147483647 h 484"/>
              <a:gd name="T52" fmla="*/ 2147483647 w 1717"/>
              <a:gd name="T53" fmla="*/ 2147483647 h 484"/>
              <a:gd name="T54" fmla="*/ 2147483647 w 1717"/>
              <a:gd name="T55" fmla="*/ 2147483647 h 484"/>
              <a:gd name="T56" fmla="*/ 2147483647 w 1717"/>
              <a:gd name="T57" fmla="*/ 2147483647 h 484"/>
              <a:gd name="T58" fmla="*/ 2147483647 w 1717"/>
              <a:gd name="T59" fmla="*/ 2147483647 h 484"/>
              <a:gd name="T60" fmla="*/ 2147483647 w 1717"/>
              <a:gd name="T61" fmla="*/ 2147483647 h 484"/>
              <a:gd name="T62" fmla="*/ 2147483647 w 1717"/>
              <a:gd name="T63" fmla="*/ 2147483647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99CC"/>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solidFill>
                <a:srgbClr val="000000"/>
              </a:solidFill>
              <a:latin typeface="Arial" pitchFamily="34" charset="0"/>
            </a:endParaRPr>
          </a:p>
        </p:txBody>
      </p:sp>
      <p:sp>
        <p:nvSpPr>
          <p:cNvPr id="123910" name="Freeform 7"/>
          <p:cNvSpPr>
            <a:spLocks/>
          </p:cNvSpPr>
          <p:nvPr/>
        </p:nvSpPr>
        <p:spPr bwMode="gray">
          <a:xfrm rot="-7200000">
            <a:off x="3846513" y="890588"/>
            <a:ext cx="2465387" cy="769937"/>
          </a:xfrm>
          <a:custGeom>
            <a:avLst/>
            <a:gdLst>
              <a:gd name="T0" fmla="*/ 2147483647 w 1717"/>
              <a:gd name="T1" fmla="*/ 2147483647 h 484"/>
              <a:gd name="T2" fmla="*/ 2147483647 w 1717"/>
              <a:gd name="T3" fmla="*/ 2147483647 h 484"/>
              <a:gd name="T4" fmla="*/ 2147483647 w 1717"/>
              <a:gd name="T5" fmla="*/ 2147483647 h 484"/>
              <a:gd name="T6" fmla="*/ 2147483647 w 1717"/>
              <a:gd name="T7" fmla="*/ 2147483647 h 484"/>
              <a:gd name="T8" fmla="*/ 2147483647 w 1717"/>
              <a:gd name="T9" fmla="*/ 2147483647 h 484"/>
              <a:gd name="T10" fmla="*/ 2147483647 w 1717"/>
              <a:gd name="T11" fmla="*/ 2147483647 h 484"/>
              <a:gd name="T12" fmla="*/ 2147483647 w 1717"/>
              <a:gd name="T13" fmla="*/ 2147483647 h 484"/>
              <a:gd name="T14" fmla="*/ 2147483647 w 1717"/>
              <a:gd name="T15" fmla="*/ 2147483647 h 484"/>
              <a:gd name="T16" fmla="*/ 2147483647 w 1717"/>
              <a:gd name="T17" fmla="*/ 2147483647 h 484"/>
              <a:gd name="T18" fmla="*/ 2147483647 w 1717"/>
              <a:gd name="T19" fmla="*/ 2147483647 h 484"/>
              <a:gd name="T20" fmla="*/ 2147483647 w 1717"/>
              <a:gd name="T21" fmla="*/ 2147483647 h 484"/>
              <a:gd name="T22" fmla="*/ 2147483647 w 1717"/>
              <a:gd name="T23" fmla="*/ 2147483647 h 484"/>
              <a:gd name="T24" fmla="*/ 2147483647 w 1717"/>
              <a:gd name="T25" fmla="*/ 2147483647 h 484"/>
              <a:gd name="T26" fmla="*/ 2147483647 w 1717"/>
              <a:gd name="T27" fmla="*/ 2147483647 h 484"/>
              <a:gd name="T28" fmla="*/ 2147483647 w 1717"/>
              <a:gd name="T29" fmla="*/ 2147483647 h 484"/>
              <a:gd name="T30" fmla="*/ 2147483647 w 1717"/>
              <a:gd name="T31" fmla="*/ 2147483647 h 484"/>
              <a:gd name="T32" fmla="*/ 2147483647 w 1717"/>
              <a:gd name="T33" fmla="*/ 2147483647 h 484"/>
              <a:gd name="T34" fmla="*/ 0 w 1717"/>
              <a:gd name="T35" fmla="*/ 0 h 484"/>
              <a:gd name="T36" fmla="*/ 2147483647 w 1717"/>
              <a:gd name="T37" fmla="*/ 2147483647 h 484"/>
              <a:gd name="T38" fmla="*/ 2147483647 w 1717"/>
              <a:gd name="T39" fmla="*/ 2147483647 h 484"/>
              <a:gd name="T40" fmla="*/ 2147483647 w 1717"/>
              <a:gd name="T41" fmla="*/ 2147483647 h 484"/>
              <a:gd name="T42" fmla="*/ 2147483647 w 1717"/>
              <a:gd name="T43" fmla="*/ 2147483647 h 484"/>
              <a:gd name="T44" fmla="*/ 2147483647 w 1717"/>
              <a:gd name="T45" fmla="*/ 2147483647 h 484"/>
              <a:gd name="T46" fmla="*/ 2147483647 w 1717"/>
              <a:gd name="T47" fmla="*/ 2147483647 h 484"/>
              <a:gd name="T48" fmla="*/ 2147483647 w 1717"/>
              <a:gd name="T49" fmla="*/ 2147483647 h 484"/>
              <a:gd name="T50" fmla="*/ 2147483647 w 1717"/>
              <a:gd name="T51" fmla="*/ 2147483647 h 484"/>
              <a:gd name="T52" fmla="*/ 2147483647 w 1717"/>
              <a:gd name="T53" fmla="*/ 2147483647 h 484"/>
              <a:gd name="T54" fmla="*/ 2147483647 w 1717"/>
              <a:gd name="T55" fmla="*/ 2147483647 h 484"/>
              <a:gd name="T56" fmla="*/ 2147483647 w 1717"/>
              <a:gd name="T57" fmla="*/ 2147483647 h 484"/>
              <a:gd name="T58" fmla="*/ 2147483647 w 1717"/>
              <a:gd name="T59" fmla="*/ 2147483647 h 484"/>
              <a:gd name="T60" fmla="*/ 2147483647 w 1717"/>
              <a:gd name="T61" fmla="*/ 2147483647 h 484"/>
              <a:gd name="T62" fmla="*/ 2147483647 w 1717"/>
              <a:gd name="T63" fmla="*/ 2147483647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solidFill>
                <a:srgbClr val="000000"/>
              </a:solidFill>
              <a:latin typeface="Arial" pitchFamily="34" charset="0"/>
            </a:endParaRPr>
          </a:p>
        </p:txBody>
      </p:sp>
      <p:sp>
        <p:nvSpPr>
          <p:cNvPr id="123911" name="Freeform 8"/>
          <p:cNvSpPr>
            <a:spLocks/>
          </p:cNvSpPr>
          <p:nvPr/>
        </p:nvSpPr>
        <p:spPr bwMode="gray">
          <a:xfrm rot="-3600000">
            <a:off x="4176713" y="2105025"/>
            <a:ext cx="2466975" cy="771525"/>
          </a:xfrm>
          <a:custGeom>
            <a:avLst/>
            <a:gdLst>
              <a:gd name="T0" fmla="*/ 2147483647 w 1717"/>
              <a:gd name="T1" fmla="*/ 2147483647 h 484"/>
              <a:gd name="T2" fmla="*/ 2147483647 w 1717"/>
              <a:gd name="T3" fmla="*/ 2147483647 h 484"/>
              <a:gd name="T4" fmla="*/ 2147483647 w 1717"/>
              <a:gd name="T5" fmla="*/ 2147483647 h 484"/>
              <a:gd name="T6" fmla="*/ 2147483647 w 1717"/>
              <a:gd name="T7" fmla="*/ 2147483647 h 484"/>
              <a:gd name="T8" fmla="*/ 2147483647 w 1717"/>
              <a:gd name="T9" fmla="*/ 2147483647 h 484"/>
              <a:gd name="T10" fmla="*/ 2147483647 w 1717"/>
              <a:gd name="T11" fmla="*/ 2147483647 h 484"/>
              <a:gd name="T12" fmla="*/ 2147483647 w 1717"/>
              <a:gd name="T13" fmla="*/ 2147483647 h 484"/>
              <a:gd name="T14" fmla="*/ 2147483647 w 1717"/>
              <a:gd name="T15" fmla="*/ 2147483647 h 484"/>
              <a:gd name="T16" fmla="*/ 2147483647 w 1717"/>
              <a:gd name="T17" fmla="*/ 2147483647 h 484"/>
              <a:gd name="T18" fmla="*/ 2147483647 w 1717"/>
              <a:gd name="T19" fmla="*/ 2147483647 h 484"/>
              <a:gd name="T20" fmla="*/ 2147483647 w 1717"/>
              <a:gd name="T21" fmla="*/ 2147483647 h 484"/>
              <a:gd name="T22" fmla="*/ 2147483647 w 1717"/>
              <a:gd name="T23" fmla="*/ 2147483647 h 484"/>
              <a:gd name="T24" fmla="*/ 2147483647 w 1717"/>
              <a:gd name="T25" fmla="*/ 2147483647 h 484"/>
              <a:gd name="T26" fmla="*/ 2147483647 w 1717"/>
              <a:gd name="T27" fmla="*/ 2147483647 h 484"/>
              <a:gd name="T28" fmla="*/ 2147483647 w 1717"/>
              <a:gd name="T29" fmla="*/ 2147483647 h 484"/>
              <a:gd name="T30" fmla="*/ 2147483647 w 1717"/>
              <a:gd name="T31" fmla="*/ 2147483647 h 484"/>
              <a:gd name="T32" fmla="*/ 2147483647 w 1717"/>
              <a:gd name="T33" fmla="*/ 2147483647 h 484"/>
              <a:gd name="T34" fmla="*/ 0 w 1717"/>
              <a:gd name="T35" fmla="*/ 0 h 484"/>
              <a:gd name="T36" fmla="*/ 2147483647 w 1717"/>
              <a:gd name="T37" fmla="*/ 2147483647 h 484"/>
              <a:gd name="T38" fmla="*/ 2147483647 w 1717"/>
              <a:gd name="T39" fmla="*/ 2147483647 h 484"/>
              <a:gd name="T40" fmla="*/ 2147483647 w 1717"/>
              <a:gd name="T41" fmla="*/ 2147483647 h 484"/>
              <a:gd name="T42" fmla="*/ 2147483647 w 1717"/>
              <a:gd name="T43" fmla="*/ 2147483647 h 484"/>
              <a:gd name="T44" fmla="*/ 2147483647 w 1717"/>
              <a:gd name="T45" fmla="*/ 2147483647 h 484"/>
              <a:gd name="T46" fmla="*/ 2147483647 w 1717"/>
              <a:gd name="T47" fmla="*/ 2147483647 h 484"/>
              <a:gd name="T48" fmla="*/ 2147483647 w 1717"/>
              <a:gd name="T49" fmla="*/ 2147483647 h 484"/>
              <a:gd name="T50" fmla="*/ 2147483647 w 1717"/>
              <a:gd name="T51" fmla="*/ 2147483647 h 484"/>
              <a:gd name="T52" fmla="*/ 2147483647 w 1717"/>
              <a:gd name="T53" fmla="*/ 2147483647 h 484"/>
              <a:gd name="T54" fmla="*/ 2147483647 w 1717"/>
              <a:gd name="T55" fmla="*/ 2147483647 h 484"/>
              <a:gd name="T56" fmla="*/ 2147483647 w 1717"/>
              <a:gd name="T57" fmla="*/ 2147483647 h 484"/>
              <a:gd name="T58" fmla="*/ 2147483647 w 1717"/>
              <a:gd name="T59" fmla="*/ 2147483647 h 484"/>
              <a:gd name="T60" fmla="*/ 2147483647 w 1717"/>
              <a:gd name="T61" fmla="*/ 2147483647 h 484"/>
              <a:gd name="T62" fmla="*/ 2147483647 w 1717"/>
              <a:gd name="T63" fmla="*/ 2147483647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6699"/>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solidFill>
                <a:srgbClr val="000000"/>
              </a:solidFill>
              <a:latin typeface="Arial" pitchFamily="34" charset="0"/>
            </a:endParaRPr>
          </a:p>
        </p:txBody>
      </p:sp>
      <p:grpSp>
        <p:nvGrpSpPr>
          <p:cNvPr id="123912" name="Group 9"/>
          <p:cNvGrpSpPr>
            <a:grpSpLocks/>
          </p:cNvGrpSpPr>
          <p:nvPr/>
        </p:nvGrpSpPr>
        <p:grpSpPr bwMode="auto">
          <a:xfrm>
            <a:off x="3262313" y="1185863"/>
            <a:ext cx="2057400" cy="2057400"/>
            <a:chOff x="2016" y="1920"/>
            <a:chExt cx="1680" cy="1680"/>
          </a:xfrm>
        </p:grpSpPr>
        <p:sp>
          <p:nvSpPr>
            <p:cNvPr id="11" name="Oval 10"/>
            <p:cNvSpPr>
              <a:spLocks noChangeArrowheads="1"/>
            </p:cNvSpPr>
            <p:nvPr/>
          </p:nvSpPr>
          <p:spPr bwMode="gray">
            <a:xfrm>
              <a:off x="2016" y="1920"/>
              <a:ext cx="1680" cy="1680"/>
            </a:xfrm>
            <a:prstGeom prst="ellipse">
              <a:avLst/>
            </a:prstGeom>
            <a:gradFill rotWithShape="1">
              <a:gsLst>
                <a:gs pos="0">
                  <a:schemeClr val="bg1"/>
                </a:gs>
                <a:gs pos="100000">
                  <a:schemeClr val="bg1">
                    <a:gamma/>
                    <a:shade val="0"/>
                    <a:invGamma/>
                  </a:scheme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ru-RU" sz="1800">
                <a:solidFill>
                  <a:srgbClr val="000000"/>
                </a:solidFill>
                <a:latin typeface="Arial" pitchFamily="34" charset="0"/>
              </a:endParaRPr>
            </a:p>
          </p:txBody>
        </p:sp>
        <p:sp>
          <p:nvSpPr>
            <p:cNvPr id="123921" name="Freeform 11"/>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1"/>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eaLnBrk="1" hangingPunct="1"/>
              <a:endParaRPr lang="ru-RU" sz="1800">
                <a:solidFill>
                  <a:srgbClr val="000000"/>
                </a:solidFill>
                <a:latin typeface="Arial" pitchFamily="34" charset="0"/>
              </a:endParaRPr>
            </a:p>
          </p:txBody>
        </p:sp>
      </p:grpSp>
      <p:sp>
        <p:nvSpPr>
          <p:cNvPr id="13" name="Text Box 12"/>
          <p:cNvSpPr txBox="1">
            <a:spLocks noChangeArrowheads="1"/>
          </p:cNvSpPr>
          <p:nvPr/>
        </p:nvSpPr>
        <p:spPr bwMode="auto">
          <a:xfrm>
            <a:off x="5916613" y="2535238"/>
            <a:ext cx="33496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600"/>
              </a:spcAft>
              <a:buClr>
                <a:srgbClr val="00C7B2"/>
              </a:buClr>
              <a:buSzPct val="120000"/>
              <a:defRPr/>
            </a:pPr>
            <a:r>
              <a:rPr lang="ru-RU" sz="1800" b="1" kern="0" dirty="0">
                <a:solidFill>
                  <a:sysClr val="windowText" lastClr="000000"/>
                </a:solidFill>
                <a:latin typeface="Arial" pitchFamily="34" charset="0"/>
              </a:rPr>
              <a:t>Размещение ценных бумаг </a:t>
            </a:r>
          </a:p>
          <a:p>
            <a:pPr eaLnBrk="1" fontAlgn="auto" hangingPunct="1">
              <a:spcBef>
                <a:spcPts val="0"/>
              </a:spcBef>
              <a:spcAft>
                <a:spcPts val="600"/>
              </a:spcAft>
              <a:buClr>
                <a:srgbClr val="00C7B2"/>
              </a:buClr>
              <a:buSzPct val="120000"/>
              <a:defRPr/>
            </a:pPr>
            <a:r>
              <a:rPr lang="ru-RU" sz="1800" b="1" kern="0" dirty="0">
                <a:solidFill>
                  <a:sysClr val="windowText" lastClr="000000"/>
                </a:solidFill>
                <a:latin typeface="Arial" pitchFamily="34" charset="0"/>
              </a:rPr>
              <a:t>на биржевых площадках</a:t>
            </a:r>
          </a:p>
        </p:txBody>
      </p:sp>
      <p:sp>
        <p:nvSpPr>
          <p:cNvPr id="14" name="Text Box 13"/>
          <p:cNvSpPr txBox="1">
            <a:spLocks noChangeArrowheads="1"/>
          </p:cNvSpPr>
          <p:nvPr/>
        </p:nvSpPr>
        <p:spPr bwMode="auto">
          <a:xfrm>
            <a:off x="5800725" y="995363"/>
            <a:ext cx="31511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600"/>
              </a:spcAft>
              <a:buClr>
                <a:srgbClr val="00C7B2"/>
              </a:buClr>
              <a:buSzPct val="120000"/>
              <a:defRPr/>
            </a:pPr>
            <a:r>
              <a:rPr lang="ru-RU" sz="1800" b="1" kern="0" dirty="0">
                <a:solidFill>
                  <a:sysClr val="windowText" lastClr="000000"/>
                </a:solidFill>
                <a:latin typeface="Arial" pitchFamily="34" charset="0"/>
              </a:rPr>
              <a:t>Привлечение инвесторов</a:t>
            </a:r>
          </a:p>
        </p:txBody>
      </p:sp>
      <p:sp>
        <p:nvSpPr>
          <p:cNvPr id="15" name="Text Box 14"/>
          <p:cNvSpPr txBox="1">
            <a:spLocks noChangeArrowheads="1"/>
          </p:cNvSpPr>
          <p:nvPr/>
        </p:nvSpPr>
        <p:spPr bwMode="auto">
          <a:xfrm>
            <a:off x="107950" y="1181100"/>
            <a:ext cx="27670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600"/>
              </a:spcAft>
              <a:buClr>
                <a:srgbClr val="00C7B2"/>
              </a:buClr>
              <a:buSzPct val="120000"/>
              <a:defRPr/>
            </a:pPr>
            <a:r>
              <a:rPr lang="ru-RU" sz="1800" b="1" kern="0" dirty="0">
                <a:solidFill>
                  <a:sysClr val="windowText" lastClr="000000"/>
                </a:solidFill>
                <a:latin typeface="Arial" pitchFamily="34" charset="0"/>
              </a:rPr>
              <a:t>Продажа предприятия</a:t>
            </a:r>
          </a:p>
        </p:txBody>
      </p:sp>
      <p:sp>
        <p:nvSpPr>
          <p:cNvPr id="16" name="Text Box 15"/>
          <p:cNvSpPr txBox="1">
            <a:spLocks noChangeArrowheads="1"/>
          </p:cNvSpPr>
          <p:nvPr/>
        </p:nvSpPr>
        <p:spPr bwMode="auto">
          <a:xfrm>
            <a:off x="260350" y="2792413"/>
            <a:ext cx="2938463"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fontAlgn="auto" hangingPunct="1">
              <a:spcBef>
                <a:spcPts val="0"/>
              </a:spcBef>
              <a:spcAft>
                <a:spcPts val="600"/>
              </a:spcAft>
              <a:buClr>
                <a:srgbClr val="00C7B2"/>
              </a:buClr>
              <a:buSzPct val="120000"/>
              <a:defRPr/>
            </a:pPr>
            <a:r>
              <a:rPr lang="ru-RU" sz="1800" b="1" kern="0" dirty="0">
                <a:solidFill>
                  <a:sysClr val="windowText" lastClr="000000"/>
                </a:solidFill>
                <a:latin typeface="Arial" pitchFamily="34" charset="0"/>
              </a:rPr>
              <a:t>Сделки по </a:t>
            </a:r>
          </a:p>
          <a:p>
            <a:pPr algn="ctr" eaLnBrk="1" fontAlgn="auto" hangingPunct="1">
              <a:spcBef>
                <a:spcPts val="0"/>
              </a:spcBef>
              <a:spcAft>
                <a:spcPts val="600"/>
              </a:spcAft>
              <a:buClr>
                <a:srgbClr val="00C7B2"/>
              </a:buClr>
              <a:buSzPct val="120000"/>
              <a:defRPr/>
            </a:pPr>
            <a:r>
              <a:rPr lang="ru-RU" sz="1800" b="1" kern="0" dirty="0">
                <a:solidFill>
                  <a:sysClr val="windowText" lastClr="000000"/>
                </a:solidFill>
                <a:latin typeface="Arial" pitchFamily="34" charset="0"/>
              </a:rPr>
              <a:t>слиянию – поглощению</a:t>
            </a:r>
          </a:p>
        </p:txBody>
      </p:sp>
      <p:sp>
        <p:nvSpPr>
          <p:cNvPr id="17" name="Text Box 16"/>
          <p:cNvSpPr txBox="1">
            <a:spLocks noChangeArrowheads="1"/>
          </p:cNvSpPr>
          <p:nvPr/>
        </p:nvSpPr>
        <p:spPr bwMode="auto">
          <a:xfrm>
            <a:off x="4167188" y="4251325"/>
            <a:ext cx="4851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ts val="0"/>
              </a:spcBef>
              <a:spcAft>
                <a:spcPts val="600"/>
              </a:spcAft>
              <a:buClr>
                <a:srgbClr val="00C7B2"/>
              </a:buClr>
              <a:buSzPct val="120000"/>
              <a:defRPr/>
            </a:pPr>
            <a:r>
              <a:rPr lang="ru-RU" sz="1800" b="1" kern="0" dirty="0">
                <a:solidFill>
                  <a:sysClr val="windowText" lastClr="000000"/>
                </a:solidFill>
                <a:latin typeface="Arial" pitchFamily="34" charset="0"/>
              </a:rPr>
              <a:t>Подготовка отчетов и пресс-релизов</a:t>
            </a:r>
            <a:endParaRPr lang="ru-RU" sz="1800" b="1" kern="0" dirty="0">
              <a:solidFill>
                <a:srgbClr val="1F497D"/>
              </a:solidFill>
              <a:latin typeface="Arial" pitchFamily="34" charset="0"/>
            </a:endParaRPr>
          </a:p>
        </p:txBody>
      </p:sp>
      <p:sp>
        <p:nvSpPr>
          <p:cNvPr id="18" name="Text Box 17"/>
          <p:cNvSpPr txBox="1">
            <a:spLocks noChangeArrowheads="1"/>
          </p:cNvSpPr>
          <p:nvPr/>
        </p:nvSpPr>
        <p:spPr bwMode="auto">
          <a:xfrm>
            <a:off x="5091113" y="211138"/>
            <a:ext cx="25812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600"/>
              </a:spcAft>
              <a:buClr>
                <a:srgbClr val="00C7B2"/>
              </a:buClr>
              <a:buSzPct val="120000"/>
              <a:defRPr/>
            </a:pPr>
            <a:r>
              <a:rPr lang="ru-RU" sz="1800" b="1" kern="0" dirty="0">
                <a:solidFill>
                  <a:sysClr val="windowText" lastClr="000000"/>
                </a:solidFill>
                <a:latin typeface="Arial" pitchFamily="34" charset="0"/>
              </a:rPr>
              <a:t>Банковские кредиты</a:t>
            </a:r>
            <a:endParaRPr lang="ru-RU" sz="1800" b="1" kern="0" dirty="0">
              <a:solidFill>
                <a:srgbClr val="1F497D"/>
              </a:solidFill>
              <a:latin typeface="Arial" pitchFamily="34" charset="0"/>
            </a:endParaRPr>
          </a:p>
        </p:txBody>
      </p:sp>
      <p:sp>
        <p:nvSpPr>
          <p:cNvPr id="123919" name="Text Box 18"/>
          <p:cNvSpPr txBox="1">
            <a:spLocks noChangeArrowheads="1"/>
          </p:cNvSpPr>
          <p:nvPr/>
        </p:nvSpPr>
        <p:spPr bwMode="gray">
          <a:xfrm>
            <a:off x="3327400" y="2165350"/>
            <a:ext cx="1905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ru-RU" altLang="ru-RU" sz="1800" b="1" dirty="0">
                <a:solidFill>
                  <a:srgbClr val="FFFFFF"/>
                </a:solidFill>
              </a:rPr>
              <a:t>ЦЕЛИ </a:t>
            </a:r>
            <a:r>
              <a:rPr lang="ru-RU" altLang="ru-RU" sz="1800" b="1" dirty="0" smtClean="0">
                <a:solidFill>
                  <a:srgbClr val="FFFFFF"/>
                </a:solidFill>
              </a:rPr>
              <a:t>АУДИТА</a:t>
            </a:r>
          </a:p>
          <a:p>
            <a:pPr algn="ctr" eaLnBrk="1" hangingPunct="1"/>
            <a:r>
              <a:rPr lang="ru-RU" altLang="ru-RU" sz="1800" b="1" dirty="0" smtClean="0">
                <a:solidFill>
                  <a:srgbClr val="FFFFFF"/>
                </a:solidFill>
              </a:rPr>
              <a:t>ЗАПАСОВ ПИ</a:t>
            </a:r>
            <a:endParaRPr lang="ru-RU" altLang="ru-RU" sz="1800" b="1" dirty="0">
              <a:solidFill>
                <a:srgbClr val="000000"/>
              </a:solidFill>
            </a:endParaRPr>
          </a:p>
        </p:txBody>
      </p:sp>
    </p:spTree>
    <p:extLst>
      <p:ext uri="{BB962C8B-B14F-4D97-AF65-F5344CB8AC3E}">
        <p14:creationId xmlns:p14="http://schemas.microsoft.com/office/powerpoint/2010/main" val="29560906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411288" y="3175"/>
            <a:ext cx="7358062" cy="919163"/>
          </a:xfrm>
        </p:spPr>
        <p:txBody>
          <a:bodyPr/>
          <a:lstStyle/>
          <a:p>
            <a:r>
              <a:rPr lang="ru-RU" altLang="ru-RU" sz="2800" smtClean="0">
                <a:solidFill>
                  <a:schemeClr val="bg1"/>
                </a:solidFill>
                <a:latin typeface="Arial" pitchFamily="34" charset="0"/>
              </a:rPr>
              <a:t>Ответственность в семействе кодексов </a:t>
            </a:r>
            <a:r>
              <a:rPr lang="en-US" altLang="ru-RU" sz="2800" smtClean="0">
                <a:solidFill>
                  <a:schemeClr val="bg1"/>
                </a:solidFill>
                <a:latin typeface="Arial" pitchFamily="34" charset="0"/>
              </a:rPr>
              <a:t>CRIRSCO</a:t>
            </a:r>
            <a:endParaRPr lang="en-AU" altLang="ru-RU" sz="2800" smtClean="0">
              <a:solidFill>
                <a:schemeClr val="bg1"/>
              </a:solidFill>
              <a:latin typeface="Arial" pitchFamily="34" charset="0"/>
            </a:endParaRPr>
          </a:p>
        </p:txBody>
      </p:sp>
      <p:sp>
        <p:nvSpPr>
          <p:cNvPr id="81923" name="Content Placeholder 2"/>
          <p:cNvSpPr>
            <a:spLocks noGrp="1"/>
          </p:cNvSpPr>
          <p:nvPr>
            <p:ph idx="1"/>
          </p:nvPr>
        </p:nvSpPr>
        <p:spPr>
          <a:xfrm>
            <a:off x="250825" y="1773238"/>
            <a:ext cx="8713788" cy="4017962"/>
          </a:xfrm>
        </p:spPr>
        <p:txBody>
          <a:bodyPr/>
          <a:lstStyle/>
          <a:p>
            <a:pPr marL="0" indent="360363" algn="just"/>
            <a:r>
              <a:rPr lang="ru-RU" altLang="ru-RU" sz="1800" smtClean="0">
                <a:latin typeface="Arial" pitchFamily="34" charset="0"/>
              </a:rPr>
              <a:t>Эти требования аналогичны и в австралийском кодексе </a:t>
            </a:r>
            <a:r>
              <a:rPr lang="en-AU" altLang="ru-RU" sz="1800" smtClean="0">
                <a:latin typeface="Arial" pitchFamily="34" charset="0"/>
              </a:rPr>
              <a:t>JORC</a:t>
            </a:r>
            <a:r>
              <a:rPr lang="ru-RU" altLang="ru-RU" sz="1800" smtClean="0">
                <a:latin typeface="Arial" pitchFamily="34" charset="0"/>
              </a:rPr>
              <a:t>, южно-африканском кодексе </a:t>
            </a:r>
            <a:r>
              <a:rPr lang="en-AU" altLang="ru-RU" sz="1800" smtClean="0">
                <a:latin typeface="Arial" pitchFamily="34" charset="0"/>
              </a:rPr>
              <a:t>SAMREC </a:t>
            </a:r>
            <a:r>
              <a:rPr lang="ru-RU" altLang="ru-RU" sz="1800" smtClean="0">
                <a:latin typeface="Arial" pitchFamily="34" charset="0"/>
              </a:rPr>
              <a:t>и кодексе </a:t>
            </a:r>
            <a:r>
              <a:rPr lang="en-AU" altLang="ru-RU" sz="1800" smtClean="0">
                <a:latin typeface="Arial" pitchFamily="34" charset="0"/>
              </a:rPr>
              <a:t>PERC</a:t>
            </a:r>
            <a:r>
              <a:rPr lang="ru-RU" altLang="ru-RU" sz="1800" smtClean="0">
                <a:latin typeface="Arial" pitchFamily="34" charset="0"/>
              </a:rPr>
              <a:t> для Великобритании и Европы. Такая система отчетности схожа с системой непрерывного раскрытия </a:t>
            </a:r>
            <a:r>
              <a:rPr lang="en-AU" altLang="ru-RU" sz="1800" smtClean="0">
                <a:latin typeface="Arial" pitchFamily="34" charset="0"/>
              </a:rPr>
              <a:t>ASX</a:t>
            </a:r>
            <a:r>
              <a:rPr lang="ru-RU" altLang="ru-RU" sz="1800" smtClean="0">
                <a:latin typeface="Arial" pitchFamily="34" charset="0"/>
              </a:rPr>
              <a:t> (Австралийская фондовая биржа), где "когда лицу становится известно о какой-либо информации, которая может оказать существенное влияние на стоимость ценных бумаг, то оно должно немедленно сообщить </a:t>
            </a:r>
            <a:r>
              <a:rPr lang="en-AU" altLang="ru-RU" sz="1800" smtClean="0">
                <a:latin typeface="Arial" pitchFamily="34" charset="0"/>
              </a:rPr>
              <a:t>ASX </a:t>
            </a:r>
            <a:r>
              <a:rPr lang="ru-RU" altLang="ru-RU" sz="1800" smtClean="0">
                <a:latin typeface="Arial" pitchFamily="34" charset="0"/>
              </a:rPr>
              <a:t>эту информацию". </a:t>
            </a:r>
          </a:p>
          <a:p>
            <a:pPr marL="0" indent="360363" algn="just"/>
            <a:r>
              <a:rPr lang="ru-RU" altLang="ru-RU" sz="1800" smtClean="0">
                <a:latin typeface="Arial" pitchFamily="34" charset="0"/>
              </a:rPr>
              <a:t>Периодическая информация, такая как годовые отчеты по минеральным ресурсам и запасам также требуется.</a:t>
            </a:r>
          </a:p>
          <a:p>
            <a:pPr marL="0" indent="360363" algn="just"/>
            <a:r>
              <a:rPr lang="ru-RU" altLang="ru-RU" sz="1800" smtClean="0">
                <a:latin typeface="Arial" pitchFamily="34" charset="0"/>
              </a:rPr>
              <a:t>Таким образом, если компания завершила оценку нового участка или значительно увеличились минеральные ресурсы на участке, то она должна немедленно сообщить эту информацию.</a:t>
            </a:r>
            <a:r>
              <a:rPr lang="ru-RU" altLang="ru-RU" sz="1800" smtClean="0"/>
              <a:t> </a:t>
            </a:r>
            <a:endParaRPr lang="en-AU" altLang="ru-RU" sz="1800" smtClean="0"/>
          </a:p>
        </p:txBody>
      </p:sp>
    </p:spTree>
    <p:extLst>
      <p:ext uri="{BB962C8B-B14F-4D97-AF65-F5344CB8AC3E}">
        <p14:creationId xmlns:p14="http://schemas.microsoft.com/office/powerpoint/2010/main" val="1738033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a:r>
              <a:rPr lang="ru-RU" altLang="ru-RU" smtClean="0">
                <a:solidFill>
                  <a:schemeClr val="bg1"/>
                </a:solidFill>
                <a:latin typeface="Arial" pitchFamily="34" charset="0"/>
              </a:rPr>
              <a:t>Документация</a:t>
            </a:r>
            <a:endParaRPr lang="en-AU" altLang="ru-RU" smtClean="0">
              <a:solidFill>
                <a:schemeClr val="bg1"/>
              </a:solidFill>
              <a:latin typeface="Arial" pitchFamily="34" charset="0"/>
            </a:endParaRPr>
          </a:p>
        </p:txBody>
      </p:sp>
      <p:sp>
        <p:nvSpPr>
          <p:cNvPr id="82947" name="Content Placeholder 2"/>
          <p:cNvSpPr>
            <a:spLocks noGrp="1"/>
          </p:cNvSpPr>
          <p:nvPr>
            <p:ph idx="1"/>
          </p:nvPr>
        </p:nvSpPr>
        <p:spPr>
          <a:xfrm>
            <a:off x="250825" y="1700213"/>
            <a:ext cx="8658225" cy="4019550"/>
          </a:xfrm>
        </p:spPr>
        <p:txBody>
          <a:bodyPr/>
          <a:lstStyle/>
          <a:p>
            <a:pPr marL="0" indent="360363" algn="just"/>
            <a:r>
              <a:rPr lang="ru-RU" altLang="ru-RU" sz="1800" smtClean="0">
                <a:latin typeface="Arial" pitchFamily="34" charset="0"/>
              </a:rPr>
              <a:t>В то время как ответственностью компании является отчетность, компании должны основывать и честно отражать в отчете "информационную и вспомогательную документацию, подготовленную Компетентным лицом или лицами".</a:t>
            </a:r>
          </a:p>
          <a:p>
            <a:pPr marL="0" indent="360363" algn="just"/>
            <a:r>
              <a:rPr lang="ru-RU" altLang="ru-RU" sz="1800" smtClean="0">
                <a:latin typeface="Arial" pitchFamily="34" charset="0"/>
              </a:rPr>
              <a:t>При непрерывном раскрытии не является обязательным (или обычным) сопровождение основной документацией публичной отчетности.</a:t>
            </a:r>
          </a:p>
          <a:p>
            <a:pPr marL="0" indent="360363" algn="just"/>
            <a:r>
              <a:rPr lang="ru-RU" altLang="ru-RU" sz="1800" smtClean="0">
                <a:latin typeface="Arial" pitchFamily="34" charset="0"/>
              </a:rPr>
              <a:t>Документация о результатах ГРР, оценке минеральных ресурсов и запасов, на которой основывается публичный отчет по результатам ГРР, минеральным ресурсам и запасам полезных ископаемых, должна быть подготовлена Компетентным лицом или под его руководством и подписана им. Документация должна обеспечивать четкое представление результатов ГРР, минеральных ресурсов или запасов, о которых сообщается.</a:t>
            </a:r>
            <a:endParaRPr lang="en-AU" altLang="ru-RU" sz="1800" smtClean="0">
              <a:latin typeface="Arial" pitchFamily="34" charset="0"/>
            </a:endParaRPr>
          </a:p>
        </p:txBody>
      </p:sp>
    </p:spTree>
    <p:extLst>
      <p:ext uri="{BB962C8B-B14F-4D97-AF65-F5344CB8AC3E}">
        <p14:creationId xmlns:p14="http://schemas.microsoft.com/office/powerpoint/2010/main" val="63376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07950" y="115888"/>
            <a:ext cx="8928100" cy="850900"/>
          </a:xfrm>
        </p:spPr>
        <p:txBody>
          <a:bodyPr/>
          <a:lstStyle/>
          <a:p>
            <a:r>
              <a:rPr lang="ru-RU" altLang="ru-RU" sz="2800" smtClean="0">
                <a:solidFill>
                  <a:schemeClr val="bg1"/>
                </a:solidFill>
              </a:rPr>
              <a:t>Канадский</a:t>
            </a:r>
            <a:r>
              <a:rPr lang="en-AU" altLang="ru-RU" sz="2800" smtClean="0">
                <a:solidFill>
                  <a:schemeClr val="bg1"/>
                </a:solidFill>
              </a:rPr>
              <a:t> NI 43-101 </a:t>
            </a:r>
          </a:p>
        </p:txBody>
      </p:sp>
      <p:sp>
        <p:nvSpPr>
          <p:cNvPr id="99331" name="Content Placeholder 2"/>
          <p:cNvSpPr>
            <a:spLocks noGrp="1"/>
          </p:cNvSpPr>
          <p:nvPr>
            <p:ph idx="1"/>
          </p:nvPr>
        </p:nvSpPr>
        <p:spPr>
          <a:xfrm>
            <a:off x="179388" y="1341438"/>
            <a:ext cx="8713787" cy="4371975"/>
          </a:xfrm>
        </p:spPr>
        <p:txBody>
          <a:bodyPr/>
          <a:lstStyle/>
          <a:p>
            <a:pPr marL="84138" indent="358775" algn="just">
              <a:lnSpc>
                <a:spcPct val="150000"/>
              </a:lnSpc>
            </a:pPr>
            <a:r>
              <a:rPr lang="ru-RU" sz="1600" smtClean="0"/>
              <a:t>нормативный документ </a:t>
            </a:r>
            <a:r>
              <a:rPr lang="en-US" sz="1600" smtClean="0"/>
              <a:t>National Instrument</a:t>
            </a:r>
            <a:r>
              <a:rPr lang="ru-RU" sz="1600" smtClean="0"/>
              <a:t> (</a:t>
            </a:r>
            <a:r>
              <a:rPr lang="en-US" sz="1600" smtClean="0"/>
              <a:t>NI</a:t>
            </a:r>
            <a:r>
              <a:rPr lang="ru-RU" sz="1600" smtClean="0"/>
              <a:t>) 43-101 был издан Канадскими Управляющими по Ценным Бумагам (</a:t>
            </a:r>
            <a:r>
              <a:rPr lang="en-US" sz="1600" smtClean="0"/>
              <a:t>Canadian Securities Administrators</a:t>
            </a:r>
            <a:r>
              <a:rPr lang="ru-RU" sz="1600" smtClean="0"/>
              <a:t>) 19 октября 2001 и вступил в силу с 1 февраля 2001 г. (пере­смотрен и переиздан 8 февраля 2002 г. и 24 января 2003 г.).</a:t>
            </a:r>
          </a:p>
          <a:p>
            <a:pPr marL="84138" indent="358775" algn="just">
              <a:lnSpc>
                <a:spcPct val="150000"/>
              </a:lnSpc>
            </a:pPr>
            <a:r>
              <a:rPr lang="ru-RU" sz="1600" smtClean="0"/>
              <a:t>Целью </a:t>
            </a:r>
            <a:r>
              <a:rPr lang="en-US" sz="1600" smtClean="0"/>
              <a:t>NI</a:t>
            </a:r>
            <a:r>
              <a:rPr lang="ru-RU" sz="1600" smtClean="0"/>
              <a:t> 43-101 является обеспечение ответственности менеджмента гор­ных компаний перед инвесторами за счёт повышения чёткости информации в материалах, которые они публикуют, а также профессиональной ответствен­ности за цифры и геолого-экономическое обоснование целесообразности ос­воения месторождений.</a:t>
            </a:r>
          </a:p>
          <a:p>
            <a:pPr marL="84138" indent="358775" algn="just">
              <a:lnSpc>
                <a:spcPct val="150000"/>
              </a:lnSpc>
            </a:pPr>
            <a:r>
              <a:rPr lang="ru-RU" sz="1600" smtClean="0"/>
              <a:t>Этот документ близок к российскому технико-экономическому обоснованию (ТЭО), но имеет ряд существенных отличий. Главное состоит в том, что целе­вая аудитория канадского ТЭО не государство, а инвестор.</a:t>
            </a:r>
          </a:p>
        </p:txBody>
      </p:sp>
    </p:spTree>
    <p:extLst>
      <p:ext uri="{BB962C8B-B14F-4D97-AF65-F5344CB8AC3E}">
        <p14:creationId xmlns:p14="http://schemas.microsoft.com/office/powerpoint/2010/main" val="59692882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950" y="260648"/>
            <a:ext cx="8856663" cy="522287"/>
          </a:xfrm>
          <a:prstGeom prst="rect">
            <a:avLst/>
          </a:prstGeom>
        </p:spPr>
        <p:txBody>
          <a:bodyPr>
            <a:spAutoFit/>
          </a:bodyPr>
          <a:lstStyle/>
          <a:p>
            <a:pPr algn="ctr" eaLnBrk="1" fontAlgn="auto" hangingPunct="1">
              <a:spcBef>
                <a:spcPts val="0"/>
              </a:spcBef>
              <a:spcAft>
                <a:spcPts val="0"/>
              </a:spcAft>
              <a:defRPr/>
            </a:pPr>
            <a:r>
              <a:rPr lang="ru-RU" sz="2800" b="1" kern="0" dirty="0">
                <a:solidFill>
                  <a:prstClr val="black"/>
                </a:solidFill>
                <a:latin typeface="Arial" pitchFamily="34" charset="0"/>
              </a:rPr>
              <a:t>Задачи Международного Аудита</a:t>
            </a:r>
            <a:endParaRPr lang="ru-RU" sz="1800" kern="0" dirty="0">
              <a:solidFill>
                <a:sysClr val="windowText" lastClr="000000"/>
              </a:solidFill>
              <a:latin typeface="Arial" pitchFamily="34" charset="0"/>
            </a:endParaRPr>
          </a:p>
        </p:txBody>
      </p:sp>
      <p:sp>
        <p:nvSpPr>
          <p:cNvPr id="124931" name="Rectangle 2"/>
          <p:cNvSpPr>
            <a:spLocks noGrp="1" noChangeArrowheads="1"/>
          </p:cNvSpPr>
          <p:nvPr>
            <p:ph idx="1"/>
          </p:nvPr>
        </p:nvSpPr>
        <p:spPr>
          <a:xfrm>
            <a:off x="755650" y="1412875"/>
            <a:ext cx="8208963" cy="3937000"/>
          </a:xfrm>
        </p:spPr>
        <p:txBody>
          <a:bodyPr/>
          <a:lstStyle/>
          <a:p>
            <a:pPr marL="381000" indent="-381000" eaLnBrk="1" hangingPunct="1">
              <a:spcBef>
                <a:spcPct val="0"/>
              </a:spcBef>
              <a:buFont typeface="Wingdings" pitchFamily="2" charset="2"/>
              <a:buNone/>
            </a:pPr>
            <a:r>
              <a:rPr lang="en-GB" altLang="ru-RU" sz="1600" dirty="0" smtClean="0">
                <a:solidFill>
                  <a:srgbClr val="000000"/>
                </a:solidFill>
              </a:rPr>
              <a:t>	</a:t>
            </a:r>
            <a:r>
              <a:rPr lang="ru-RU" altLang="ru-RU" sz="1600" b="1" i="1" dirty="0" smtClean="0">
                <a:solidFill>
                  <a:srgbClr val="000000"/>
                </a:solidFill>
              </a:rPr>
              <a:t>Результатом международного аудита является подготовка отчета, в котором скомпилирована независимая оценка того, что</a:t>
            </a:r>
            <a:r>
              <a:rPr lang="en-GB" altLang="ru-RU" sz="1600" i="1" dirty="0" smtClean="0">
                <a:solidFill>
                  <a:srgbClr val="000000"/>
                </a:solidFill>
              </a:rPr>
              <a:t>:</a:t>
            </a:r>
          </a:p>
          <a:p>
            <a:pPr marL="838200" lvl="1" indent="-381000" eaLnBrk="1" hangingPunct="1">
              <a:spcBef>
                <a:spcPts val="600"/>
              </a:spcBef>
              <a:buSzPct val="120000"/>
              <a:buFont typeface="Wingdings" pitchFamily="2" charset="2"/>
              <a:buChar char="§"/>
            </a:pPr>
            <a:r>
              <a:rPr lang="ru-RU" altLang="ru-RU" sz="1600" i="1" dirty="0" smtClean="0">
                <a:solidFill>
                  <a:srgbClr val="000000"/>
                </a:solidFill>
              </a:rPr>
              <a:t>Геология и минерализация объекта недропользования хорошо поняты и правильно интерпретируются</a:t>
            </a:r>
            <a:r>
              <a:rPr lang="en-GB" altLang="ru-RU" sz="1600" i="1" dirty="0" smtClean="0">
                <a:solidFill>
                  <a:srgbClr val="000000"/>
                </a:solidFill>
              </a:rPr>
              <a:t>;</a:t>
            </a:r>
            <a:endParaRPr lang="ru-RU" altLang="ru-RU" sz="1600" i="1" dirty="0" smtClean="0">
              <a:solidFill>
                <a:srgbClr val="000000"/>
              </a:solidFill>
            </a:endParaRPr>
          </a:p>
          <a:p>
            <a:pPr marL="838200" lvl="1" indent="-381000" eaLnBrk="1" hangingPunct="1">
              <a:spcBef>
                <a:spcPts val="600"/>
              </a:spcBef>
              <a:buSzPct val="120000"/>
              <a:buFont typeface="Wingdings" pitchFamily="2" charset="2"/>
              <a:buChar char="§"/>
            </a:pPr>
            <a:r>
              <a:rPr lang="ru-RU" altLang="ru-RU" sz="1600" i="1" dirty="0" smtClean="0">
                <a:solidFill>
                  <a:srgbClr val="000000"/>
                </a:solidFill>
              </a:rPr>
              <a:t>Геологоразведочные работы проведены оптимальными методами, с учетом геологических данных и типа минерализации;</a:t>
            </a:r>
            <a:endParaRPr lang="en-GB" altLang="ru-RU" sz="1600" i="1" dirty="0" smtClean="0">
              <a:solidFill>
                <a:srgbClr val="000000"/>
              </a:solidFill>
            </a:endParaRPr>
          </a:p>
          <a:p>
            <a:pPr marL="838200" lvl="1" indent="-381000" eaLnBrk="1" hangingPunct="1">
              <a:spcBef>
                <a:spcPts val="600"/>
              </a:spcBef>
              <a:buSzPct val="120000"/>
              <a:buFont typeface="Wingdings" pitchFamily="2" charset="2"/>
              <a:buChar char="§"/>
            </a:pPr>
            <a:r>
              <a:rPr lang="ru-RU" altLang="ru-RU" sz="1600" i="1" dirty="0" smtClean="0">
                <a:solidFill>
                  <a:srgbClr val="000000"/>
                </a:solidFill>
              </a:rPr>
              <a:t>Данные, использованные для подсчета ресурсов и запасов, удовлетворяют требуемым критериям качества</a:t>
            </a:r>
            <a:r>
              <a:rPr lang="en-GB" altLang="ru-RU" sz="1600" i="1" dirty="0" smtClean="0">
                <a:solidFill>
                  <a:srgbClr val="000000"/>
                </a:solidFill>
              </a:rPr>
              <a:t>; </a:t>
            </a:r>
          </a:p>
          <a:p>
            <a:pPr marL="838200" lvl="1" indent="-381000" eaLnBrk="1" hangingPunct="1">
              <a:spcBef>
                <a:spcPts val="600"/>
              </a:spcBef>
              <a:buSzPct val="120000"/>
              <a:buFont typeface="Wingdings" pitchFamily="2" charset="2"/>
              <a:buChar char="§"/>
            </a:pPr>
            <a:r>
              <a:rPr lang="ru-RU" altLang="ru-RU" sz="1600" i="1" dirty="0" smtClean="0">
                <a:solidFill>
                  <a:srgbClr val="000000"/>
                </a:solidFill>
              </a:rPr>
              <a:t>Технические и экономические показатели, выбранные для подсчета ресурсов и запасов, обоснованы</a:t>
            </a:r>
            <a:r>
              <a:rPr lang="en-GB" altLang="ru-RU" sz="1600" i="1" dirty="0" smtClean="0">
                <a:solidFill>
                  <a:srgbClr val="000000"/>
                </a:solidFill>
              </a:rPr>
              <a:t>;</a:t>
            </a:r>
          </a:p>
          <a:p>
            <a:pPr marL="838200" lvl="1" indent="-381000" eaLnBrk="1" hangingPunct="1">
              <a:spcBef>
                <a:spcPts val="600"/>
              </a:spcBef>
              <a:buSzPct val="120000"/>
              <a:buFont typeface="Wingdings" pitchFamily="2" charset="2"/>
              <a:buChar char="§"/>
            </a:pPr>
            <a:r>
              <a:rPr lang="ru-RU" altLang="ru-RU" sz="1600" i="1" dirty="0" smtClean="0">
                <a:solidFill>
                  <a:srgbClr val="000000"/>
                </a:solidFill>
              </a:rPr>
              <a:t>Методы подсчета выбраны правильно</a:t>
            </a:r>
            <a:r>
              <a:rPr lang="en-GB" altLang="ru-RU" sz="1600" i="1" dirty="0" smtClean="0">
                <a:solidFill>
                  <a:srgbClr val="000000"/>
                </a:solidFill>
              </a:rPr>
              <a:t>;</a:t>
            </a:r>
          </a:p>
          <a:p>
            <a:pPr marL="838200" lvl="1" indent="-381000" eaLnBrk="1" hangingPunct="1">
              <a:spcBef>
                <a:spcPts val="600"/>
              </a:spcBef>
              <a:buSzPct val="120000"/>
              <a:buFont typeface="Wingdings" pitchFamily="2" charset="2"/>
              <a:buChar char="§"/>
            </a:pPr>
            <a:r>
              <a:rPr lang="ru-RU" altLang="ru-RU" sz="1600" i="1" dirty="0" smtClean="0">
                <a:solidFill>
                  <a:srgbClr val="000000"/>
                </a:solidFill>
              </a:rPr>
              <a:t>Параметры и методы использованы профессионально и с учетом анализа рисков</a:t>
            </a:r>
            <a:r>
              <a:rPr lang="en-GB" altLang="ru-RU" sz="1600" i="1" dirty="0" smtClean="0">
                <a:solidFill>
                  <a:srgbClr val="000000"/>
                </a:solidFill>
              </a:rPr>
              <a:t>.</a:t>
            </a:r>
          </a:p>
        </p:txBody>
      </p:sp>
      <p:cxnSp>
        <p:nvCxnSpPr>
          <p:cNvPr id="3" name="Прямая соединительная линия 2"/>
          <p:cNvCxnSpPr/>
          <p:nvPr/>
        </p:nvCxnSpPr>
        <p:spPr>
          <a:xfrm flipV="1">
            <a:off x="611560" y="980728"/>
            <a:ext cx="8208912" cy="360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00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Заголовок 1"/>
          <p:cNvSpPr>
            <a:spLocks noGrp="1"/>
          </p:cNvSpPr>
          <p:nvPr>
            <p:ph type="title"/>
          </p:nvPr>
        </p:nvSpPr>
        <p:spPr>
          <a:xfrm>
            <a:off x="1547813" y="260350"/>
            <a:ext cx="7366000" cy="635000"/>
          </a:xfrm>
          <a:solidFill>
            <a:srgbClr val="0070C0"/>
          </a:solidFill>
        </p:spPr>
        <p:txBody>
          <a:bodyPr/>
          <a:lstStyle/>
          <a:p>
            <a:r>
              <a:rPr lang="ru-RU" altLang="ru-RU" sz="2800" b="1" smtClean="0">
                <a:solidFill>
                  <a:schemeClr val="bg1"/>
                </a:solidFill>
              </a:rPr>
              <a:t>Стадии Международного Аудита</a:t>
            </a:r>
          </a:p>
        </p:txBody>
      </p:sp>
      <p:sp>
        <p:nvSpPr>
          <p:cNvPr id="4" name="Rectangle 3"/>
          <p:cNvSpPr>
            <a:spLocks noGrp="1" noChangeArrowheads="1"/>
          </p:cNvSpPr>
          <p:nvPr>
            <p:ph idx="1"/>
          </p:nvPr>
        </p:nvSpPr>
        <p:spPr>
          <a:xfrm>
            <a:off x="1259632" y="1124744"/>
            <a:ext cx="7632848" cy="5256237"/>
          </a:xfrm>
        </p:spPr>
        <p:txBody>
          <a:bodyPr rtlCol="0">
            <a:noAutofit/>
          </a:bodyPr>
          <a:lstStyle/>
          <a:p>
            <a:pPr marL="312738" indent="-312738" algn="just" eaLnBrk="1" fontAlgn="auto" hangingPunct="1">
              <a:spcBef>
                <a:spcPts val="600"/>
              </a:spcBef>
              <a:spcAft>
                <a:spcPts val="0"/>
              </a:spcAft>
              <a:defRPr/>
            </a:pPr>
            <a:r>
              <a:rPr lang="ru-RU" sz="1600" dirty="0" smtClean="0"/>
              <a:t>Интерпретация геологического строения и определение типа минерализации</a:t>
            </a:r>
            <a:r>
              <a:rPr lang="en-US" sz="1600" dirty="0" smtClean="0"/>
              <a:t>;</a:t>
            </a:r>
          </a:p>
          <a:p>
            <a:pPr algn="just" eaLnBrk="1" fontAlgn="auto" hangingPunct="1">
              <a:spcBef>
                <a:spcPts val="600"/>
              </a:spcBef>
              <a:spcAft>
                <a:spcPts val="0"/>
              </a:spcAft>
              <a:defRPr/>
            </a:pPr>
            <a:r>
              <a:rPr lang="ru-RU" sz="1600" dirty="0" smtClean="0"/>
              <a:t>Качество и представительность документации, опробования и анализа</a:t>
            </a:r>
            <a:r>
              <a:rPr lang="en-US" sz="1600" dirty="0" smtClean="0"/>
              <a:t>;</a:t>
            </a:r>
            <a:endParaRPr lang="ru-RU" sz="1600" dirty="0" smtClean="0"/>
          </a:p>
          <a:p>
            <a:pPr algn="just" eaLnBrk="1" fontAlgn="auto" hangingPunct="1">
              <a:spcBef>
                <a:spcPts val="600"/>
              </a:spcBef>
              <a:spcAft>
                <a:spcPts val="0"/>
              </a:spcAft>
              <a:defRPr/>
            </a:pPr>
            <a:r>
              <a:rPr lang="ru-RU" sz="1600" dirty="0" smtClean="0"/>
              <a:t>Проверка исходных данных для подсчета: координат горных выработок, базы данных опробования, композитов, геологических и рудных каркасов, </a:t>
            </a:r>
            <a:r>
              <a:rPr lang="en-US" sz="1600" dirty="0" smtClean="0"/>
              <a:t>DTM</a:t>
            </a:r>
            <a:r>
              <a:rPr lang="ru-RU" sz="1600" dirty="0" smtClean="0"/>
              <a:t> и т.д.</a:t>
            </a:r>
          </a:p>
          <a:p>
            <a:pPr algn="just" eaLnBrk="1" fontAlgn="auto" hangingPunct="1">
              <a:spcBef>
                <a:spcPts val="600"/>
              </a:spcBef>
              <a:spcAft>
                <a:spcPts val="0"/>
              </a:spcAft>
              <a:defRPr/>
            </a:pPr>
            <a:r>
              <a:rPr lang="en-US" sz="1600" dirty="0" smtClean="0"/>
              <a:t>QA/QC</a:t>
            </a:r>
            <a:r>
              <a:rPr lang="ru-RU" sz="1600" dirty="0" smtClean="0"/>
              <a:t>;</a:t>
            </a:r>
          </a:p>
          <a:p>
            <a:pPr algn="just" eaLnBrk="1" fontAlgn="auto" hangingPunct="1">
              <a:spcBef>
                <a:spcPts val="600"/>
              </a:spcBef>
              <a:spcAft>
                <a:spcPts val="0"/>
              </a:spcAft>
              <a:defRPr/>
            </a:pPr>
            <a:r>
              <a:rPr lang="ru-RU" sz="1600" dirty="0" smtClean="0"/>
              <a:t>Оценка методов и результатов вычисления ресурсов</a:t>
            </a:r>
            <a:r>
              <a:rPr lang="en-US" sz="1600" dirty="0" smtClean="0"/>
              <a:t>;</a:t>
            </a:r>
            <a:endParaRPr lang="en-US" sz="1600" dirty="0"/>
          </a:p>
          <a:p>
            <a:pPr algn="just" eaLnBrk="1" fontAlgn="auto" hangingPunct="1">
              <a:spcBef>
                <a:spcPts val="600"/>
              </a:spcBef>
              <a:spcAft>
                <a:spcPts val="0"/>
              </a:spcAft>
              <a:defRPr/>
            </a:pPr>
            <a:r>
              <a:rPr lang="ru-RU" sz="1600" dirty="0" smtClean="0"/>
              <a:t>Проверка критериев категоризации ресурсов;</a:t>
            </a:r>
          </a:p>
          <a:p>
            <a:pPr algn="just" eaLnBrk="1" fontAlgn="auto" hangingPunct="1">
              <a:spcBef>
                <a:spcPts val="600"/>
              </a:spcBef>
              <a:spcAft>
                <a:spcPts val="0"/>
              </a:spcAft>
              <a:defRPr/>
            </a:pPr>
            <a:r>
              <a:rPr lang="ru-RU" sz="1600" dirty="0" smtClean="0"/>
              <a:t>Оценка обоснованности технических и экономических показателей</a:t>
            </a:r>
            <a:r>
              <a:rPr lang="en-US" sz="1600" dirty="0" smtClean="0"/>
              <a:t>;</a:t>
            </a:r>
          </a:p>
          <a:p>
            <a:pPr algn="just" eaLnBrk="1" fontAlgn="auto" hangingPunct="1">
              <a:spcBef>
                <a:spcPts val="600"/>
              </a:spcBef>
              <a:spcAft>
                <a:spcPts val="0"/>
              </a:spcAft>
              <a:defRPr/>
            </a:pPr>
            <a:r>
              <a:rPr lang="ru-RU" sz="1600" dirty="0" smtClean="0"/>
              <a:t>Перевод ресурсов в запасы, проверка технико-экономических расчетов и горного плана;</a:t>
            </a:r>
          </a:p>
          <a:p>
            <a:pPr algn="just" eaLnBrk="1" fontAlgn="auto" hangingPunct="1">
              <a:spcBef>
                <a:spcPts val="600"/>
              </a:spcBef>
              <a:spcAft>
                <a:spcPts val="0"/>
              </a:spcAft>
              <a:defRPr/>
            </a:pPr>
            <a:r>
              <a:rPr lang="ru-RU" sz="1600" dirty="0" smtClean="0"/>
              <a:t>Сопоставление результатов геологоразведки и эксплуатационной разведки;</a:t>
            </a:r>
          </a:p>
          <a:p>
            <a:pPr algn="just" eaLnBrk="1" fontAlgn="auto" hangingPunct="1">
              <a:spcBef>
                <a:spcPts val="600"/>
              </a:spcBef>
              <a:spcAft>
                <a:spcPts val="0"/>
              </a:spcAft>
              <a:defRPr/>
            </a:pPr>
            <a:r>
              <a:rPr lang="ru-RU" sz="1600" dirty="0" smtClean="0"/>
              <a:t>Сопоставление плановых и реальных показателей добычи.</a:t>
            </a:r>
            <a:endParaRPr lang="en-US" sz="1600" dirty="0"/>
          </a:p>
        </p:txBody>
      </p:sp>
    </p:spTree>
    <p:extLst>
      <p:ext uri="{BB962C8B-B14F-4D97-AF65-F5344CB8AC3E}">
        <p14:creationId xmlns:p14="http://schemas.microsoft.com/office/powerpoint/2010/main" val="124623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Заголовок 1"/>
          <p:cNvSpPr>
            <a:spLocks noGrp="1"/>
          </p:cNvSpPr>
          <p:nvPr>
            <p:ph type="title"/>
          </p:nvPr>
        </p:nvSpPr>
        <p:spPr>
          <a:xfrm>
            <a:off x="1547813" y="260350"/>
            <a:ext cx="7366000" cy="635000"/>
          </a:xfrm>
          <a:solidFill>
            <a:srgbClr val="0070C0"/>
          </a:solidFill>
        </p:spPr>
        <p:txBody>
          <a:bodyPr/>
          <a:lstStyle/>
          <a:p>
            <a:r>
              <a:rPr lang="ru-RU" altLang="ru-RU" sz="2000" b="1" dirty="0" smtClean="0">
                <a:solidFill>
                  <a:schemeClr val="bg1"/>
                </a:solidFill>
              </a:rPr>
              <a:t>Этапы аудита минеральных активов</a:t>
            </a:r>
          </a:p>
        </p:txBody>
      </p:sp>
      <p:sp>
        <p:nvSpPr>
          <p:cNvPr id="4" name="Rectangle 3"/>
          <p:cNvSpPr>
            <a:spLocks noGrp="1" noChangeArrowheads="1"/>
          </p:cNvSpPr>
          <p:nvPr>
            <p:ph idx="1"/>
          </p:nvPr>
        </p:nvSpPr>
        <p:spPr>
          <a:xfrm>
            <a:off x="1403648" y="1052736"/>
            <a:ext cx="7632848" cy="4320480"/>
          </a:xfrm>
        </p:spPr>
        <p:txBody>
          <a:bodyPr rtlCol="0">
            <a:noAutofit/>
          </a:bodyPr>
          <a:lstStyle/>
          <a:p>
            <a:pPr marL="269302" lvl="0" indent="-269302" eaLnBrk="1" hangingPunct="1">
              <a:lnSpc>
                <a:spcPct val="150000"/>
              </a:lnSpc>
              <a:buClr>
                <a:srgbClr val="000000"/>
              </a:buClr>
              <a:buFontTx/>
              <a:buChar char="-"/>
              <a:defRPr/>
            </a:pPr>
            <a:r>
              <a:rPr lang="ru-RU" sz="1900" kern="1200" dirty="0">
                <a:latin typeface="Arial" charset="0"/>
                <a:cs typeface="Arial" pitchFamily="34" charset="0"/>
              </a:rPr>
              <a:t>Сбор  информации с выездом на предприятия и объекты</a:t>
            </a:r>
          </a:p>
          <a:p>
            <a:pPr marL="269302" lvl="0" indent="-269302" eaLnBrk="1" hangingPunct="1">
              <a:lnSpc>
                <a:spcPct val="150000"/>
              </a:lnSpc>
              <a:buClr>
                <a:srgbClr val="000000"/>
              </a:buClr>
              <a:buFontTx/>
              <a:buChar char="-"/>
              <a:defRPr/>
            </a:pPr>
            <a:r>
              <a:rPr lang="ru-RU" sz="1900" kern="1200" dirty="0">
                <a:latin typeface="Arial" charset="0"/>
                <a:cs typeface="Arial" pitchFamily="34" charset="0"/>
              </a:rPr>
              <a:t>Обработка информации, составление проекта отчета</a:t>
            </a:r>
          </a:p>
          <a:p>
            <a:pPr marL="269302" lvl="0" indent="-269302" eaLnBrk="1" hangingPunct="1">
              <a:lnSpc>
                <a:spcPct val="150000"/>
              </a:lnSpc>
              <a:buClr>
                <a:srgbClr val="000000"/>
              </a:buClr>
              <a:buFontTx/>
              <a:buChar char="-"/>
              <a:defRPr/>
            </a:pPr>
            <a:r>
              <a:rPr lang="ru-RU" sz="1900" kern="1200" dirty="0">
                <a:latin typeface="Arial" charset="0"/>
                <a:cs typeface="Arial" pitchFamily="34" charset="0"/>
              </a:rPr>
              <a:t>Согласование  результатов  с профильными специалистами компании</a:t>
            </a:r>
          </a:p>
          <a:p>
            <a:pPr marL="269302" lvl="0" indent="-269302" eaLnBrk="1" hangingPunct="1">
              <a:lnSpc>
                <a:spcPct val="150000"/>
              </a:lnSpc>
              <a:buClr>
                <a:srgbClr val="000000"/>
              </a:buClr>
              <a:buFontTx/>
              <a:buChar char="-"/>
              <a:defRPr/>
            </a:pPr>
            <a:r>
              <a:rPr lang="ru-RU" sz="1900" kern="1200" dirty="0">
                <a:latin typeface="Arial" charset="0"/>
                <a:cs typeface="Arial" pitchFamily="34" charset="0"/>
              </a:rPr>
              <a:t>Согласование результатов  с  компанией, осуществляющей общий (финансовый, юридический и т.д.) аудит</a:t>
            </a:r>
          </a:p>
          <a:p>
            <a:pPr marL="269302" lvl="0" indent="-269302" eaLnBrk="1" hangingPunct="1">
              <a:lnSpc>
                <a:spcPct val="150000"/>
              </a:lnSpc>
              <a:buClr>
                <a:srgbClr val="000000"/>
              </a:buClr>
              <a:buFontTx/>
              <a:buChar char="-"/>
              <a:defRPr/>
            </a:pPr>
            <a:r>
              <a:rPr lang="ru-RU" sz="1900" kern="1200" dirty="0">
                <a:latin typeface="Arial" charset="0"/>
                <a:cs typeface="Arial" pitchFamily="34" charset="0"/>
              </a:rPr>
              <a:t>Согласование результатов руководством компании </a:t>
            </a:r>
          </a:p>
          <a:p>
            <a:pPr marL="269302" lvl="0" indent="-269302" eaLnBrk="1" hangingPunct="1">
              <a:lnSpc>
                <a:spcPct val="150000"/>
              </a:lnSpc>
              <a:buClr>
                <a:srgbClr val="000000"/>
              </a:buClr>
              <a:buFontTx/>
              <a:buChar char="-"/>
              <a:defRPr/>
            </a:pPr>
            <a:r>
              <a:rPr lang="ru-RU" sz="1900" kern="1200" dirty="0">
                <a:latin typeface="Arial" charset="0"/>
                <a:cs typeface="Arial" pitchFamily="34" charset="0"/>
              </a:rPr>
              <a:t> Предоставление отчета о минеральных ресурсах и запасах, меморандума и т.д.  </a:t>
            </a:r>
            <a:endParaRPr lang="en-US" sz="1900" kern="1200" dirty="0">
              <a:latin typeface="Arial" charset="0"/>
              <a:cs typeface="Arial" pitchFamily="34" charset="0"/>
            </a:endParaRPr>
          </a:p>
        </p:txBody>
      </p:sp>
    </p:spTree>
    <p:extLst>
      <p:ext uri="{BB962C8B-B14F-4D97-AF65-F5344CB8AC3E}">
        <p14:creationId xmlns:p14="http://schemas.microsoft.com/office/powerpoint/2010/main" val="301766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462322"/>
          </a:xfrm>
        </p:spPr>
        <p:txBody>
          <a:bodyPr/>
          <a:lstStyle/>
          <a:p>
            <a:pPr algn="ctr"/>
            <a:r>
              <a:rPr lang="ru-RU" spc="100" dirty="0" smtClean="0"/>
              <a:t>АУДИТ	 КРАТКОСРОЧНЫЙ</a:t>
            </a:r>
            <a:endParaRPr lang="ru-RU" spc="100" dirty="0"/>
          </a:p>
        </p:txBody>
      </p:sp>
      <p:sp>
        <p:nvSpPr>
          <p:cNvPr id="4" name="Номер слайда 3"/>
          <p:cNvSpPr>
            <a:spLocks noGrp="1"/>
          </p:cNvSpPr>
          <p:nvPr>
            <p:ph type="sldNum" sz="quarter" idx="12"/>
          </p:nvPr>
        </p:nvSpPr>
        <p:spPr/>
        <p:txBody>
          <a:bodyPr/>
          <a:lstStyle/>
          <a:p>
            <a:fld id="{2E8AA8AF-F181-4DD6-B967-757F69000348}" type="slidenum">
              <a:rPr lang="ru-RU" smtClean="0">
                <a:solidFill>
                  <a:srgbClr val="7E97AD">
                    <a:lumMod val="50000"/>
                  </a:srgbClr>
                </a:solidFill>
              </a:rPr>
              <a:pPr/>
              <a:t>14</a:t>
            </a:fld>
            <a:endParaRPr lang="ru-RU">
              <a:solidFill>
                <a:srgbClr val="7E97AD">
                  <a:lumMod val="50000"/>
                </a:srgbClr>
              </a:solidFill>
            </a:endParaRPr>
          </a:p>
        </p:txBody>
      </p:sp>
      <p:sp>
        <p:nvSpPr>
          <p:cNvPr id="5" name="Прямоугольник 4"/>
          <p:cNvSpPr/>
          <p:nvPr/>
        </p:nvSpPr>
        <p:spPr>
          <a:xfrm>
            <a:off x="179512" y="548680"/>
            <a:ext cx="8712968" cy="6014082"/>
          </a:xfrm>
          <a:prstGeom prst="rect">
            <a:avLst/>
          </a:prstGeom>
        </p:spPr>
        <p:txBody>
          <a:bodyPr wrap="square">
            <a:spAutoFit/>
          </a:bodyPr>
          <a:lstStyle/>
          <a:p>
            <a:pPr marL="12700" marR="5080" indent="215900" algn="just">
              <a:lnSpc>
                <a:spcPct val="101099"/>
              </a:lnSpc>
            </a:pPr>
            <a:r>
              <a:rPr lang="ru-RU" sz="1800" b="1" i="1" u="sng" spc="-20" dirty="0" smtClean="0">
                <a:solidFill>
                  <a:srgbClr val="231F20"/>
                </a:solidFill>
                <a:latin typeface="Book Antiqua"/>
                <a:cs typeface="Book Antiqua"/>
              </a:rPr>
              <a:t>1. Крат</a:t>
            </a:r>
            <a:r>
              <a:rPr lang="ru-RU" sz="1800" b="1" i="1" u="sng" spc="-35" dirty="0" smtClean="0">
                <a:solidFill>
                  <a:srgbClr val="231F20"/>
                </a:solidFill>
                <a:latin typeface="Book Antiqua"/>
                <a:cs typeface="Book Antiqua"/>
              </a:rPr>
              <a:t>косрочный </a:t>
            </a:r>
            <a:r>
              <a:rPr lang="ru-RU" sz="1800" b="1" i="1" u="sng" spc="-40" dirty="0" smtClean="0">
                <a:solidFill>
                  <a:srgbClr val="231F20"/>
                </a:solidFill>
                <a:latin typeface="Book Antiqua"/>
                <a:cs typeface="Book Antiqua"/>
              </a:rPr>
              <a:t>аудит (</a:t>
            </a:r>
            <a:r>
              <a:rPr lang="en-US" sz="1800" spc="-20" dirty="0" smtClean="0">
                <a:solidFill>
                  <a:srgbClr val="231F20"/>
                </a:solidFill>
                <a:latin typeface="Book Antiqua"/>
                <a:cs typeface="Book Antiqua"/>
              </a:rPr>
              <a:t>Review</a:t>
            </a:r>
            <a:r>
              <a:rPr lang="en-US" sz="1800" spc="-45" dirty="0" smtClean="0">
                <a:solidFill>
                  <a:srgbClr val="231F20"/>
                </a:solidFill>
                <a:latin typeface="Book Antiqua"/>
                <a:cs typeface="Book Antiqua"/>
              </a:rPr>
              <a:t> </a:t>
            </a:r>
            <a:r>
              <a:rPr lang="en-US" sz="1800" spc="-30" dirty="0" smtClean="0">
                <a:solidFill>
                  <a:srgbClr val="231F20"/>
                </a:solidFill>
                <a:latin typeface="Book Antiqua"/>
                <a:cs typeface="Book Antiqua"/>
              </a:rPr>
              <a:t>of</a:t>
            </a:r>
            <a:r>
              <a:rPr lang="en-US" sz="1800" spc="-40" dirty="0" smtClean="0">
                <a:solidFill>
                  <a:srgbClr val="231F20"/>
                </a:solidFill>
                <a:latin typeface="Book Antiqua"/>
                <a:cs typeface="Book Antiqua"/>
              </a:rPr>
              <a:t> </a:t>
            </a:r>
            <a:r>
              <a:rPr lang="en-US" sz="1800" spc="-30" dirty="0" smtClean="0">
                <a:solidFill>
                  <a:srgbClr val="231F20"/>
                </a:solidFill>
                <a:latin typeface="Book Antiqua"/>
                <a:cs typeface="Book Antiqua"/>
              </a:rPr>
              <a:t>methodology</a:t>
            </a:r>
            <a:r>
              <a:rPr lang="en-US" sz="1800" spc="-45" dirty="0" smtClean="0">
                <a:solidFill>
                  <a:srgbClr val="231F20"/>
                </a:solidFill>
                <a:latin typeface="Book Antiqua"/>
                <a:cs typeface="Book Antiqua"/>
              </a:rPr>
              <a:t> </a:t>
            </a:r>
            <a:r>
              <a:rPr lang="en-US" sz="1800" spc="20" dirty="0" smtClean="0">
                <a:solidFill>
                  <a:srgbClr val="231F20"/>
                </a:solidFill>
                <a:latin typeface="Book Antiqua"/>
                <a:cs typeface="Book Antiqua"/>
              </a:rPr>
              <a:t>(Fatal</a:t>
            </a:r>
            <a:r>
              <a:rPr lang="en-US" sz="1800" spc="-40" dirty="0" smtClean="0">
                <a:solidFill>
                  <a:srgbClr val="231F20"/>
                </a:solidFill>
                <a:latin typeface="Book Antiqua"/>
                <a:cs typeface="Book Antiqua"/>
              </a:rPr>
              <a:t> </a:t>
            </a:r>
            <a:r>
              <a:rPr lang="en-US" sz="1800" spc="10" dirty="0" smtClean="0">
                <a:solidFill>
                  <a:srgbClr val="231F20"/>
                </a:solidFill>
                <a:latin typeface="Book Antiqua"/>
                <a:cs typeface="Book Antiqua"/>
              </a:rPr>
              <a:t>Flow)</a:t>
            </a:r>
            <a:r>
              <a:rPr lang="en-US" sz="1800" spc="-40" dirty="0" smtClean="0">
                <a:solidFill>
                  <a:srgbClr val="231F20"/>
                </a:solidFill>
                <a:latin typeface="Book Antiqua"/>
                <a:cs typeface="Book Antiqua"/>
              </a:rPr>
              <a:t> </a:t>
            </a:r>
            <a:endParaRPr lang="ru-RU" sz="1800" b="1" i="1" u="sng" spc="-40" dirty="0" smtClean="0">
              <a:solidFill>
                <a:srgbClr val="231F20"/>
              </a:solidFill>
              <a:latin typeface="Book Antiqua"/>
              <a:cs typeface="Book Antiqua"/>
            </a:endParaRPr>
          </a:p>
          <a:p>
            <a:pPr marL="12700" marR="5080" indent="215900" algn="just">
              <a:lnSpc>
                <a:spcPct val="101099"/>
              </a:lnSpc>
            </a:pPr>
            <a:endParaRPr lang="ru-RU" sz="1800" spc="-40" dirty="0">
              <a:solidFill>
                <a:srgbClr val="231F20"/>
              </a:solidFill>
              <a:latin typeface="Book Antiqua"/>
              <a:cs typeface="Book Antiqua"/>
            </a:endParaRPr>
          </a:p>
          <a:p>
            <a:pPr marL="12700" marR="5080" indent="215900" algn="just">
              <a:lnSpc>
                <a:spcPct val="101099"/>
              </a:lnSpc>
            </a:pPr>
            <a:r>
              <a:rPr lang="ru-RU" sz="1500" b="1" spc="-30" dirty="0" smtClean="0">
                <a:solidFill>
                  <a:srgbClr val="231F20"/>
                </a:solidFill>
                <a:latin typeface="Times New Roman" pitchFamily="18" charset="0"/>
                <a:cs typeface="Times New Roman" pitchFamily="18" charset="0"/>
              </a:rPr>
              <a:t>Цель</a:t>
            </a:r>
            <a:r>
              <a:rPr lang="ru-RU" sz="1500" spc="-30" dirty="0" smtClean="0">
                <a:solidFill>
                  <a:srgbClr val="231F20"/>
                </a:solidFill>
                <a:latin typeface="Times New Roman" pitchFamily="18" charset="0"/>
                <a:cs typeface="Times New Roman" pitchFamily="18" charset="0"/>
              </a:rPr>
              <a:t> - </a:t>
            </a:r>
            <a:r>
              <a:rPr lang="ru-RU" sz="1500" spc="-35" dirty="0" smtClean="0">
                <a:solidFill>
                  <a:srgbClr val="0070C0"/>
                </a:solidFill>
                <a:latin typeface="Times New Roman" pitchFamily="18" charset="0"/>
                <a:cs typeface="Times New Roman" pitchFamily="18" charset="0"/>
              </a:rPr>
              <a:t>общая оценка </a:t>
            </a:r>
            <a:r>
              <a:rPr lang="ru-RU" sz="1500" spc="-30" dirty="0" smtClean="0">
                <a:solidFill>
                  <a:srgbClr val="0070C0"/>
                </a:solidFill>
                <a:latin typeface="Times New Roman" pitchFamily="18" charset="0"/>
                <a:cs typeface="Times New Roman" pitchFamily="18" charset="0"/>
              </a:rPr>
              <a:t>проекта. </a:t>
            </a:r>
          </a:p>
          <a:p>
            <a:pPr marL="12700" marR="5080" indent="215900" algn="just">
              <a:lnSpc>
                <a:spcPct val="101099"/>
              </a:lnSpc>
            </a:pPr>
            <a:r>
              <a:rPr lang="ru-RU" sz="1500" spc="-10" dirty="0" smtClean="0">
                <a:solidFill>
                  <a:srgbClr val="0070C0"/>
                </a:solidFill>
                <a:latin typeface="Times New Roman" pitchFamily="18" charset="0"/>
                <a:cs typeface="Times New Roman" pitchFamily="18" charset="0"/>
              </a:rPr>
              <a:t>Он позволяет </a:t>
            </a:r>
            <a:r>
              <a:rPr lang="ru-RU" sz="1500" spc="-30" dirty="0" smtClean="0">
                <a:solidFill>
                  <a:srgbClr val="0070C0"/>
                </a:solidFill>
                <a:latin typeface="Times New Roman" pitchFamily="18" charset="0"/>
                <a:cs typeface="Times New Roman" pitchFamily="18" charset="0"/>
              </a:rPr>
              <a:t>опреде</a:t>
            </a:r>
            <a:r>
              <a:rPr lang="ru-RU" sz="1500" spc="-25" dirty="0" smtClean="0">
                <a:solidFill>
                  <a:srgbClr val="0070C0"/>
                </a:solidFill>
                <a:latin typeface="Times New Roman" pitchFamily="18" charset="0"/>
                <a:cs typeface="Times New Roman" pitchFamily="18" charset="0"/>
              </a:rPr>
              <a:t>лить </a:t>
            </a:r>
            <a:r>
              <a:rPr lang="ru-RU" sz="1500" spc="-20" dirty="0" smtClean="0">
                <a:solidFill>
                  <a:srgbClr val="0070C0"/>
                </a:solidFill>
                <a:latin typeface="Times New Roman" pitchFamily="18" charset="0"/>
                <a:cs typeface="Times New Roman" pitchFamily="18" charset="0"/>
              </a:rPr>
              <a:t>зоны </a:t>
            </a:r>
            <a:r>
              <a:rPr lang="ru-RU" sz="1500" spc="-30" dirty="0" smtClean="0">
                <a:solidFill>
                  <a:srgbClr val="0070C0"/>
                </a:solidFill>
                <a:latin typeface="Times New Roman" pitchFamily="18" charset="0"/>
                <a:cs typeface="Times New Roman" pitchFamily="18" charset="0"/>
              </a:rPr>
              <a:t>риска, </a:t>
            </a:r>
            <a:r>
              <a:rPr lang="ru-RU" sz="1500" spc="-20" dirty="0" smtClean="0">
                <a:solidFill>
                  <a:srgbClr val="0070C0"/>
                </a:solidFill>
                <a:latin typeface="Times New Roman" pitchFamily="18" charset="0"/>
                <a:cs typeface="Times New Roman" pitchFamily="18" charset="0"/>
              </a:rPr>
              <a:t>места </a:t>
            </a:r>
            <a:r>
              <a:rPr lang="ru-RU" sz="1500" spc="-15" dirty="0" smtClean="0">
                <a:solidFill>
                  <a:srgbClr val="0070C0"/>
                </a:solidFill>
                <a:latin typeface="Times New Roman" pitchFamily="18" charset="0"/>
                <a:cs typeface="Times New Roman" pitchFamily="18" charset="0"/>
              </a:rPr>
              <a:t>возможных </a:t>
            </a:r>
            <a:r>
              <a:rPr lang="ru-RU" sz="1500" spc="-40" dirty="0" smtClean="0">
                <a:solidFill>
                  <a:srgbClr val="0070C0"/>
                </a:solidFill>
                <a:latin typeface="Times New Roman" pitchFamily="18" charset="0"/>
                <a:cs typeface="Times New Roman" pitchFamily="18" charset="0"/>
              </a:rPr>
              <a:t>ошибок </a:t>
            </a:r>
            <a:r>
              <a:rPr lang="ru-RU" sz="1500" spc="-50" dirty="0" smtClean="0">
                <a:solidFill>
                  <a:srgbClr val="0070C0"/>
                </a:solidFill>
                <a:latin typeface="Times New Roman" pitchFamily="18" charset="0"/>
                <a:cs typeface="Times New Roman" pitchFamily="18" charset="0"/>
              </a:rPr>
              <a:t>и  </a:t>
            </a:r>
            <a:r>
              <a:rPr lang="ru-RU" sz="1500" spc="-25" dirty="0" smtClean="0">
                <a:solidFill>
                  <a:srgbClr val="0070C0"/>
                </a:solidFill>
                <a:latin typeface="Times New Roman" pitchFamily="18" charset="0"/>
                <a:cs typeface="Times New Roman" pitchFamily="18" charset="0"/>
              </a:rPr>
              <a:t>их </a:t>
            </a:r>
            <a:r>
              <a:rPr lang="ru-RU" sz="1500" spc="-15" dirty="0" smtClean="0">
                <a:solidFill>
                  <a:srgbClr val="0070C0"/>
                </a:solidFill>
                <a:latin typeface="Times New Roman" pitchFamily="18" charset="0"/>
                <a:cs typeface="Times New Roman" pitchFamily="18" charset="0"/>
              </a:rPr>
              <a:t>последствия на ранних стадиях проекта. </a:t>
            </a:r>
          </a:p>
          <a:p>
            <a:pPr marL="12700" marR="5080" indent="215900" algn="just">
              <a:lnSpc>
                <a:spcPct val="101099"/>
              </a:lnSpc>
            </a:pPr>
            <a:r>
              <a:rPr lang="ru-RU" sz="1500" spc="-35" dirty="0" smtClean="0">
                <a:solidFill>
                  <a:srgbClr val="231F20"/>
                </a:solidFill>
                <a:latin typeface="Times New Roman" pitchFamily="18" charset="0"/>
                <a:cs typeface="Times New Roman" pitchFamily="18" charset="0"/>
              </a:rPr>
              <a:t>Подобный аудит </a:t>
            </a:r>
            <a:r>
              <a:rPr lang="ru-RU" sz="1500" spc="-40" dirty="0" smtClean="0">
                <a:solidFill>
                  <a:srgbClr val="0070C0"/>
                </a:solidFill>
                <a:latin typeface="Times New Roman" pitchFamily="18" charset="0"/>
                <a:cs typeface="Times New Roman" pitchFamily="18" charset="0"/>
              </a:rPr>
              <a:t>не </a:t>
            </a:r>
            <a:r>
              <a:rPr lang="ru-RU" sz="1500" spc="-30" dirty="0" smtClean="0">
                <a:solidFill>
                  <a:srgbClr val="0070C0"/>
                </a:solidFill>
                <a:latin typeface="Times New Roman" pitchFamily="18" charset="0"/>
                <a:cs typeface="Times New Roman" pitchFamily="18" charset="0"/>
              </a:rPr>
              <a:t>требует  </a:t>
            </a:r>
            <a:r>
              <a:rPr lang="ru-RU" sz="1500" spc="-35" dirty="0" smtClean="0">
                <a:solidFill>
                  <a:srgbClr val="0070C0"/>
                </a:solidFill>
                <a:latin typeface="Times New Roman" pitchFamily="18" charset="0"/>
                <a:cs typeface="Times New Roman" pitchFamily="18" charset="0"/>
              </a:rPr>
              <a:t>подписи </a:t>
            </a:r>
            <a:r>
              <a:rPr lang="ru-RU" sz="1500" spc="-30" dirty="0" smtClean="0">
                <a:solidFill>
                  <a:srgbClr val="0070C0"/>
                </a:solidFill>
                <a:latin typeface="Times New Roman" pitchFamily="18" charset="0"/>
                <a:cs typeface="Times New Roman" pitchFamily="18" charset="0"/>
              </a:rPr>
              <a:t>Компетентного </a:t>
            </a:r>
            <a:r>
              <a:rPr lang="ru-RU" sz="1500" spc="-35" dirty="0" smtClean="0">
                <a:solidFill>
                  <a:srgbClr val="0070C0"/>
                </a:solidFill>
                <a:latin typeface="Times New Roman" pitchFamily="18" charset="0"/>
                <a:cs typeface="Times New Roman" pitchFamily="18" charset="0"/>
              </a:rPr>
              <a:t>лица </a:t>
            </a:r>
            <a:r>
              <a:rPr lang="ru-RU" sz="1500" spc="-50" dirty="0" smtClean="0">
                <a:solidFill>
                  <a:srgbClr val="231F20"/>
                </a:solidFill>
                <a:latin typeface="Times New Roman" pitchFamily="18" charset="0"/>
                <a:cs typeface="Times New Roman" pitchFamily="18" charset="0"/>
              </a:rPr>
              <a:t>и </a:t>
            </a:r>
            <a:r>
              <a:rPr lang="ru-RU" sz="1500" spc="-25" dirty="0" smtClean="0">
                <a:solidFill>
                  <a:srgbClr val="231F20"/>
                </a:solidFill>
                <a:latin typeface="Times New Roman" pitchFamily="18" charset="0"/>
                <a:cs typeface="Times New Roman" pitchFamily="18" charset="0"/>
              </a:rPr>
              <a:t>проводится,  </a:t>
            </a:r>
            <a:r>
              <a:rPr lang="ru-RU" sz="1500" spc="-30" dirty="0" smtClean="0">
                <a:solidFill>
                  <a:srgbClr val="231F20"/>
                </a:solidFill>
                <a:latin typeface="Times New Roman" pitchFamily="18" charset="0"/>
                <a:cs typeface="Times New Roman" pitchFamily="18" charset="0"/>
              </a:rPr>
              <a:t>чтобы </a:t>
            </a:r>
            <a:r>
              <a:rPr lang="ru-RU" sz="1500" spc="-20" dirty="0" smtClean="0">
                <a:solidFill>
                  <a:srgbClr val="231F20"/>
                </a:solidFill>
                <a:latin typeface="Times New Roman" pitchFamily="18" charset="0"/>
                <a:cs typeface="Times New Roman" pitchFamily="18" charset="0"/>
              </a:rPr>
              <a:t>избежать </a:t>
            </a:r>
            <a:r>
              <a:rPr lang="ru-RU" sz="1500" spc="-30" dirty="0" smtClean="0">
                <a:solidFill>
                  <a:srgbClr val="231F20"/>
                </a:solidFill>
                <a:latin typeface="Times New Roman" pitchFamily="18" charset="0"/>
                <a:cs typeface="Times New Roman" pitchFamily="18" charset="0"/>
              </a:rPr>
              <a:t>критических </a:t>
            </a:r>
            <a:r>
              <a:rPr lang="ru-RU" sz="1500" spc="-40" dirty="0" smtClean="0">
                <a:solidFill>
                  <a:srgbClr val="231F20"/>
                </a:solidFill>
                <a:latin typeface="Times New Roman" pitchFamily="18" charset="0"/>
                <a:cs typeface="Times New Roman" pitchFamily="18" charset="0"/>
              </a:rPr>
              <a:t>ошибок </a:t>
            </a:r>
            <a:r>
              <a:rPr lang="ru-RU" sz="1500" spc="15" dirty="0" smtClean="0">
                <a:solidFill>
                  <a:srgbClr val="231F20"/>
                </a:solidFill>
                <a:latin typeface="Times New Roman" pitchFamily="18" charset="0"/>
                <a:cs typeface="Times New Roman" pitchFamily="18" charset="0"/>
              </a:rPr>
              <a:t>в </a:t>
            </a:r>
            <a:r>
              <a:rPr lang="ru-RU" sz="1500" spc="-25" dirty="0" smtClean="0">
                <a:solidFill>
                  <a:srgbClr val="231F20"/>
                </a:solidFill>
                <a:latin typeface="Times New Roman" pitchFamily="18" charset="0"/>
                <a:cs typeface="Times New Roman" pitchFamily="18" charset="0"/>
              </a:rPr>
              <a:t>оцен</a:t>
            </a:r>
            <a:r>
              <a:rPr lang="ru-RU" sz="1500" spc="-15" dirty="0" smtClean="0">
                <a:solidFill>
                  <a:srgbClr val="231F20"/>
                </a:solidFill>
                <a:latin typeface="Times New Roman" pitchFamily="18" charset="0"/>
                <a:cs typeface="Times New Roman" pitchFamily="18" charset="0"/>
              </a:rPr>
              <a:t>ке </a:t>
            </a:r>
            <a:r>
              <a:rPr lang="ru-RU" sz="1500" spc="-20" dirty="0" smtClean="0">
                <a:solidFill>
                  <a:srgbClr val="231F20"/>
                </a:solidFill>
                <a:latin typeface="Times New Roman" pitchFamily="18" charset="0"/>
                <a:cs typeface="Times New Roman" pitchFamily="18" charset="0"/>
              </a:rPr>
              <a:t>ресурсов </a:t>
            </a:r>
            <a:r>
              <a:rPr lang="ru-RU" sz="1500" spc="-50" dirty="0" smtClean="0">
                <a:solidFill>
                  <a:srgbClr val="231F20"/>
                </a:solidFill>
                <a:latin typeface="Times New Roman" pitchFamily="18" charset="0"/>
                <a:cs typeface="Times New Roman" pitchFamily="18" charset="0"/>
              </a:rPr>
              <a:t>и </a:t>
            </a:r>
            <a:r>
              <a:rPr lang="ru-RU" sz="1500" spc="-20" dirty="0" smtClean="0">
                <a:solidFill>
                  <a:srgbClr val="231F20"/>
                </a:solidFill>
                <a:latin typeface="Times New Roman" pitchFamily="18" charset="0"/>
                <a:cs typeface="Times New Roman" pitchFamily="18" charset="0"/>
              </a:rPr>
              <a:t>резервов </a:t>
            </a:r>
            <a:r>
              <a:rPr lang="ru-RU" sz="1500" spc="-55" dirty="0" smtClean="0">
                <a:solidFill>
                  <a:srgbClr val="231F20"/>
                </a:solidFill>
                <a:latin typeface="Times New Roman" pitchFamily="18" charset="0"/>
                <a:cs typeface="Times New Roman" pitchFamily="18" charset="0"/>
              </a:rPr>
              <a:t>при </a:t>
            </a:r>
            <a:r>
              <a:rPr lang="ru-RU" sz="1500" spc="-20" dirty="0" smtClean="0">
                <a:solidFill>
                  <a:srgbClr val="231F20"/>
                </a:solidFill>
                <a:latin typeface="Times New Roman" pitchFamily="18" charset="0"/>
                <a:cs typeface="Times New Roman" pitchFamily="18" charset="0"/>
              </a:rPr>
              <a:t>выходе </a:t>
            </a:r>
            <a:r>
              <a:rPr lang="ru-RU" sz="1500" spc="-45" dirty="0" smtClean="0">
                <a:solidFill>
                  <a:srgbClr val="231F20"/>
                </a:solidFill>
                <a:latin typeface="Times New Roman" pitchFamily="18" charset="0"/>
                <a:cs typeface="Times New Roman" pitchFamily="18" charset="0"/>
              </a:rPr>
              <a:t>на фи</a:t>
            </a:r>
            <a:r>
              <a:rPr lang="ru-RU" sz="1500" spc="-30" dirty="0" smtClean="0">
                <a:solidFill>
                  <a:srgbClr val="231F20"/>
                </a:solidFill>
                <a:latin typeface="Times New Roman" pitchFamily="18" charset="0"/>
                <a:cs typeface="Times New Roman" pitchFamily="18" charset="0"/>
              </a:rPr>
              <a:t>нансовый </a:t>
            </a:r>
            <a:r>
              <a:rPr lang="ru-RU" sz="1500" spc="-35" dirty="0" smtClean="0">
                <a:solidFill>
                  <a:srgbClr val="231F20"/>
                </a:solidFill>
                <a:latin typeface="Times New Roman" pitchFamily="18" charset="0"/>
                <a:cs typeface="Times New Roman" pitchFamily="18" charset="0"/>
              </a:rPr>
              <a:t>рынок. </a:t>
            </a:r>
            <a:r>
              <a:rPr lang="ru-RU" sz="1500" spc="-10" dirty="0" smtClean="0">
                <a:solidFill>
                  <a:srgbClr val="231F20"/>
                </a:solidFill>
                <a:latin typeface="Times New Roman" pitchFamily="18" charset="0"/>
                <a:cs typeface="Times New Roman" pitchFamily="18" charset="0"/>
              </a:rPr>
              <a:t>Он </a:t>
            </a:r>
            <a:r>
              <a:rPr lang="ru-RU" sz="1500" spc="-30" dirty="0" smtClean="0">
                <a:solidFill>
                  <a:srgbClr val="231F20"/>
                </a:solidFill>
                <a:latin typeface="Times New Roman" pitchFamily="18" charset="0"/>
                <a:cs typeface="Times New Roman" pitchFamily="18" charset="0"/>
              </a:rPr>
              <a:t>занимает, </a:t>
            </a:r>
            <a:r>
              <a:rPr lang="ru-RU" sz="1500" spc="-20" dirty="0" smtClean="0">
                <a:solidFill>
                  <a:srgbClr val="231F20"/>
                </a:solidFill>
                <a:latin typeface="Times New Roman" pitchFamily="18" charset="0"/>
                <a:cs typeface="Times New Roman" pitchFamily="18" charset="0"/>
              </a:rPr>
              <a:t>как </a:t>
            </a:r>
            <a:r>
              <a:rPr lang="ru-RU" sz="1500" spc="-30" dirty="0" smtClean="0">
                <a:solidFill>
                  <a:srgbClr val="231F20"/>
                </a:solidFill>
                <a:latin typeface="Times New Roman" pitchFamily="18" charset="0"/>
                <a:cs typeface="Times New Roman" pitchFamily="18" charset="0"/>
              </a:rPr>
              <a:t>правило,  </a:t>
            </a:r>
            <a:r>
              <a:rPr lang="ru-RU" sz="1500" spc="55" dirty="0" smtClean="0">
                <a:solidFill>
                  <a:srgbClr val="231F20"/>
                </a:solidFill>
                <a:latin typeface="Times New Roman" pitchFamily="18" charset="0"/>
                <a:cs typeface="Times New Roman" pitchFamily="18" charset="0"/>
              </a:rPr>
              <a:t>1–2 </a:t>
            </a:r>
            <a:r>
              <a:rPr lang="ru-RU" sz="1500" spc="-30" dirty="0" smtClean="0">
                <a:solidFill>
                  <a:srgbClr val="231F20"/>
                </a:solidFill>
                <a:latin typeface="Times New Roman" pitchFamily="18" charset="0"/>
                <a:cs typeface="Times New Roman" pitchFamily="18" charset="0"/>
              </a:rPr>
              <a:t>дня, </a:t>
            </a:r>
            <a:r>
              <a:rPr lang="ru-RU" sz="1500" spc="-40" dirty="0" smtClean="0">
                <a:solidFill>
                  <a:srgbClr val="231F20"/>
                </a:solidFill>
                <a:latin typeface="Times New Roman" pitchFamily="18" charset="0"/>
                <a:cs typeface="Times New Roman" pitchFamily="18" charset="0"/>
              </a:rPr>
              <a:t>иногда </a:t>
            </a:r>
            <a:r>
              <a:rPr lang="ru-RU" sz="1500" spc="-35" dirty="0" smtClean="0">
                <a:solidFill>
                  <a:srgbClr val="231F20"/>
                </a:solidFill>
                <a:latin typeface="Times New Roman" pitchFamily="18" charset="0"/>
                <a:cs typeface="Times New Roman" pitchFamily="18" charset="0"/>
              </a:rPr>
              <a:t>больше </a:t>
            </a:r>
            <a:r>
              <a:rPr lang="ru-RU" sz="1500" spc="140" dirty="0" smtClean="0">
                <a:solidFill>
                  <a:srgbClr val="231F20"/>
                </a:solidFill>
                <a:latin typeface="Times New Roman" pitchFamily="18" charset="0"/>
                <a:cs typeface="Times New Roman" pitchFamily="18" charset="0"/>
              </a:rPr>
              <a:t>– </a:t>
            </a:r>
            <a:r>
              <a:rPr lang="ru-RU" sz="1500" spc="15" dirty="0" smtClean="0">
                <a:solidFill>
                  <a:srgbClr val="231F20"/>
                </a:solidFill>
                <a:latin typeface="Times New Roman" pitchFamily="18" charset="0"/>
                <a:cs typeface="Times New Roman" pitchFamily="18" charset="0"/>
              </a:rPr>
              <a:t>в </a:t>
            </a:r>
            <a:r>
              <a:rPr lang="ru-RU" sz="1500" spc="-15" dirty="0" smtClean="0">
                <a:solidFill>
                  <a:srgbClr val="231F20"/>
                </a:solidFill>
                <a:latin typeface="Times New Roman" pitchFamily="18" charset="0"/>
                <a:cs typeface="Times New Roman" pitchFamily="18" charset="0"/>
              </a:rPr>
              <a:t>зависимости </a:t>
            </a:r>
            <a:r>
              <a:rPr lang="ru-RU" sz="1500" spc="-20" dirty="0" smtClean="0">
                <a:solidFill>
                  <a:srgbClr val="231F20"/>
                </a:solidFill>
                <a:latin typeface="Times New Roman" pitchFamily="18" charset="0"/>
                <a:cs typeface="Times New Roman" pitchFamily="18" charset="0"/>
              </a:rPr>
              <a:t>от  </a:t>
            </a:r>
            <a:r>
              <a:rPr lang="ru-RU" sz="1500" spc="-15" dirty="0" smtClean="0">
                <a:solidFill>
                  <a:srgbClr val="231F20"/>
                </a:solidFill>
                <a:latin typeface="Times New Roman" pitchFamily="18" charset="0"/>
                <a:cs typeface="Times New Roman" pitchFamily="18" charset="0"/>
              </a:rPr>
              <a:t>качества </a:t>
            </a:r>
            <a:r>
              <a:rPr lang="ru-RU" sz="1500" spc="-25" dirty="0" smtClean="0">
                <a:solidFill>
                  <a:srgbClr val="231F20"/>
                </a:solidFill>
                <a:latin typeface="Times New Roman" pitchFamily="18" charset="0"/>
                <a:cs typeface="Times New Roman" pitchFamily="18" charset="0"/>
              </a:rPr>
              <a:t>представленных </a:t>
            </a:r>
            <a:r>
              <a:rPr lang="ru-RU" sz="1500" spc="-45" dirty="0" smtClean="0">
                <a:solidFill>
                  <a:srgbClr val="231F20"/>
                </a:solidFill>
                <a:latin typeface="Times New Roman" pitchFamily="18" charset="0"/>
                <a:cs typeface="Times New Roman" pitchFamily="18" charset="0"/>
              </a:rPr>
              <a:t>на </a:t>
            </a:r>
            <a:r>
              <a:rPr lang="ru-RU" sz="1500" spc="-35" dirty="0" smtClean="0">
                <a:solidFill>
                  <a:srgbClr val="231F20"/>
                </a:solidFill>
                <a:latin typeface="Times New Roman" pitchFamily="18" charset="0"/>
                <a:cs typeface="Times New Roman" pitchFamily="18" charset="0"/>
              </a:rPr>
              <a:t>аудит данных.</a:t>
            </a:r>
          </a:p>
          <a:p>
            <a:pPr marL="12700" marR="5080" indent="215900" algn="just">
              <a:lnSpc>
                <a:spcPct val="101099"/>
              </a:lnSpc>
            </a:pPr>
            <a:r>
              <a:rPr lang="ru-RU" sz="1500" i="1" u="sng" spc="95" dirty="0" smtClean="0">
                <a:solidFill>
                  <a:srgbClr val="0070C0"/>
                </a:solidFill>
                <a:latin typeface="Times New Roman" pitchFamily="18" charset="0"/>
                <a:cs typeface="Times New Roman" pitchFamily="18" charset="0"/>
              </a:rPr>
              <a:t>В </a:t>
            </a:r>
            <a:r>
              <a:rPr lang="ru-RU" sz="1500" i="1" u="sng" spc="-30" dirty="0" smtClean="0">
                <a:solidFill>
                  <a:srgbClr val="0070C0"/>
                </a:solidFill>
                <a:latin typeface="Times New Roman" pitchFamily="18" charset="0"/>
                <a:cs typeface="Times New Roman" pitchFamily="18" charset="0"/>
              </a:rPr>
              <a:t>рамках краткосрочного </a:t>
            </a:r>
            <a:r>
              <a:rPr lang="ru-RU" sz="1500" i="1" u="sng" spc="-35" dirty="0" smtClean="0">
                <a:solidFill>
                  <a:srgbClr val="0070C0"/>
                </a:solidFill>
                <a:latin typeface="Times New Roman" pitchFamily="18" charset="0"/>
                <a:cs typeface="Times New Roman" pitchFamily="18" charset="0"/>
              </a:rPr>
              <a:t>аудита посещение  </a:t>
            </a:r>
            <a:r>
              <a:rPr lang="ru-RU" sz="1500" i="1" u="sng" spc="-25" dirty="0" smtClean="0">
                <a:solidFill>
                  <a:srgbClr val="0070C0"/>
                </a:solidFill>
                <a:latin typeface="Times New Roman" pitchFamily="18" charset="0"/>
                <a:cs typeface="Times New Roman" pitchFamily="18" charset="0"/>
              </a:rPr>
              <a:t>месторождения </a:t>
            </a:r>
            <a:r>
              <a:rPr lang="ru-RU" sz="1500" i="1" u="sng" dirty="0" smtClean="0">
                <a:solidFill>
                  <a:srgbClr val="0070C0"/>
                </a:solidFill>
                <a:latin typeface="Times New Roman" pitchFamily="18" charset="0"/>
                <a:cs typeface="Times New Roman" pitchFamily="18" charset="0"/>
              </a:rPr>
              <a:t>является </a:t>
            </a:r>
            <a:r>
              <a:rPr lang="ru-RU" sz="1500" i="1" u="sng" spc="-25" dirty="0" smtClean="0">
                <a:solidFill>
                  <a:srgbClr val="0070C0"/>
                </a:solidFill>
                <a:latin typeface="Times New Roman" pitchFamily="18" charset="0"/>
                <a:cs typeface="Times New Roman" pitchFamily="18" charset="0"/>
              </a:rPr>
              <a:t>желательным, </a:t>
            </a:r>
            <a:r>
              <a:rPr lang="ru-RU" sz="1500" i="1" u="sng" spc="-45" dirty="0" smtClean="0">
                <a:solidFill>
                  <a:srgbClr val="0070C0"/>
                </a:solidFill>
                <a:latin typeface="Times New Roman" pitchFamily="18" charset="0"/>
                <a:cs typeface="Times New Roman" pitchFamily="18" charset="0"/>
              </a:rPr>
              <a:t>но </a:t>
            </a:r>
            <a:r>
              <a:rPr lang="ru-RU" sz="1500" i="1" u="sng" spc="-40" dirty="0" smtClean="0">
                <a:solidFill>
                  <a:srgbClr val="0070C0"/>
                </a:solidFill>
                <a:latin typeface="Times New Roman" pitchFamily="18" charset="0"/>
                <a:cs typeface="Times New Roman" pitchFamily="18" charset="0"/>
              </a:rPr>
              <a:t>не  </a:t>
            </a:r>
            <a:r>
              <a:rPr lang="ru-RU" sz="1500" i="1" u="sng" spc="-20" dirty="0" smtClean="0">
                <a:solidFill>
                  <a:srgbClr val="0070C0"/>
                </a:solidFill>
                <a:latin typeface="Times New Roman" pitchFamily="18" charset="0"/>
                <a:cs typeface="Times New Roman" pitchFamily="18" charset="0"/>
              </a:rPr>
              <a:t>обязательным.</a:t>
            </a:r>
          </a:p>
          <a:p>
            <a:pPr marL="12700" marR="5080" indent="215900" algn="just">
              <a:lnSpc>
                <a:spcPct val="101099"/>
              </a:lnSpc>
            </a:pPr>
            <a:endParaRPr lang="ru-RU" sz="1500" spc="-20" dirty="0" smtClean="0">
              <a:solidFill>
                <a:srgbClr val="231F20"/>
              </a:solidFill>
              <a:latin typeface="Times New Roman" pitchFamily="18" charset="0"/>
              <a:cs typeface="Times New Roman" pitchFamily="18" charset="0"/>
            </a:endParaRPr>
          </a:p>
          <a:p>
            <a:pPr marL="12700" marR="5080" indent="215900" algn="just">
              <a:lnSpc>
                <a:spcPct val="101099"/>
              </a:lnSpc>
            </a:pPr>
            <a:r>
              <a:rPr lang="ru-RU" sz="1500" b="1" spc="-30" dirty="0" smtClean="0">
                <a:solidFill>
                  <a:srgbClr val="231F20"/>
                </a:solidFill>
                <a:latin typeface="Times New Roman" pitchFamily="18" charset="0"/>
                <a:cs typeface="Times New Roman" pitchFamily="18" charset="0"/>
              </a:rPr>
              <a:t>Обычно </a:t>
            </a:r>
            <a:r>
              <a:rPr lang="ru-RU" sz="1500" b="1" spc="-35" dirty="0" smtClean="0">
                <a:solidFill>
                  <a:srgbClr val="231F20"/>
                </a:solidFill>
                <a:latin typeface="Times New Roman" pitchFamily="18" charset="0"/>
                <a:cs typeface="Times New Roman" pitchFamily="18" charset="0"/>
              </a:rPr>
              <a:t>аудит </a:t>
            </a:r>
            <a:r>
              <a:rPr lang="ru-RU" sz="1500" b="1" spc="-20" dirty="0" smtClean="0">
                <a:solidFill>
                  <a:srgbClr val="231F20"/>
                </a:solidFill>
                <a:latin typeface="Times New Roman" pitchFamily="18" charset="0"/>
                <a:cs typeface="Times New Roman" pitchFamily="18" charset="0"/>
              </a:rPr>
              <a:t>включает </a:t>
            </a:r>
            <a:r>
              <a:rPr lang="ru-RU" sz="1500" b="1" spc="15" dirty="0" smtClean="0">
                <a:solidFill>
                  <a:srgbClr val="231F20"/>
                </a:solidFill>
                <a:latin typeface="Times New Roman" pitchFamily="18" charset="0"/>
                <a:cs typeface="Times New Roman" pitchFamily="18" charset="0"/>
              </a:rPr>
              <a:t>в </a:t>
            </a:r>
            <a:r>
              <a:rPr lang="ru-RU" sz="1500" b="1" spc="-10" dirty="0" smtClean="0">
                <a:solidFill>
                  <a:srgbClr val="231F20"/>
                </a:solidFill>
                <a:latin typeface="Times New Roman" pitchFamily="18" charset="0"/>
                <a:cs typeface="Times New Roman" pitchFamily="18" charset="0"/>
              </a:rPr>
              <a:t>себя:  </a:t>
            </a:r>
          </a:p>
          <a:p>
            <a:pPr marL="298450" marR="5080" indent="-285750" algn="just">
              <a:lnSpc>
                <a:spcPct val="101099"/>
              </a:lnSpc>
              <a:buFontTx/>
              <a:buChar char="-"/>
            </a:pPr>
            <a:r>
              <a:rPr lang="ru-RU" sz="1500" spc="-30" dirty="0" smtClean="0">
                <a:solidFill>
                  <a:srgbClr val="0070C0"/>
                </a:solidFill>
                <a:latin typeface="Times New Roman" pitchFamily="18" charset="0"/>
                <a:cs typeface="Times New Roman" pitchFamily="18" charset="0"/>
              </a:rPr>
              <a:t>проверку </a:t>
            </a:r>
            <a:r>
              <a:rPr lang="ru-RU" sz="1500" spc="-20" dirty="0" smtClean="0">
                <a:solidFill>
                  <a:srgbClr val="0070C0"/>
                </a:solidFill>
                <a:latin typeface="Times New Roman" pitchFamily="18" charset="0"/>
                <a:cs typeface="Times New Roman" pitchFamily="18" charset="0"/>
              </a:rPr>
              <a:t>базы </a:t>
            </a:r>
            <a:r>
              <a:rPr lang="ru-RU" sz="1500" spc="-35" dirty="0" smtClean="0">
                <a:solidFill>
                  <a:srgbClr val="0070C0"/>
                </a:solidFill>
                <a:latin typeface="Times New Roman" pitchFamily="18" charset="0"/>
                <a:cs typeface="Times New Roman" pitchFamily="18" charset="0"/>
              </a:rPr>
              <a:t>первичных </a:t>
            </a:r>
            <a:r>
              <a:rPr lang="ru-RU" sz="1500" spc="-25" dirty="0" smtClean="0">
                <a:solidFill>
                  <a:srgbClr val="0070C0"/>
                </a:solidFill>
                <a:latin typeface="Times New Roman" pitchFamily="18" charset="0"/>
                <a:cs typeface="Times New Roman" pitchFamily="18" charset="0"/>
              </a:rPr>
              <a:t>геологических </a:t>
            </a:r>
            <a:r>
              <a:rPr lang="ru-RU" sz="1500" spc="-30" dirty="0" smtClean="0">
                <a:solidFill>
                  <a:srgbClr val="0070C0"/>
                </a:solidFill>
                <a:latin typeface="Times New Roman" pitchFamily="18" charset="0"/>
                <a:cs typeface="Times New Roman" pitchFamily="18" charset="0"/>
              </a:rPr>
              <a:t>данных</a:t>
            </a:r>
            <a:r>
              <a:rPr lang="ru-RU" sz="1500" spc="-30" dirty="0" smtClean="0">
                <a:solidFill>
                  <a:srgbClr val="231F20"/>
                </a:solidFill>
                <a:latin typeface="Times New Roman" pitchFamily="18" charset="0"/>
                <a:cs typeface="Times New Roman" pitchFamily="18" charset="0"/>
              </a:rPr>
              <a:t>, </a:t>
            </a:r>
            <a:r>
              <a:rPr lang="ru-RU" sz="1500" spc="-25" dirty="0" smtClean="0">
                <a:solidFill>
                  <a:srgbClr val="231F20"/>
                </a:solidFill>
                <a:latin typeface="Times New Roman" pitchFamily="18" charset="0"/>
                <a:cs typeface="Times New Roman" pitchFamily="18" charset="0"/>
              </a:rPr>
              <a:t>то-есть </a:t>
            </a:r>
            <a:r>
              <a:rPr lang="ru-RU" sz="1500" spc="-10" dirty="0" smtClean="0">
                <a:solidFill>
                  <a:srgbClr val="231F20"/>
                </a:solidFill>
                <a:latin typeface="Times New Roman" pitchFamily="18" charset="0"/>
                <a:cs typeface="Times New Roman" pitchFamily="18" charset="0"/>
              </a:rPr>
              <a:t>позволяет </a:t>
            </a:r>
            <a:r>
              <a:rPr lang="ru-RU" sz="1500" spc="-30" dirty="0" smtClean="0">
                <a:solidFill>
                  <a:srgbClr val="231F20"/>
                </a:solidFill>
                <a:latin typeface="Times New Roman" pitchFamily="18" charset="0"/>
                <a:cs typeface="Times New Roman" pitchFamily="18" charset="0"/>
              </a:rPr>
              <a:t>ли полнота </a:t>
            </a:r>
            <a:r>
              <a:rPr lang="ru-RU" sz="1500" spc="-50" dirty="0" smtClean="0">
                <a:solidFill>
                  <a:srgbClr val="231F20"/>
                </a:solidFill>
                <a:latin typeface="Times New Roman" pitchFamily="18" charset="0"/>
                <a:cs typeface="Times New Roman" pitchFamily="18" charset="0"/>
              </a:rPr>
              <a:t>и </a:t>
            </a:r>
            <a:r>
              <a:rPr lang="ru-RU" sz="1500" spc="-15" dirty="0" smtClean="0">
                <a:solidFill>
                  <a:srgbClr val="231F20"/>
                </a:solidFill>
                <a:latin typeface="Times New Roman" pitchFamily="18" charset="0"/>
                <a:cs typeface="Times New Roman" pitchFamily="18" charset="0"/>
              </a:rPr>
              <a:t>качество </a:t>
            </a:r>
            <a:r>
              <a:rPr lang="ru-RU" sz="1500" spc="-25" dirty="0" smtClean="0">
                <a:solidFill>
                  <a:srgbClr val="231F20"/>
                </a:solidFill>
                <a:latin typeface="Times New Roman" pitchFamily="18" charset="0"/>
                <a:cs typeface="Times New Roman" pitchFamily="18" charset="0"/>
              </a:rPr>
              <a:t>пер</a:t>
            </a:r>
            <a:r>
              <a:rPr lang="ru-RU" sz="1500" spc="-30" dirty="0" smtClean="0">
                <a:solidFill>
                  <a:srgbClr val="231F20"/>
                </a:solidFill>
                <a:latin typeface="Times New Roman" pitchFamily="18" charset="0"/>
                <a:cs typeface="Times New Roman" pitchFamily="18" charset="0"/>
              </a:rPr>
              <a:t>вичных </a:t>
            </a:r>
            <a:r>
              <a:rPr lang="ru-RU" sz="1500" spc="-35" dirty="0" smtClean="0">
                <a:solidFill>
                  <a:srgbClr val="231F20"/>
                </a:solidFill>
                <a:latin typeface="Times New Roman" pitchFamily="18" charset="0"/>
                <a:cs typeface="Times New Roman" pitchFamily="18" charset="0"/>
              </a:rPr>
              <a:t>данных </a:t>
            </a:r>
            <a:r>
              <a:rPr lang="ru-RU" sz="1500" spc="-15" dirty="0" smtClean="0">
                <a:solidFill>
                  <a:srgbClr val="231F20"/>
                </a:solidFill>
                <a:latin typeface="Times New Roman" pitchFamily="18" charset="0"/>
                <a:cs typeface="Times New Roman" pitchFamily="18" charset="0"/>
              </a:rPr>
              <a:t>использовать </a:t>
            </a:r>
            <a:r>
              <a:rPr lang="ru-RU" sz="1500" spc="-25" dirty="0" smtClean="0">
                <a:solidFill>
                  <a:srgbClr val="231F20"/>
                </a:solidFill>
                <a:latin typeface="Times New Roman" pitchFamily="18" charset="0"/>
                <a:cs typeface="Times New Roman" pitchFamily="18" charset="0"/>
              </a:rPr>
              <a:t>ее </a:t>
            </a:r>
            <a:r>
              <a:rPr lang="ru-RU" sz="1500" spc="15" dirty="0" smtClean="0">
                <a:solidFill>
                  <a:srgbClr val="231F20"/>
                </a:solidFill>
                <a:latin typeface="Times New Roman" pitchFamily="18" charset="0"/>
                <a:cs typeface="Times New Roman" pitchFamily="18" charset="0"/>
              </a:rPr>
              <a:t>в </a:t>
            </a:r>
            <a:r>
              <a:rPr lang="ru-RU" sz="1500" spc="-15" dirty="0" smtClean="0">
                <a:solidFill>
                  <a:srgbClr val="231F20"/>
                </a:solidFill>
                <a:latin typeface="Times New Roman" pitchFamily="18" charset="0"/>
                <a:cs typeface="Times New Roman" pitchFamily="18" charset="0"/>
              </a:rPr>
              <a:t>существую</a:t>
            </a:r>
            <a:r>
              <a:rPr lang="ru-RU" sz="1500" spc="-45" dirty="0" smtClean="0">
                <a:solidFill>
                  <a:srgbClr val="231F20"/>
                </a:solidFill>
                <a:latin typeface="Times New Roman" pitchFamily="18" charset="0"/>
                <a:cs typeface="Times New Roman" pitchFamily="18" charset="0"/>
              </a:rPr>
              <a:t>щем </a:t>
            </a:r>
            <a:r>
              <a:rPr lang="ru-RU" sz="1500" spc="-25" dirty="0" smtClean="0">
                <a:solidFill>
                  <a:srgbClr val="231F20"/>
                </a:solidFill>
                <a:latin typeface="Times New Roman" pitchFamily="18" charset="0"/>
                <a:cs typeface="Times New Roman" pitchFamily="18" charset="0"/>
              </a:rPr>
              <a:t>виде </a:t>
            </a:r>
            <a:r>
              <a:rPr lang="ru-RU" sz="1500" spc="-20" dirty="0" smtClean="0">
                <a:solidFill>
                  <a:srgbClr val="231F20"/>
                </a:solidFill>
                <a:latin typeface="Times New Roman" pitchFamily="18" charset="0"/>
                <a:cs typeface="Times New Roman" pitchFamily="18" charset="0"/>
              </a:rPr>
              <a:t>для </a:t>
            </a:r>
            <a:r>
              <a:rPr lang="ru-RU" sz="1500" spc="-35" dirty="0" smtClean="0">
                <a:solidFill>
                  <a:srgbClr val="231F20"/>
                </a:solidFill>
                <a:latin typeface="Times New Roman" pitchFamily="18" charset="0"/>
                <a:cs typeface="Times New Roman" pitchFamily="18" charset="0"/>
              </a:rPr>
              <a:t>оценки </a:t>
            </a:r>
            <a:r>
              <a:rPr lang="ru-RU" sz="1500" spc="-20" dirty="0" smtClean="0">
                <a:solidFill>
                  <a:srgbClr val="231F20"/>
                </a:solidFill>
                <a:latin typeface="Times New Roman" pitchFamily="18" charset="0"/>
                <a:cs typeface="Times New Roman" pitchFamily="18" charset="0"/>
              </a:rPr>
              <a:t>ресурсов </a:t>
            </a:r>
            <a:r>
              <a:rPr lang="ru-RU" sz="1500" spc="-50" dirty="0" smtClean="0">
                <a:solidFill>
                  <a:srgbClr val="231F20"/>
                </a:solidFill>
                <a:latin typeface="Times New Roman" pitchFamily="18" charset="0"/>
                <a:cs typeface="Times New Roman" pitchFamily="18" charset="0"/>
              </a:rPr>
              <a:t>и</a:t>
            </a:r>
            <a:r>
              <a:rPr lang="ru-RU" sz="1500" spc="10" dirty="0" smtClean="0">
                <a:solidFill>
                  <a:srgbClr val="231F20"/>
                </a:solidFill>
                <a:latin typeface="Times New Roman" pitchFamily="18" charset="0"/>
                <a:cs typeface="Times New Roman" pitchFamily="18" charset="0"/>
              </a:rPr>
              <a:t> </a:t>
            </a:r>
            <a:r>
              <a:rPr lang="ru-RU" sz="1500" spc="-20" dirty="0" smtClean="0">
                <a:solidFill>
                  <a:srgbClr val="231F20"/>
                </a:solidFill>
                <a:latin typeface="Times New Roman" pitchFamily="18" charset="0"/>
                <a:cs typeface="Times New Roman" pitchFamily="18" charset="0"/>
              </a:rPr>
              <a:t>резервов;</a:t>
            </a:r>
          </a:p>
          <a:p>
            <a:pPr marL="298450" marR="5080" indent="-285750" algn="just">
              <a:lnSpc>
                <a:spcPct val="101099"/>
              </a:lnSpc>
              <a:buFontTx/>
              <a:buChar char="-"/>
            </a:pPr>
            <a:r>
              <a:rPr lang="ru-RU" sz="1500" spc="-30" dirty="0" smtClean="0">
                <a:solidFill>
                  <a:srgbClr val="0070C0"/>
                </a:solidFill>
                <a:latin typeface="Times New Roman" pitchFamily="18" charset="0"/>
                <a:cs typeface="Times New Roman" pitchFamily="18" charset="0"/>
              </a:rPr>
              <a:t>обзор </a:t>
            </a:r>
            <a:r>
              <a:rPr lang="ru-RU" sz="1500" spc="-35" dirty="0" smtClean="0">
                <a:solidFill>
                  <a:srgbClr val="0070C0"/>
                </a:solidFill>
                <a:latin typeface="Times New Roman" pitchFamily="18" charset="0"/>
                <a:cs typeface="Times New Roman" pitchFamily="18" charset="0"/>
              </a:rPr>
              <a:t>имеющей</a:t>
            </a:r>
            <a:r>
              <a:rPr lang="ru-RU" sz="1500" spc="10" dirty="0" smtClean="0">
                <a:solidFill>
                  <a:srgbClr val="0070C0"/>
                </a:solidFill>
                <a:latin typeface="Times New Roman" pitchFamily="18" charset="0"/>
                <a:cs typeface="Times New Roman" pitchFamily="18" charset="0"/>
              </a:rPr>
              <a:t>ся </a:t>
            </a:r>
            <a:r>
              <a:rPr lang="ru-RU" sz="1500" spc="-50" dirty="0" smtClean="0">
                <a:solidFill>
                  <a:srgbClr val="0070C0"/>
                </a:solidFill>
                <a:latin typeface="Times New Roman" pitchFamily="18" charset="0"/>
                <a:cs typeface="Times New Roman" pitchFamily="18" charset="0"/>
              </a:rPr>
              <a:t>информации </a:t>
            </a:r>
            <a:r>
              <a:rPr lang="ru-RU" sz="1500" spc="-35" dirty="0" smtClean="0">
                <a:solidFill>
                  <a:srgbClr val="0070C0"/>
                </a:solidFill>
                <a:latin typeface="Times New Roman" pitchFamily="18" charset="0"/>
                <a:cs typeface="Times New Roman" pitchFamily="18" charset="0"/>
              </a:rPr>
              <a:t>по </a:t>
            </a:r>
            <a:r>
              <a:rPr lang="ru-RU" sz="1500" spc="-25" dirty="0" smtClean="0">
                <a:solidFill>
                  <a:srgbClr val="0070C0"/>
                </a:solidFill>
                <a:latin typeface="Times New Roman" pitchFamily="18" charset="0"/>
                <a:cs typeface="Times New Roman" pitchFamily="18" charset="0"/>
              </a:rPr>
              <a:t>геологическому </a:t>
            </a:r>
            <a:r>
              <a:rPr lang="ru-RU" sz="1500" spc="-35" dirty="0" smtClean="0">
                <a:solidFill>
                  <a:srgbClr val="0070C0"/>
                </a:solidFill>
                <a:latin typeface="Times New Roman" pitchFamily="18" charset="0"/>
                <a:cs typeface="Times New Roman" pitchFamily="18" charset="0"/>
              </a:rPr>
              <a:t>строению  </a:t>
            </a:r>
            <a:r>
              <a:rPr lang="ru-RU" sz="1500" spc="-45" dirty="0" smtClean="0">
                <a:solidFill>
                  <a:srgbClr val="0070C0"/>
                </a:solidFill>
                <a:latin typeface="Times New Roman" pitchFamily="18" charset="0"/>
                <a:cs typeface="Times New Roman" pitchFamily="18" charset="0"/>
              </a:rPr>
              <a:t>района </a:t>
            </a:r>
            <a:r>
              <a:rPr lang="ru-RU" sz="1500" spc="-50" dirty="0" smtClean="0">
                <a:solidFill>
                  <a:srgbClr val="0070C0"/>
                </a:solidFill>
                <a:latin typeface="Times New Roman" pitchFamily="18" charset="0"/>
                <a:cs typeface="Times New Roman" pitchFamily="18" charset="0"/>
              </a:rPr>
              <a:t>и </a:t>
            </a:r>
            <a:r>
              <a:rPr lang="ru-RU" sz="1500" spc="-25" dirty="0" smtClean="0">
                <a:solidFill>
                  <a:srgbClr val="0070C0"/>
                </a:solidFill>
                <a:latin typeface="Times New Roman" pitchFamily="18" charset="0"/>
                <a:cs typeface="Times New Roman" pitchFamily="18" charset="0"/>
              </a:rPr>
              <a:t>месторождения</a:t>
            </a:r>
            <a:r>
              <a:rPr lang="ru-RU" sz="1500" spc="-25" dirty="0" smtClean="0">
                <a:solidFill>
                  <a:srgbClr val="231F20"/>
                </a:solidFill>
                <a:latin typeface="Times New Roman" pitchFamily="18" charset="0"/>
                <a:cs typeface="Times New Roman" pitchFamily="18" charset="0"/>
              </a:rPr>
              <a:t>, то-есть </a:t>
            </a:r>
            <a:r>
              <a:rPr lang="ru-RU" sz="1500" spc="-10" dirty="0" smtClean="0">
                <a:solidFill>
                  <a:srgbClr val="231F20"/>
                </a:solidFill>
                <a:latin typeface="Times New Roman" pitchFamily="18" charset="0"/>
                <a:cs typeface="Times New Roman" pitchFamily="18" charset="0"/>
              </a:rPr>
              <a:t>позволяет </a:t>
            </a:r>
            <a:r>
              <a:rPr lang="ru-RU" sz="1500" spc="-30" dirty="0" smtClean="0">
                <a:solidFill>
                  <a:srgbClr val="231F20"/>
                </a:solidFill>
                <a:latin typeface="Times New Roman" pitchFamily="18" charset="0"/>
                <a:cs typeface="Times New Roman" pitchFamily="18" charset="0"/>
              </a:rPr>
              <a:t>ли </a:t>
            </a:r>
            <a:r>
              <a:rPr lang="ru-RU" sz="1500" dirty="0" smtClean="0">
                <a:solidFill>
                  <a:srgbClr val="231F20"/>
                </a:solidFill>
                <a:latin typeface="Times New Roman" pitchFamily="18" charset="0"/>
                <a:cs typeface="Times New Roman" pitchFamily="18" charset="0"/>
              </a:rPr>
              <a:t>сте</a:t>
            </a:r>
            <a:r>
              <a:rPr lang="ru-RU" sz="1500" spc="-35" dirty="0" smtClean="0">
                <a:solidFill>
                  <a:srgbClr val="231F20"/>
                </a:solidFill>
                <a:latin typeface="Times New Roman" pitchFamily="18" charset="0"/>
                <a:cs typeface="Times New Roman" pitchFamily="18" charset="0"/>
              </a:rPr>
              <a:t>пень </a:t>
            </a:r>
            <a:r>
              <a:rPr lang="ru-RU" sz="1500" spc="-25" dirty="0" smtClean="0">
                <a:solidFill>
                  <a:srgbClr val="231F20"/>
                </a:solidFill>
                <a:latin typeface="Times New Roman" pitchFamily="18" charset="0"/>
                <a:cs typeface="Times New Roman" pitchFamily="18" charset="0"/>
              </a:rPr>
              <a:t>геологической </a:t>
            </a:r>
            <a:r>
              <a:rPr lang="ru-RU" sz="1500" spc="-30" dirty="0" smtClean="0">
                <a:solidFill>
                  <a:srgbClr val="231F20"/>
                </a:solidFill>
                <a:latin typeface="Times New Roman" pitchFamily="18" charset="0"/>
                <a:cs typeface="Times New Roman" pitchFamily="18" charset="0"/>
              </a:rPr>
              <a:t>изученности определить  характер локализации </a:t>
            </a:r>
            <a:r>
              <a:rPr lang="ru-RU" sz="1500" spc="-50" dirty="0" smtClean="0">
                <a:solidFill>
                  <a:srgbClr val="231F20"/>
                </a:solidFill>
                <a:latin typeface="Times New Roman" pitchFamily="18" charset="0"/>
                <a:cs typeface="Times New Roman" pitchFamily="18" charset="0"/>
              </a:rPr>
              <a:t>и </a:t>
            </a:r>
            <a:r>
              <a:rPr lang="ru-RU" sz="1500" spc="-35" dirty="0" smtClean="0">
                <a:solidFill>
                  <a:srgbClr val="231F20"/>
                </a:solidFill>
                <a:latin typeface="Times New Roman" pitchFamily="18" charset="0"/>
                <a:cs typeface="Times New Roman" pitchFamily="18" charset="0"/>
              </a:rPr>
              <a:t>распределения </a:t>
            </a:r>
            <a:r>
              <a:rPr lang="ru-RU" sz="1500" spc="-25" dirty="0" smtClean="0">
                <a:solidFill>
                  <a:srgbClr val="231F20"/>
                </a:solidFill>
                <a:latin typeface="Times New Roman" pitchFamily="18" charset="0"/>
                <a:cs typeface="Times New Roman" pitchFamily="18" charset="0"/>
              </a:rPr>
              <a:t>мине-  </a:t>
            </a:r>
            <a:r>
              <a:rPr lang="ru-RU" sz="1500" spc="-35" dirty="0" smtClean="0">
                <a:solidFill>
                  <a:srgbClr val="231F20"/>
                </a:solidFill>
                <a:latin typeface="Times New Roman" pitchFamily="18" charset="0"/>
                <a:cs typeface="Times New Roman" pitchFamily="18" charset="0"/>
              </a:rPr>
              <a:t>реализации, </a:t>
            </a:r>
            <a:r>
              <a:rPr lang="ru-RU" sz="1500" spc="-40" dirty="0" smtClean="0">
                <a:solidFill>
                  <a:srgbClr val="231F20"/>
                </a:solidFill>
                <a:latin typeface="Times New Roman" pitchFamily="18" charset="0"/>
                <a:cs typeface="Times New Roman" pitchFamily="18" charset="0"/>
              </a:rPr>
              <a:t>морфологию рудных </a:t>
            </a:r>
            <a:r>
              <a:rPr lang="ru-RU" sz="1500" spc="-20" dirty="0" smtClean="0">
                <a:solidFill>
                  <a:srgbClr val="231F20"/>
                </a:solidFill>
                <a:latin typeface="Times New Roman" pitchFamily="18" charset="0"/>
                <a:cs typeface="Times New Roman" pitchFamily="18" charset="0"/>
              </a:rPr>
              <a:t>тел, </a:t>
            </a:r>
            <a:r>
              <a:rPr lang="ru-RU" sz="1500" spc="-25" dirty="0" smtClean="0">
                <a:solidFill>
                  <a:srgbClr val="231F20"/>
                </a:solidFill>
                <a:latin typeface="Times New Roman" pitchFamily="18" charset="0"/>
                <a:cs typeface="Times New Roman" pitchFamily="18" charset="0"/>
              </a:rPr>
              <a:t>степень  </a:t>
            </a:r>
            <a:r>
              <a:rPr lang="ru-RU" sz="1500" spc="-20" dirty="0" smtClean="0">
                <a:solidFill>
                  <a:srgbClr val="231F20"/>
                </a:solidFill>
                <a:latin typeface="Times New Roman" pitchFamily="18" charset="0"/>
                <a:cs typeface="Times New Roman" pitchFamily="18" charset="0"/>
              </a:rPr>
              <a:t>влияния </a:t>
            </a:r>
            <a:r>
              <a:rPr lang="ru-RU" sz="1500" spc="-25" dirty="0" smtClean="0">
                <a:solidFill>
                  <a:srgbClr val="231F20"/>
                </a:solidFill>
                <a:latin typeface="Times New Roman" pitchFamily="18" charset="0"/>
                <a:cs typeface="Times New Roman" pitchFamily="18" charset="0"/>
              </a:rPr>
              <a:t>тектонических </a:t>
            </a:r>
            <a:r>
              <a:rPr lang="ru-RU" sz="1500" spc="-50" dirty="0" smtClean="0">
                <a:solidFill>
                  <a:srgbClr val="231F20"/>
                </a:solidFill>
                <a:latin typeface="Times New Roman" pitchFamily="18" charset="0"/>
                <a:cs typeface="Times New Roman" pitchFamily="18" charset="0"/>
              </a:rPr>
              <a:t>нарушений и </a:t>
            </a:r>
            <a:r>
              <a:rPr lang="ru-RU" sz="1500" spc="-40" dirty="0" smtClean="0">
                <a:solidFill>
                  <a:srgbClr val="231F20"/>
                </a:solidFill>
                <a:latin typeface="Times New Roman" pitchFamily="18" charset="0"/>
                <a:cs typeface="Times New Roman" pitchFamily="18" charset="0"/>
              </a:rPr>
              <a:t>другие  </a:t>
            </a:r>
            <a:r>
              <a:rPr lang="ru-RU" sz="1500" spc="-35" dirty="0" smtClean="0">
                <a:solidFill>
                  <a:srgbClr val="231F20"/>
                </a:solidFill>
                <a:latin typeface="Times New Roman" pitchFamily="18" charset="0"/>
                <a:cs typeface="Times New Roman" pitchFamily="18" charset="0"/>
              </a:rPr>
              <a:t>параметры, определяющие </a:t>
            </a:r>
            <a:r>
              <a:rPr lang="ru-RU" sz="1500" spc="-30" dirty="0" smtClean="0">
                <a:solidFill>
                  <a:srgbClr val="231F20"/>
                </a:solidFill>
                <a:latin typeface="Times New Roman" pitchFamily="18" charset="0"/>
                <a:cs typeface="Times New Roman" pitchFamily="18" charset="0"/>
              </a:rPr>
              <a:t>методику интер</a:t>
            </a:r>
            <a:r>
              <a:rPr lang="ru-RU" sz="1500" spc="-40" dirty="0" smtClean="0">
                <a:solidFill>
                  <a:srgbClr val="231F20"/>
                </a:solidFill>
                <a:latin typeface="Times New Roman" pitchFamily="18" charset="0"/>
                <a:cs typeface="Times New Roman" pitchFamily="18" charset="0"/>
              </a:rPr>
              <a:t>претации рудных</a:t>
            </a:r>
            <a:r>
              <a:rPr lang="ru-RU" sz="1500" spc="-5" dirty="0" smtClean="0">
                <a:solidFill>
                  <a:srgbClr val="231F20"/>
                </a:solidFill>
                <a:latin typeface="Times New Roman" pitchFamily="18" charset="0"/>
                <a:cs typeface="Times New Roman" pitchFamily="18" charset="0"/>
              </a:rPr>
              <a:t> </a:t>
            </a:r>
            <a:r>
              <a:rPr lang="ru-RU" sz="1500" spc="-20" dirty="0" smtClean="0">
                <a:solidFill>
                  <a:srgbClr val="231F20"/>
                </a:solidFill>
                <a:latin typeface="Times New Roman" pitchFamily="18" charset="0"/>
                <a:cs typeface="Times New Roman" pitchFamily="18" charset="0"/>
              </a:rPr>
              <a:t>тел;</a:t>
            </a:r>
          </a:p>
          <a:p>
            <a:pPr marL="298450" marR="5080" indent="-285750" algn="just">
              <a:lnSpc>
                <a:spcPct val="101099"/>
              </a:lnSpc>
              <a:buFontTx/>
              <a:buChar char="-"/>
            </a:pPr>
            <a:r>
              <a:rPr lang="ru-RU" sz="1500" spc="-30" dirty="0" smtClean="0">
                <a:solidFill>
                  <a:srgbClr val="0070C0"/>
                </a:solidFill>
                <a:latin typeface="Times New Roman" pitchFamily="18" charset="0"/>
                <a:cs typeface="Times New Roman" pitchFamily="18" charset="0"/>
              </a:rPr>
              <a:t>проверку</a:t>
            </a:r>
            <a:r>
              <a:rPr lang="ru-RU" sz="1500" spc="-165" dirty="0" smtClean="0">
                <a:solidFill>
                  <a:srgbClr val="0070C0"/>
                </a:solidFill>
                <a:latin typeface="Times New Roman" pitchFamily="18" charset="0"/>
                <a:cs typeface="Times New Roman" pitchFamily="18" charset="0"/>
              </a:rPr>
              <a:t> </a:t>
            </a:r>
            <a:r>
              <a:rPr lang="ru-RU" sz="1500" spc="-25" dirty="0" smtClean="0">
                <a:solidFill>
                  <a:srgbClr val="0070C0"/>
                </a:solidFill>
                <a:latin typeface="Times New Roman" pitchFamily="18" charset="0"/>
                <a:cs typeface="Times New Roman" pitchFamily="18" charset="0"/>
              </a:rPr>
              <a:t>методи</a:t>
            </a:r>
            <a:r>
              <a:rPr lang="ru-RU" sz="1500" spc="-30" dirty="0" smtClean="0">
                <a:solidFill>
                  <a:srgbClr val="0070C0"/>
                </a:solidFill>
                <a:latin typeface="Times New Roman" pitchFamily="18" charset="0"/>
                <a:cs typeface="Times New Roman" pitchFamily="18" charset="0"/>
              </a:rPr>
              <a:t>ки </a:t>
            </a:r>
            <a:r>
              <a:rPr lang="ru-RU" sz="1500" spc="-35" dirty="0" smtClean="0">
                <a:solidFill>
                  <a:srgbClr val="0070C0"/>
                </a:solidFill>
                <a:latin typeface="Times New Roman" pitchFamily="18" charset="0"/>
                <a:cs typeface="Times New Roman" pitchFamily="18" charset="0"/>
              </a:rPr>
              <a:t>оценки </a:t>
            </a:r>
            <a:r>
              <a:rPr lang="ru-RU" sz="1500" spc="-20" dirty="0" smtClean="0">
                <a:solidFill>
                  <a:srgbClr val="0070C0"/>
                </a:solidFill>
                <a:latin typeface="Times New Roman" pitchFamily="18" charset="0"/>
                <a:cs typeface="Times New Roman" pitchFamily="18" charset="0"/>
              </a:rPr>
              <a:t>ресурсов</a:t>
            </a:r>
            <a:r>
              <a:rPr lang="ru-RU" sz="1500" spc="-20" dirty="0" smtClean="0">
                <a:solidFill>
                  <a:srgbClr val="231F20"/>
                </a:solidFill>
                <a:latin typeface="Times New Roman" pitchFamily="18" charset="0"/>
                <a:cs typeface="Times New Roman" pitchFamily="18" charset="0"/>
              </a:rPr>
              <a:t>. </a:t>
            </a:r>
            <a:r>
              <a:rPr lang="ru-RU" sz="1500" spc="-10" dirty="0" smtClean="0">
                <a:solidFill>
                  <a:srgbClr val="231F20"/>
                </a:solidFill>
                <a:latin typeface="Times New Roman" pitchFamily="18" charset="0"/>
                <a:cs typeface="Times New Roman" pitchFamily="18" charset="0"/>
              </a:rPr>
              <a:t>На </a:t>
            </a:r>
            <a:r>
              <a:rPr lang="ru-RU" sz="1500" spc="-25" dirty="0" smtClean="0">
                <a:solidFill>
                  <a:srgbClr val="231F20"/>
                </a:solidFill>
                <a:latin typeface="Times New Roman" pitchFamily="18" charset="0"/>
                <a:cs typeface="Times New Roman" pitchFamily="18" charset="0"/>
              </a:rPr>
              <a:t>этом этапе проверя</a:t>
            </a:r>
            <a:r>
              <a:rPr lang="ru-RU" sz="1500" spc="-10" dirty="0" smtClean="0">
                <a:solidFill>
                  <a:srgbClr val="231F20"/>
                </a:solidFill>
                <a:latin typeface="Times New Roman" pitchFamily="18" charset="0"/>
                <a:cs typeface="Times New Roman" pitchFamily="18" charset="0"/>
              </a:rPr>
              <a:t>ются </a:t>
            </a:r>
            <a:r>
              <a:rPr lang="ru-RU" sz="1500" spc="-35" dirty="0" smtClean="0">
                <a:solidFill>
                  <a:srgbClr val="231F20"/>
                </a:solidFill>
                <a:latin typeface="Times New Roman" pitchFamily="18" charset="0"/>
                <a:cs typeface="Times New Roman" pitchFamily="18" charset="0"/>
              </a:rPr>
              <a:t>выбранные </a:t>
            </a:r>
            <a:r>
              <a:rPr lang="ru-RU" sz="1500" spc="-20" dirty="0" smtClean="0">
                <a:solidFill>
                  <a:srgbClr val="231F20"/>
                </a:solidFill>
                <a:latin typeface="Times New Roman" pitchFamily="18" charset="0"/>
                <a:cs typeface="Times New Roman" pitchFamily="18" charset="0"/>
              </a:rPr>
              <a:t>для </a:t>
            </a:r>
            <a:r>
              <a:rPr lang="ru-RU" sz="1500" spc="-35" dirty="0" smtClean="0">
                <a:solidFill>
                  <a:srgbClr val="231F20"/>
                </a:solidFill>
                <a:latin typeface="Times New Roman" pitchFamily="18" charset="0"/>
                <a:cs typeface="Times New Roman" pitchFamily="18" charset="0"/>
              </a:rPr>
              <a:t>оценки </a:t>
            </a:r>
            <a:r>
              <a:rPr lang="ru-RU" sz="1500" spc="-20" dirty="0" smtClean="0">
                <a:solidFill>
                  <a:srgbClr val="231F20"/>
                </a:solidFill>
                <a:latin typeface="Times New Roman" pitchFamily="18" charset="0"/>
                <a:cs typeface="Times New Roman" pitchFamily="18" charset="0"/>
              </a:rPr>
              <a:t>ресурсов </a:t>
            </a:r>
            <a:r>
              <a:rPr lang="ru-RU" sz="1500" spc="-30" dirty="0" smtClean="0">
                <a:solidFill>
                  <a:srgbClr val="231F20"/>
                </a:solidFill>
                <a:latin typeface="Times New Roman" pitchFamily="18" charset="0"/>
                <a:cs typeface="Times New Roman" pitchFamily="18" charset="0"/>
              </a:rPr>
              <a:t>методы  </a:t>
            </a:r>
            <a:r>
              <a:rPr lang="ru-RU" sz="1500" spc="-50" dirty="0" smtClean="0">
                <a:solidFill>
                  <a:srgbClr val="231F20"/>
                </a:solidFill>
                <a:latin typeface="Times New Roman" pitchFamily="18" charset="0"/>
                <a:cs typeface="Times New Roman" pitchFamily="18" charset="0"/>
              </a:rPr>
              <a:t>и</a:t>
            </a:r>
            <a:r>
              <a:rPr lang="ru-RU" sz="1500" spc="-25" dirty="0" smtClean="0">
                <a:solidFill>
                  <a:srgbClr val="231F20"/>
                </a:solidFill>
                <a:latin typeface="Times New Roman" pitchFamily="18" charset="0"/>
                <a:cs typeface="Times New Roman" pitchFamily="18" charset="0"/>
              </a:rPr>
              <a:t> </a:t>
            </a:r>
            <a:r>
              <a:rPr lang="ru-RU" sz="1500" spc="-35" dirty="0" smtClean="0">
                <a:solidFill>
                  <a:srgbClr val="231F20"/>
                </a:solidFill>
                <a:latin typeface="Times New Roman" pitchFamily="18" charset="0"/>
                <a:cs typeface="Times New Roman" pitchFamily="18" charset="0"/>
              </a:rPr>
              <a:t>параметры.</a:t>
            </a:r>
          </a:p>
          <a:p>
            <a:pPr marL="298450" marR="5080" indent="-285750" algn="just">
              <a:lnSpc>
                <a:spcPct val="101099"/>
              </a:lnSpc>
              <a:buFontTx/>
              <a:buChar char="-"/>
            </a:pPr>
            <a:endParaRPr lang="ru-RU" sz="1500" spc="-35" dirty="0">
              <a:solidFill>
                <a:srgbClr val="231F20"/>
              </a:solidFill>
              <a:latin typeface="Times New Roman" pitchFamily="18" charset="0"/>
              <a:cs typeface="Times New Roman" pitchFamily="18" charset="0"/>
            </a:endParaRPr>
          </a:p>
          <a:p>
            <a:pPr marL="12700" marR="5080" indent="349250" algn="just">
              <a:lnSpc>
                <a:spcPct val="101099"/>
              </a:lnSpc>
            </a:pPr>
            <a:r>
              <a:rPr lang="ru-RU" sz="1500" spc="-20" dirty="0" smtClean="0">
                <a:solidFill>
                  <a:srgbClr val="0070C0"/>
                </a:solidFill>
                <a:latin typeface="Times New Roman" pitchFamily="18" charset="0"/>
                <a:cs typeface="Times New Roman" pitchFamily="18" charset="0"/>
              </a:rPr>
              <a:t>По </a:t>
            </a:r>
            <a:r>
              <a:rPr lang="ru-RU" sz="1500" spc="-30" dirty="0" smtClean="0">
                <a:solidFill>
                  <a:srgbClr val="0070C0"/>
                </a:solidFill>
                <a:latin typeface="Times New Roman" pitchFamily="18" charset="0"/>
                <a:cs typeface="Times New Roman" pitchFamily="18" charset="0"/>
              </a:rPr>
              <a:t>итогам </a:t>
            </a:r>
            <a:r>
              <a:rPr lang="ru-RU" sz="1500" spc="-35" dirty="0" smtClean="0">
                <a:solidFill>
                  <a:srgbClr val="0070C0"/>
                </a:solidFill>
                <a:latin typeface="Times New Roman" pitchFamily="18" charset="0"/>
                <a:cs typeface="Times New Roman" pitchFamily="18" charset="0"/>
              </a:rPr>
              <a:t>краткосрочного аудита </a:t>
            </a:r>
            <a:r>
              <a:rPr lang="ru-RU" sz="1500" spc="-15" dirty="0" smtClean="0">
                <a:solidFill>
                  <a:srgbClr val="0070C0"/>
                </a:solidFill>
                <a:latin typeface="Times New Roman" pitchFamily="18" charset="0"/>
                <a:cs typeface="Times New Roman" pitchFamily="18" charset="0"/>
              </a:rPr>
              <a:t>выдаются </a:t>
            </a:r>
            <a:r>
              <a:rPr lang="ru-RU" sz="1500" spc="-20" dirty="0" smtClean="0">
                <a:solidFill>
                  <a:srgbClr val="0070C0"/>
                </a:solidFill>
                <a:latin typeface="Times New Roman" pitchFamily="18" charset="0"/>
                <a:cs typeface="Times New Roman" pitchFamily="18" charset="0"/>
              </a:rPr>
              <a:t>реко</a:t>
            </a:r>
            <a:r>
              <a:rPr lang="ru-RU" sz="1500" spc="-40" dirty="0" smtClean="0">
                <a:solidFill>
                  <a:srgbClr val="0070C0"/>
                </a:solidFill>
                <a:latin typeface="Times New Roman" pitchFamily="18" charset="0"/>
                <a:cs typeface="Times New Roman" pitchFamily="18" charset="0"/>
              </a:rPr>
              <a:t>мендации </a:t>
            </a:r>
            <a:r>
              <a:rPr lang="ru-RU" sz="1500" spc="140" dirty="0" smtClean="0">
                <a:solidFill>
                  <a:srgbClr val="0070C0"/>
                </a:solidFill>
                <a:latin typeface="Times New Roman" pitchFamily="18" charset="0"/>
                <a:cs typeface="Times New Roman" pitchFamily="18" charset="0"/>
              </a:rPr>
              <a:t>– </a:t>
            </a:r>
            <a:r>
              <a:rPr lang="ru-RU" sz="1500" spc="-30" dirty="0" smtClean="0">
                <a:solidFill>
                  <a:srgbClr val="0070C0"/>
                </a:solidFill>
                <a:latin typeface="Times New Roman" pitchFamily="18" charset="0"/>
                <a:cs typeface="Times New Roman" pitchFamily="18" charset="0"/>
              </a:rPr>
              <a:t>что </a:t>
            </a:r>
            <a:r>
              <a:rPr lang="ru-RU" sz="1500" spc="-35" dirty="0" smtClean="0">
                <a:solidFill>
                  <a:srgbClr val="0070C0"/>
                </a:solidFill>
                <a:latin typeface="Times New Roman" pitchFamily="18" charset="0"/>
                <a:cs typeface="Times New Roman" pitchFamily="18" charset="0"/>
              </a:rPr>
              <a:t>необходимо </a:t>
            </a:r>
            <a:r>
              <a:rPr lang="ru-RU" sz="1500" spc="-25" dirty="0" smtClean="0">
                <a:solidFill>
                  <a:srgbClr val="0070C0"/>
                </a:solidFill>
                <a:latin typeface="Times New Roman" pitchFamily="18" charset="0"/>
                <a:cs typeface="Times New Roman" pitchFamily="18" charset="0"/>
              </a:rPr>
              <a:t>изменить,</a:t>
            </a:r>
            <a:r>
              <a:rPr lang="ru-RU" sz="1500" spc="75" dirty="0" smtClean="0">
                <a:solidFill>
                  <a:srgbClr val="0070C0"/>
                </a:solidFill>
                <a:latin typeface="Times New Roman" pitchFamily="18" charset="0"/>
                <a:cs typeface="Times New Roman" pitchFamily="18" charset="0"/>
              </a:rPr>
              <a:t> </a:t>
            </a:r>
            <a:r>
              <a:rPr lang="ru-RU" sz="1500" spc="-30" dirty="0" smtClean="0">
                <a:solidFill>
                  <a:srgbClr val="0070C0"/>
                </a:solidFill>
                <a:latin typeface="Times New Roman" pitchFamily="18" charset="0"/>
                <a:cs typeface="Times New Roman" pitchFamily="18" charset="0"/>
              </a:rPr>
              <a:t>что </a:t>
            </a:r>
            <a:r>
              <a:rPr lang="ru-RU" sz="1500" spc="-20" dirty="0" smtClean="0">
                <a:solidFill>
                  <a:srgbClr val="0070C0"/>
                </a:solidFill>
                <a:latin typeface="Times New Roman" pitchFamily="18" charset="0"/>
                <a:cs typeface="Times New Roman" pitchFamily="18" charset="0"/>
              </a:rPr>
              <a:t>желательно </a:t>
            </a:r>
            <a:r>
              <a:rPr lang="ru-RU" sz="1500" spc="-25" dirty="0" smtClean="0">
                <a:solidFill>
                  <a:srgbClr val="0070C0"/>
                </a:solidFill>
                <a:latin typeface="Times New Roman" pitchFamily="18" charset="0"/>
                <a:cs typeface="Times New Roman" pitchFamily="18" charset="0"/>
              </a:rPr>
              <a:t>добавить </a:t>
            </a:r>
            <a:r>
              <a:rPr lang="ru-RU" sz="1500" spc="-50" dirty="0" smtClean="0">
                <a:solidFill>
                  <a:srgbClr val="0070C0"/>
                </a:solidFill>
                <a:latin typeface="Times New Roman" pitchFamily="18" charset="0"/>
                <a:cs typeface="Times New Roman" pitchFamily="18" charset="0"/>
              </a:rPr>
              <a:t>и </a:t>
            </a:r>
            <a:r>
              <a:rPr lang="ru-RU" sz="1500" spc="-20" dirty="0" smtClean="0">
                <a:solidFill>
                  <a:srgbClr val="0070C0"/>
                </a:solidFill>
                <a:latin typeface="Times New Roman" pitchFamily="18" charset="0"/>
                <a:cs typeface="Times New Roman" pitchFamily="18" charset="0"/>
              </a:rPr>
              <a:t>как </a:t>
            </a:r>
            <a:r>
              <a:rPr lang="ru-RU" sz="1500" spc="-15" dirty="0" smtClean="0">
                <a:solidFill>
                  <a:srgbClr val="0070C0"/>
                </a:solidFill>
                <a:latin typeface="Times New Roman" pitchFamily="18" charset="0"/>
                <a:cs typeface="Times New Roman" pitchFamily="18" charset="0"/>
              </a:rPr>
              <a:t>действовать  </a:t>
            </a:r>
            <a:r>
              <a:rPr lang="ru-RU" sz="1500" spc="15" dirty="0" smtClean="0">
                <a:solidFill>
                  <a:srgbClr val="0070C0"/>
                </a:solidFill>
                <a:latin typeface="Times New Roman" pitchFamily="18" charset="0"/>
                <a:cs typeface="Times New Roman" pitchFamily="18" charset="0"/>
              </a:rPr>
              <a:t>в </a:t>
            </a:r>
            <a:r>
              <a:rPr lang="ru-RU" sz="1500" spc="-35" dirty="0" smtClean="0">
                <a:solidFill>
                  <a:srgbClr val="0070C0"/>
                </a:solidFill>
                <a:latin typeface="Times New Roman" pitchFamily="18" charset="0"/>
                <a:cs typeface="Times New Roman" pitchFamily="18" charset="0"/>
              </a:rPr>
              <a:t>дальнейшем. </a:t>
            </a:r>
          </a:p>
          <a:p>
            <a:pPr marL="12700" marR="5080" indent="349250" algn="just">
              <a:lnSpc>
                <a:spcPct val="101099"/>
              </a:lnSpc>
            </a:pPr>
            <a:r>
              <a:rPr lang="ru-RU" sz="1500" spc="-15" dirty="0" smtClean="0">
                <a:solidFill>
                  <a:srgbClr val="231F20"/>
                </a:solidFill>
                <a:latin typeface="Times New Roman" pitchFamily="18" charset="0"/>
                <a:cs typeface="Times New Roman" pitchFamily="18" charset="0"/>
              </a:rPr>
              <a:t>Основным </a:t>
            </a:r>
            <a:r>
              <a:rPr lang="ru-RU" sz="1500" spc="-25" dirty="0" smtClean="0">
                <a:solidFill>
                  <a:srgbClr val="231F20"/>
                </a:solidFill>
                <a:latin typeface="Times New Roman" pitchFamily="18" charset="0"/>
                <a:cs typeface="Times New Roman" pitchFamily="18" charset="0"/>
              </a:rPr>
              <a:t>недостатком </a:t>
            </a:r>
            <a:r>
              <a:rPr lang="ru-RU" sz="1500" spc="-15" dirty="0" smtClean="0">
                <a:solidFill>
                  <a:srgbClr val="231F20"/>
                </a:solidFill>
                <a:latin typeface="Times New Roman" pitchFamily="18" charset="0"/>
                <a:cs typeface="Times New Roman" pitchFamily="18" charset="0"/>
              </a:rPr>
              <a:t>тако</a:t>
            </a:r>
            <a:r>
              <a:rPr lang="ru-RU" sz="1500" spc="-25" dirty="0" smtClean="0">
                <a:solidFill>
                  <a:srgbClr val="231F20"/>
                </a:solidFill>
                <a:latin typeface="Times New Roman" pitchFamily="18" charset="0"/>
                <a:cs typeface="Times New Roman" pitchFamily="18" charset="0"/>
              </a:rPr>
              <a:t>го </a:t>
            </a:r>
            <a:r>
              <a:rPr lang="ru-RU" sz="1500" spc="-35" dirty="0" smtClean="0">
                <a:solidFill>
                  <a:srgbClr val="231F20"/>
                </a:solidFill>
                <a:latin typeface="Times New Roman" pitchFamily="18" charset="0"/>
                <a:cs typeface="Times New Roman" pitchFamily="18" charset="0"/>
              </a:rPr>
              <a:t>аудита </a:t>
            </a:r>
            <a:r>
              <a:rPr lang="ru-RU" sz="1500" dirty="0" smtClean="0">
                <a:solidFill>
                  <a:srgbClr val="231F20"/>
                </a:solidFill>
                <a:latin typeface="Times New Roman" pitchFamily="18" charset="0"/>
                <a:cs typeface="Times New Roman" pitchFamily="18" charset="0"/>
              </a:rPr>
              <a:t>является </a:t>
            </a:r>
            <a:r>
              <a:rPr lang="ru-RU" sz="1500" spc="-30" dirty="0" smtClean="0">
                <a:solidFill>
                  <a:srgbClr val="231F20"/>
                </a:solidFill>
                <a:latin typeface="Times New Roman" pitchFamily="18" charset="0"/>
                <a:cs typeface="Times New Roman" pitchFamily="18" charset="0"/>
              </a:rPr>
              <a:t>короткий </a:t>
            </a:r>
            <a:r>
              <a:rPr lang="ru-RU" sz="1500" spc="-25" dirty="0" smtClean="0">
                <a:solidFill>
                  <a:srgbClr val="231F20"/>
                </a:solidFill>
                <a:latin typeface="Times New Roman" pitchFamily="18" charset="0"/>
                <a:cs typeface="Times New Roman" pitchFamily="18" charset="0"/>
              </a:rPr>
              <a:t>срок проведе</a:t>
            </a:r>
            <a:r>
              <a:rPr lang="ru-RU" sz="1500" spc="-30" dirty="0" smtClean="0">
                <a:solidFill>
                  <a:srgbClr val="231F20"/>
                </a:solidFill>
                <a:latin typeface="Times New Roman" pitchFamily="18" charset="0"/>
                <a:cs typeface="Times New Roman" pitchFamily="18" charset="0"/>
              </a:rPr>
              <a:t>ния, что </a:t>
            </a:r>
            <a:r>
              <a:rPr lang="ru-RU" sz="1500" spc="-40" dirty="0" smtClean="0">
                <a:solidFill>
                  <a:srgbClr val="231F20"/>
                </a:solidFill>
                <a:latin typeface="Times New Roman" pitchFamily="18" charset="0"/>
                <a:cs typeface="Times New Roman" pitchFamily="18" charset="0"/>
              </a:rPr>
              <a:t>не </a:t>
            </a:r>
            <a:r>
              <a:rPr lang="ru-RU" sz="1500" spc="-15" dirty="0" smtClean="0">
                <a:solidFill>
                  <a:srgbClr val="231F20"/>
                </a:solidFill>
                <a:latin typeface="Times New Roman" pitchFamily="18" charset="0"/>
                <a:cs typeface="Times New Roman" pitchFamily="18" charset="0"/>
              </a:rPr>
              <a:t>всегда </a:t>
            </a:r>
            <a:r>
              <a:rPr lang="ru-RU" sz="1500" spc="-10" dirty="0" smtClean="0">
                <a:solidFill>
                  <a:srgbClr val="231F20"/>
                </a:solidFill>
                <a:latin typeface="Times New Roman" pitchFamily="18" charset="0"/>
                <a:cs typeface="Times New Roman" pitchFamily="18" charset="0"/>
              </a:rPr>
              <a:t>позволяет выявить</a:t>
            </a:r>
            <a:r>
              <a:rPr lang="ru-RU" sz="1500" spc="-85" dirty="0" smtClean="0">
                <a:solidFill>
                  <a:srgbClr val="231F20"/>
                </a:solidFill>
                <a:latin typeface="Times New Roman" pitchFamily="18" charset="0"/>
                <a:cs typeface="Times New Roman" pitchFamily="18" charset="0"/>
              </a:rPr>
              <a:t> </a:t>
            </a:r>
            <a:r>
              <a:rPr lang="ru-RU" sz="1500" spc="-20" dirty="0" smtClean="0">
                <a:solidFill>
                  <a:srgbClr val="231F20"/>
                </a:solidFill>
                <a:latin typeface="Times New Roman" pitchFamily="18" charset="0"/>
                <a:cs typeface="Times New Roman" pitchFamily="18" charset="0"/>
              </a:rPr>
              <a:t>скрытые  </a:t>
            </a:r>
            <a:r>
              <a:rPr lang="ru-RU" sz="1500" spc="-25" dirty="0" smtClean="0">
                <a:solidFill>
                  <a:srgbClr val="231F20"/>
                </a:solidFill>
                <a:latin typeface="Times New Roman" pitchFamily="18" charset="0"/>
                <a:cs typeface="Times New Roman" pitchFamily="18" charset="0"/>
              </a:rPr>
              <a:t>недостатки.</a:t>
            </a:r>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326025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462322"/>
          </a:xfrm>
        </p:spPr>
        <p:txBody>
          <a:bodyPr/>
          <a:lstStyle/>
          <a:p>
            <a:pPr algn="ctr"/>
            <a:r>
              <a:rPr lang="ru-RU" spc="100" dirty="0"/>
              <a:t>АУДИТ	 </a:t>
            </a:r>
            <a:r>
              <a:rPr lang="ru-RU" spc="100" dirty="0" smtClean="0"/>
              <a:t>ОСНОВАТЕЛЬНЫЙ</a:t>
            </a:r>
            <a:endParaRPr lang="ru-RU" spc="100" dirty="0"/>
          </a:p>
        </p:txBody>
      </p:sp>
      <p:sp>
        <p:nvSpPr>
          <p:cNvPr id="4" name="Номер слайда 3"/>
          <p:cNvSpPr>
            <a:spLocks noGrp="1"/>
          </p:cNvSpPr>
          <p:nvPr>
            <p:ph type="sldNum" sz="quarter" idx="12"/>
          </p:nvPr>
        </p:nvSpPr>
        <p:spPr/>
        <p:txBody>
          <a:bodyPr/>
          <a:lstStyle/>
          <a:p>
            <a:fld id="{2E8AA8AF-F181-4DD6-B967-757F69000348}" type="slidenum">
              <a:rPr lang="ru-RU" smtClean="0">
                <a:solidFill>
                  <a:srgbClr val="7E97AD">
                    <a:lumMod val="50000"/>
                  </a:srgbClr>
                </a:solidFill>
              </a:rPr>
              <a:pPr/>
              <a:t>15</a:t>
            </a:fld>
            <a:endParaRPr lang="ru-RU">
              <a:solidFill>
                <a:srgbClr val="7E97AD">
                  <a:lumMod val="50000"/>
                </a:srgbClr>
              </a:solidFill>
            </a:endParaRPr>
          </a:p>
        </p:txBody>
      </p:sp>
      <p:sp>
        <p:nvSpPr>
          <p:cNvPr id="5" name="Прямоугольник 4"/>
          <p:cNvSpPr/>
          <p:nvPr/>
        </p:nvSpPr>
        <p:spPr>
          <a:xfrm>
            <a:off x="179512" y="476672"/>
            <a:ext cx="8712968" cy="4716227"/>
          </a:xfrm>
          <a:prstGeom prst="rect">
            <a:avLst/>
          </a:prstGeom>
        </p:spPr>
        <p:txBody>
          <a:bodyPr wrap="square">
            <a:spAutoFit/>
          </a:bodyPr>
          <a:lstStyle/>
          <a:p>
            <a:pPr marL="12700" marR="5080" indent="215900" algn="just">
              <a:lnSpc>
                <a:spcPct val="101099"/>
              </a:lnSpc>
            </a:pPr>
            <a:endParaRPr lang="ru-RU" sz="1800" b="1" i="1" u="sng" spc="-20" dirty="0" smtClean="0">
              <a:solidFill>
                <a:srgbClr val="231F20"/>
              </a:solidFill>
              <a:latin typeface="Book Antiqua"/>
              <a:cs typeface="Book Antiqua"/>
            </a:endParaRPr>
          </a:p>
          <a:p>
            <a:pPr marL="12700" marR="5080" indent="215900" algn="just">
              <a:lnSpc>
                <a:spcPct val="101099"/>
              </a:lnSpc>
            </a:pPr>
            <a:r>
              <a:rPr lang="ru-RU" sz="2000" b="1" i="1" u="sng" spc="-20" dirty="0" smtClean="0">
                <a:solidFill>
                  <a:srgbClr val="231F20"/>
                </a:solidFill>
                <a:latin typeface="Book Antiqua"/>
                <a:cs typeface="Book Antiqua"/>
              </a:rPr>
              <a:t>2. Основательный</a:t>
            </a:r>
            <a:r>
              <a:rPr lang="ru-RU" sz="2000" b="1" i="1" u="sng" spc="-35" dirty="0" smtClean="0">
                <a:solidFill>
                  <a:srgbClr val="231F20"/>
                </a:solidFill>
                <a:latin typeface="Book Antiqua"/>
                <a:cs typeface="Book Antiqua"/>
              </a:rPr>
              <a:t> </a:t>
            </a:r>
            <a:r>
              <a:rPr lang="ru-RU" sz="2000" b="1" i="1" u="sng" spc="-40" dirty="0" smtClean="0">
                <a:solidFill>
                  <a:srgbClr val="231F20"/>
                </a:solidFill>
                <a:latin typeface="Book Antiqua"/>
                <a:cs typeface="Book Antiqua"/>
              </a:rPr>
              <a:t>аудит (</a:t>
            </a:r>
            <a:r>
              <a:rPr lang="en-US" sz="2000" spc="-10" dirty="0" smtClean="0">
                <a:solidFill>
                  <a:srgbClr val="231F20"/>
                </a:solidFill>
                <a:latin typeface="Book Antiqua"/>
                <a:cs typeface="Book Antiqua"/>
              </a:rPr>
              <a:t>Due </a:t>
            </a:r>
            <a:r>
              <a:rPr lang="en-US" sz="2000" spc="-20" dirty="0" smtClean="0">
                <a:solidFill>
                  <a:srgbClr val="231F20"/>
                </a:solidFill>
                <a:latin typeface="Book Antiqua"/>
                <a:cs typeface="Book Antiqua"/>
              </a:rPr>
              <a:t>diligence </a:t>
            </a:r>
            <a:r>
              <a:rPr lang="ru-RU" sz="2000" spc="-20" dirty="0" smtClean="0">
                <a:solidFill>
                  <a:srgbClr val="231F20"/>
                </a:solidFill>
                <a:latin typeface="Book Antiqua"/>
                <a:cs typeface="Book Antiqua"/>
              </a:rPr>
              <a:t>). </a:t>
            </a:r>
          </a:p>
          <a:p>
            <a:pPr marL="12700" marR="5080" indent="215900" algn="just">
              <a:lnSpc>
                <a:spcPct val="101099"/>
              </a:lnSpc>
            </a:pPr>
            <a:endParaRPr lang="ru-RU" sz="2000" spc="-20" dirty="0" smtClean="0">
              <a:solidFill>
                <a:srgbClr val="231F20"/>
              </a:solidFill>
              <a:latin typeface="Book Antiqua"/>
              <a:cs typeface="Book Antiqua"/>
            </a:endParaRPr>
          </a:p>
          <a:p>
            <a:pPr marL="12700" marR="5080" indent="215900" algn="just">
              <a:lnSpc>
                <a:spcPct val="101099"/>
              </a:lnSpc>
            </a:pPr>
            <a:r>
              <a:rPr lang="ru-RU" sz="2000" spc="-35" dirty="0">
                <a:solidFill>
                  <a:srgbClr val="231F20"/>
                </a:solidFill>
                <a:latin typeface="Book Antiqua"/>
                <a:cs typeface="Book Antiqua"/>
              </a:rPr>
              <a:t>Представляет собой комплексное обследование, начиная с первичных  геологических данных и заканчивая социальными и природоохранными аспектами.</a:t>
            </a:r>
          </a:p>
          <a:p>
            <a:pPr marL="12700" marR="5080" indent="215900" algn="just">
              <a:lnSpc>
                <a:spcPct val="101099"/>
              </a:lnSpc>
            </a:pPr>
            <a:endParaRPr lang="ru-RU" sz="2000" spc="-20" dirty="0" smtClean="0">
              <a:solidFill>
                <a:srgbClr val="231F20"/>
              </a:solidFill>
              <a:latin typeface="Book Antiqua"/>
              <a:cs typeface="Book Antiqua"/>
            </a:endParaRPr>
          </a:p>
          <a:p>
            <a:pPr marL="12700" marR="5080" indent="215900" algn="just">
              <a:lnSpc>
                <a:spcPct val="101099"/>
              </a:lnSpc>
            </a:pPr>
            <a:r>
              <a:rPr lang="ru-RU" sz="2000" b="1" spc="-30" dirty="0" smtClean="0">
                <a:solidFill>
                  <a:srgbClr val="231F20"/>
                </a:solidFill>
                <a:latin typeface="Book Antiqua"/>
                <a:cs typeface="Book Antiqua"/>
              </a:rPr>
              <a:t>Цель</a:t>
            </a:r>
            <a:r>
              <a:rPr lang="ru-RU" sz="2000" spc="-30" dirty="0" smtClean="0">
                <a:solidFill>
                  <a:srgbClr val="231F20"/>
                </a:solidFill>
                <a:latin typeface="Book Antiqua"/>
                <a:cs typeface="Book Antiqua"/>
              </a:rPr>
              <a:t> </a:t>
            </a:r>
            <a:r>
              <a:rPr lang="ru-RU" sz="2000" spc="-25" dirty="0" smtClean="0">
                <a:solidFill>
                  <a:srgbClr val="231F20"/>
                </a:solidFill>
                <a:latin typeface="Book Antiqua"/>
                <a:cs typeface="Book Antiqua"/>
              </a:rPr>
              <a:t>такого </a:t>
            </a:r>
            <a:r>
              <a:rPr lang="ru-RU" sz="2000" spc="-35" dirty="0" smtClean="0">
                <a:solidFill>
                  <a:srgbClr val="231F20"/>
                </a:solidFill>
                <a:latin typeface="Book Antiqua"/>
                <a:cs typeface="Book Antiqua"/>
              </a:rPr>
              <a:t>аудита </a:t>
            </a:r>
            <a:r>
              <a:rPr lang="ru-RU" sz="2000" dirty="0" smtClean="0">
                <a:solidFill>
                  <a:srgbClr val="231F20"/>
                </a:solidFill>
                <a:latin typeface="Book Antiqua"/>
                <a:cs typeface="Book Antiqua"/>
              </a:rPr>
              <a:t>является:</a:t>
            </a:r>
          </a:p>
          <a:p>
            <a:pPr marL="298450" marR="5080" indent="-285750" algn="just">
              <a:lnSpc>
                <a:spcPct val="101099"/>
              </a:lnSpc>
              <a:buFontTx/>
              <a:buChar char="-"/>
            </a:pPr>
            <a:r>
              <a:rPr lang="ru-RU" sz="2000" spc="-25" dirty="0" smtClean="0">
                <a:solidFill>
                  <a:srgbClr val="231F20"/>
                </a:solidFill>
                <a:latin typeface="Book Antiqua"/>
                <a:cs typeface="Book Antiqua"/>
              </a:rPr>
              <a:t>отчет </a:t>
            </a:r>
            <a:r>
              <a:rPr lang="ru-RU" sz="2000" spc="-40" dirty="0" smtClean="0">
                <a:solidFill>
                  <a:srgbClr val="231F20"/>
                </a:solidFill>
                <a:latin typeface="Book Antiqua"/>
                <a:cs typeface="Book Antiqua"/>
              </a:rPr>
              <a:t>перед акционерами;</a:t>
            </a:r>
          </a:p>
          <a:p>
            <a:pPr marL="298450" marR="5080" indent="-285750" algn="just">
              <a:lnSpc>
                <a:spcPct val="101099"/>
              </a:lnSpc>
              <a:buFontTx/>
              <a:buChar char="-"/>
            </a:pPr>
            <a:r>
              <a:rPr lang="ru-RU" sz="2000" spc="-35" dirty="0" smtClean="0">
                <a:solidFill>
                  <a:srgbClr val="231F20"/>
                </a:solidFill>
                <a:latin typeface="Book Antiqua"/>
                <a:cs typeface="Book Antiqua"/>
              </a:rPr>
              <a:t>получение </a:t>
            </a:r>
            <a:r>
              <a:rPr lang="ru-RU" sz="2000" spc="-15" dirty="0" smtClean="0">
                <a:solidFill>
                  <a:srgbClr val="231F20"/>
                </a:solidFill>
                <a:latin typeface="Book Antiqua"/>
                <a:cs typeface="Book Antiqua"/>
              </a:rPr>
              <a:t>инвес</a:t>
            </a:r>
            <a:r>
              <a:rPr lang="ru-RU" sz="2000" spc="-40" dirty="0" smtClean="0">
                <a:solidFill>
                  <a:srgbClr val="231F20"/>
                </a:solidFill>
                <a:latin typeface="Book Antiqua"/>
                <a:cs typeface="Book Antiqua"/>
              </a:rPr>
              <a:t>тиций;</a:t>
            </a:r>
          </a:p>
          <a:p>
            <a:pPr marL="298450" marR="5080" indent="-285750" algn="just">
              <a:lnSpc>
                <a:spcPct val="101099"/>
              </a:lnSpc>
              <a:buFontTx/>
              <a:buChar char="-"/>
            </a:pPr>
            <a:r>
              <a:rPr lang="ru-RU" sz="2000" spc="-35" dirty="0" smtClean="0">
                <a:solidFill>
                  <a:srgbClr val="231F20"/>
                </a:solidFill>
                <a:latin typeface="Book Antiqua"/>
                <a:cs typeface="Book Antiqua"/>
              </a:rPr>
              <a:t>размещение </a:t>
            </a:r>
            <a:r>
              <a:rPr lang="ru-RU" sz="2000" spc="-40" dirty="0" smtClean="0">
                <a:solidFill>
                  <a:srgbClr val="231F20"/>
                </a:solidFill>
                <a:latin typeface="Book Antiqua"/>
                <a:cs typeface="Book Antiqua"/>
              </a:rPr>
              <a:t>акций </a:t>
            </a:r>
            <a:r>
              <a:rPr lang="ru-RU" sz="2000" spc="-45" dirty="0" smtClean="0">
                <a:solidFill>
                  <a:srgbClr val="231F20"/>
                </a:solidFill>
                <a:latin typeface="Book Antiqua"/>
                <a:cs typeface="Book Antiqua"/>
              </a:rPr>
              <a:t>на </a:t>
            </a:r>
            <a:r>
              <a:rPr lang="ru-RU" sz="2000" spc="-35" dirty="0" smtClean="0">
                <a:solidFill>
                  <a:srgbClr val="231F20"/>
                </a:solidFill>
                <a:latin typeface="Book Antiqua"/>
                <a:cs typeface="Book Antiqua"/>
              </a:rPr>
              <a:t>бирже;</a:t>
            </a:r>
          </a:p>
          <a:p>
            <a:pPr marL="298450" marR="5080" indent="-285750" algn="just">
              <a:lnSpc>
                <a:spcPct val="101099"/>
              </a:lnSpc>
              <a:buFontTx/>
              <a:buChar char="-"/>
            </a:pPr>
            <a:r>
              <a:rPr lang="ru-RU" sz="2000" spc="-35" dirty="0" smtClean="0">
                <a:solidFill>
                  <a:srgbClr val="231F20"/>
                </a:solidFill>
                <a:latin typeface="Book Antiqua"/>
                <a:cs typeface="Book Antiqua"/>
              </a:rPr>
              <a:t>либо </a:t>
            </a:r>
            <a:r>
              <a:rPr lang="ru-RU" sz="2000" spc="-30" dirty="0" smtClean="0">
                <a:solidFill>
                  <a:srgbClr val="231F20"/>
                </a:solidFill>
                <a:latin typeface="Book Antiqua"/>
                <a:cs typeface="Book Antiqua"/>
              </a:rPr>
              <a:t>продажа </a:t>
            </a:r>
            <a:r>
              <a:rPr lang="ru-RU" sz="2000" spc="-25" dirty="0" smtClean="0">
                <a:solidFill>
                  <a:srgbClr val="231F20"/>
                </a:solidFill>
                <a:latin typeface="Book Antiqua"/>
                <a:cs typeface="Book Antiqua"/>
              </a:rPr>
              <a:t>месторождения. </a:t>
            </a:r>
          </a:p>
          <a:p>
            <a:pPr marL="298450" marR="5080" indent="-285750" algn="just">
              <a:lnSpc>
                <a:spcPct val="101099"/>
              </a:lnSpc>
              <a:buFontTx/>
              <a:buChar char="-"/>
            </a:pPr>
            <a:endParaRPr lang="ru-RU" sz="2000" spc="-25" dirty="0">
              <a:solidFill>
                <a:srgbClr val="231F20"/>
              </a:solidFill>
              <a:latin typeface="Book Antiqua"/>
              <a:cs typeface="Book Antiqua"/>
            </a:endParaRPr>
          </a:p>
          <a:p>
            <a:pPr marL="12700" marR="5080" indent="349250" algn="just">
              <a:lnSpc>
                <a:spcPct val="101099"/>
              </a:lnSpc>
            </a:pPr>
            <a:r>
              <a:rPr lang="ru-RU" sz="2000" spc="-10" dirty="0" smtClean="0">
                <a:solidFill>
                  <a:srgbClr val="0070C0"/>
                </a:solidFill>
                <a:latin typeface="Book Antiqua"/>
                <a:cs typeface="Book Antiqua"/>
              </a:rPr>
              <a:t>Этот </a:t>
            </a:r>
            <a:r>
              <a:rPr lang="ru-RU" sz="2000" spc="-25" dirty="0" smtClean="0">
                <a:solidFill>
                  <a:srgbClr val="0070C0"/>
                </a:solidFill>
                <a:latin typeface="Book Antiqua"/>
                <a:cs typeface="Book Antiqua"/>
              </a:rPr>
              <a:t>вид </a:t>
            </a:r>
            <a:r>
              <a:rPr lang="ru-RU" sz="2000" spc="-35" dirty="0" smtClean="0">
                <a:solidFill>
                  <a:srgbClr val="0070C0"/>
                </a:solidFill>
                <a:latin typeface="Book Antiqua"/>
                <a:cs typeface="Book Antiqua"/>
              </a:rPr>
              <a:t>аудита</a:t>
            </a:r>
            <a:r>
              <a:rPr lang="ru-RU" sz="2000" spc="-60" dirty="0" smtClean="0">
                <a:solidFill>
                  <a:srgbClr val="0070C0"/>
                </a:solidFill>
                <a:latin typeface="Book Antiqua"/>
                <a:cs typeface="Book Antiqua"/>
              </a:rPr>
              <a:t> </a:t>
            </a:r>
            <a:r>
              <a:rPr lang="ru-RU" sz="2000" spc="-30" dirty="0" smtClean="0">
                <a:solidFill>
                  <a:srgbClr val="0070C0"/>
                </a:solidFill>
                <a:latin typeface="Book Antiqua"/>
                <a:cs typeface="Book Antiqua"/>
              </a:rPr>
              <a:t>требует  </a:t>
            </a:r>
            <a:r>
              <a:rPr lang="ru-RU" sz="2000" spc="-35" dirty="0" smtClean="0">
                <a:solidFill>
                  <a:srgbClr val="0070C0"/>
                </a:solidFill>
                <a:latin typeface="Book Antiqua"/>
                <a:cs typeface="Book Antiqua"/>
              </a:rPr>
              <a:t>подписи </a:t>
            </a:r>
            <a:r>
              <a:rPr lang="ru-RU" sz="2000" spc="-30" dirty="0" smtClean="0">
                <a:solidFill>
                  <a:srgbClr val="0070C0"/>
                </a:solidFill>
                <a:latin typeface="Book Antiqua"/>
                <a:cs typeface="Book Antiqua"/>
              </a:rPr>
              <a:t>Компетентного </a:t>
            </a:r>
            <a:r>
              <a:rPr lang="ru-RU" sz="2000" spc="-35" dirty="0" smtClean="0">
                <a:solidFill>
                  <a:srgbClr val="0070C0"/>
                </a:solidFill>
                <a:latin typeface="Book Antiqua"/>
                <a:cs typeface="Book Antiqua"/>
              </a:rPr>
              <a:t>лица, </a:t>
            </a:r>
            <a:r>
              <a:rPr lang="ru-RU" sz="2000" spc="-30" dirty="0" smtClean="0">
                <a:solidFill>
                  <a:srgbClr val="0070C0"/>
                </a:solidFill>
                <a:latin typeface="Book Antiqua"/>
                <a:cs typeface="Book Antiqua"/>
              </a:rPr>
              <a:t>отвечающего </a:t>
            </a:r>
            <a:r>
              <a:rPr lang="ru-RU" sz="2000" spc="-5" dirty="0" smtClean="0">
                <a:solidFill>
                  <a:srgbClr val="0070C0"/>
                </a:solidFill>
                <a:latin typeface="Book Antiqua"/>
                <a:cs typeface="Book Antiqua"/>
              </a:rPr>
              <a:t>за  </a:t>
            </a:r>
            <a:r>
              <a:rPr lang="ru-RU" sz="2000" spc="-30" dirty="0" smtClean="0">
                <a:solidFill>
                  <a:srgbClr val="0070C0"/>
                </a:solidFill>
                <a:latin typeface="Book Antiqua"/>
                <a:cs typeface="Book Antiqua"/>
              </a:rPr>
              <a:t>результаты </a:t>
            </a:r>
            <a:r>
              <a:rPr lang="ru-RU" sz="2000" spc="-35" dirty="0" smtClean="0">
                <a:solidFill>
                  <a:srgbClr val="0070C0"/>
                </a:solidFill>
                <a:latin typeface="Book Antiqua"/>
                <a:cs typeface="Book Antiqua"/>
              </a:rPr>
              <a:t>оценки </a:t>
            </a:r>
            <a:r>
              <a:rPr lang="ru-RU" sz="2000" spc="-20" dirty="0" smtClean="0">
                <a:solidFill>
                  <a:srgbClr val="0070C0"/>
                </a:solidFill>
                <a:latin typeface="Book Antiqua"/>
                <a:cs typeface="Book Antiqua"/>
              </a:rPr>
              <a:t>ресурсов </a:t>
            </a:r>
            <a:r>
              <a:rPr lang="ru-RU" sz="2000" spc="-50" dirty="0" smtClean="0">
                <a:solidFill>
                  <a:srgbClr val="0070C0"/>
                </a:solidFill>
                <a:latin typeface="Book Antiqua"/>
                <a:cs typeface="Book Antiqua"/>
              </a:rPr>
              <a:t>и</a:t>
            </a:r>
            <a:r>
              <a:rPr lang="ru-RU" sz="2000" dirty="0" smtClean="0">
                <a:solidFill>
                  <a:srgbClr val="0070C0"/>
                </a:solidFill>
                <a:latin typeface="Book Antiqua"/>
                <a:cs typeface="Book Antiqua"/>
              </a:rPr>
              <a:t> </a:t>
            </a:r>
            <a:r>
              <a:rPr lang="ru-RU" sz="2000" spc="-20" dirty="0" smtClean="0">
                <a:solidFill>
                  <a:srgbClr val="0070C0"/>
                </a:solidFill>
                <a:latin typeface="Book Antiqua"/>
                <a:cs typeface="Book Antiqua"/>
              </a:rPr>
              <a:t>резервов.</a:t>
            </a:r>
            <a:endParaRPr lang="ru-RU" sz="2000" dirty="0" smtClean="0">
              <a:solidFill>
                <a:srgbClr val="0070C0"/>
              </a:solidFill>
              <a:latin typeface="Book Antiqua"/>
              <a:cs typeface="Book Antiqua"/>
            </a:endParaRPr>
          </a:p>
        </p:txBody>
      </p:sp>
    </p:spTree>
    <p:extLst>
      <p:ext uri="{BB962C8B-B14F-4D97-AF65-F5344CB8AC3E}">
        <p14:creationId xmlns:p14="http://schemas.microsoft.com/office/powerpoint/2010/main" val="154499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462322"/>
          </a:xfrm>
        </p:spPr>
        <p:txBody>
          <a:bodyPr/>
          <a:lstStyle/>
          <a:p>
            <a:pPr algn="ctr"/>
            <a:r>
              <a:rPr lang="ru-RU" spc="100" dirty="0"/>
              <a:t>АУДИТ	 </a:t>
            </a:r>
            <a:r>
              <a:rPr lang="ru-RU" spc="100" dirty="0" smtClean="0"/>
              <a:t>ОСНОВАТЕЛЬНЫЙ</a:t>
            </a:r>
            <a:endParaRPr lang="ru-RU" spc="100" dirty="0"/>
          </a:p>
        </p:txBody>
      </p:sp>
      <p:sp>
        <p:nvSpPr>
          <p:cNvPr id="4" name="Номер слайда 3"/>
          <p:cNvSpPr>
            <a:spLocks noGrp="1"/>
          </p:cNvSpPr>
          <p:nvPr>
            <p:ph type="sldNum" sz="quarter" idx="12"/>
          </p:nvPr>
        </p:nvSpPr>
        <p:spPr/>
        <p:txBody>
          <a:bodyPr/>
          <a:lstStyle/>
          <a:p>
            <a:fld id="{2E8AA8AF-F181-4DD6-B967-757F69000348}" type="slidenum">
              <a:rPr lang="ru-RU" smtClean="0">
                <a:solidFill>
                  <a:srgbClr val="7E97AD">
                    <a:lumMod val="50000"/>
                  </a:srgbClr>
                </a:solidFill>
              </a:rPr>
              <a:pPr/>
              <a:t>16</a:t>
            </a:fld>
            <a:endParaRPr lang="ru-RU">
              <a:solidFill>
                <a:srgbClr val="7E97AD">
                  <a:lumMod val="50000"/>
                </a:srgbClr>
              </a:solidFill>
            </a:endParaRPr>
          </a:p>
        </p:txBody>
      </p:sp>
      <p:sp>
        <p:nvSpPr>
          <p:cNvPr id="5" name="Прямоугольник 4"/>
          <p:cNvSpPr/>
          <p:nvPr/>
        </p:nvSpPr>
        <p:spPr>
          <a:xfrm>
            <a:off x="179512" y="476672"/>
            <a:ext cx="8712968" cy="3387081"/>
          </a:xfrm>
          <a:prstGeom prst="rect">
            <a:avLst/>
          </a:prstGeom>
        </p:spPr>
        <p:txBody>
          <a:bodyPr wrap="square">
            <a:spAutoFit/>
          </a:bodyPr>
          <a:lstStyle/>
          <a:p>
            <a:pPr marL="12700" marR="5080" indent="215900" algn="just">
              <a:lnSpc>
                <a:spcPct val="101099"/>
              </a:lnSpc>
            </a:pPr>
            <a:r>
              <a:rPr lang="ru-RU" sz="2000" b="1" i="1" u="sng" spc="-20" dirty="0" smtClean="0">
                <a:solidFill>
                  <a:srgbClr val="231F20"/>
                </a:solidFill>
                <a:latin typeface="Book Antiqua"/>
                <a:cs typeface="Book Antiqua"/>
              </a:rPr>
              <a:t>2. Основательный</a:t>
            </a:r>
            <a:r>
              <a:rPr lang="ru-RU" sz="2000" b="1" i="1" u="sng" spc="-35" dirty="0" smtClean="0">
                <a:solidFill>
                  <a:srgbClr val="231F20"/>
                </a:solidFill>
                <a:latin typeface="Book Antiqua"/>
                <a:cs typeface="Book Antiqua"/>
              </a:rPr>
              <a:t> </a:t>
            </a:r>
            <a:r>
              <a:rPr lang="ru-RU" sz="2000" b="1" i="1" u="sng" spc="-40" dirty="0" smtClean="0">
                <a:solidFill>
                  <a:srgbClr val="231F20"/>
                </a:solidFill>
                <a:latin typeface="Book Antiqua"/>
                <a:cs typeface="Book Antiqua"/>
              </a:rPr>
              <a:t>аудит (</a:t>
            </a:r>
            <a:r>
              <a:rPr lang="en-US" sz="2000" spc="-10" dirty="0" smtClean="0">
                <a:solidFill>
                  <a:srgbClr val="231F20"/>
                </a:solidFill>
                <a:latin typeface="Book Antiqua"/>
                <a:cs typeface="Book Antiqua"/>
              </a:rPr>
              <a:t>Due </a:t>
            </a:r>
            <a:r>
              <a:rPr lang="en-US" sz="2000" spc="-20" dirty="0" smtClean="0">
                <a:solidFill>
                  <a:srgbClr val="231F20"/>
                </a:solidFill>
                <a:latin typeface="Book Antiqua"/>
                <a:cs typeface="Book Antiqua"/>
              </a:rPr>
              <a:t>diligence </a:t>
            </a:r>
            <a:r>
              <a:rPr lang="ru-RU" sz="2000" spc="-20" dirty="0" smtClean="0">
                <a:solidFill>
                  <a:srgbClr val="231F20"/>
                </a:solidFill>
                <a:latin typeface="Book Antiqua"/>
                <a:cs typeface="Book Antiqua"/>
              </a:rPr>
              <a:t>). </a:t>
            </a:r>
          </a:p>
          <a:p>
            <a:pPr marL="12700" marR="5080" indent="349250" algn="just">
              <a:lnSpc>
                <a:spcPct val="101099"/>
              </a:lnSpc>
            </a:pPr>
            <a:r>
              <a:rPr lang="ru-RU" sz="1600" spc="-55" dirty="0" smtClean="0">
                <a:solidFill>
                  <a:srgbClr val="231F20"/>
                </a:solidFill>
                <a:latin typeface="Times New Roman" pitchFamily="18" charset="0"/>
                <a:cs typeface="Times New Roman" pitchFamily="18" charset="0"/>
              </a:rPr>
              <a:t>Аудит </a:t>
            </a:r>
            <a:r>
              <a:rPr lang="ru-RU" sz="1600" spc="-20" dirty="0" smtClean="0">
                <a:solidFill>
                  <a:srgbClr val="231F20"/>
                </a:solidFill>
                <a:latin typeface="Times New Roman" pitchFamily="18" charset="0"/>
                <a:cs typeface="Times New Roman" pitchFamily="18" charset="0"/>
              </a:rPr>
              <a:t>ресурсов российских месторожде</a:t>
            </a:r>
            <a:r>
              <a:rPr lang="ru-RU" sz="1600" spc="-50" dirty="0" smtClean="0">
                <a:solidFill>
                  <a:srgbClr val="231F20"/>
                </a:solidFill>
                <a:latin typeface="Times New Roman" pitchFamily="18" charset="0"/>
                <a:cs typeface="Times New Roman" pitchFamily="18" charset="0"/>
              </a:rPr>
              <a:t>ний </a:t>
            </a:r>
            <a:r>
              <a:rPr lang="ru-RU" sz="1600" spc="-30" dirty="0" smtClean="0">
                <a:solidFill>
                  <a:srgbClr val="231F20"/>
                </a:solidFill>
                <a:latin typeface="Times New Roman" pitchFamily="18" charset="0"/>
                <a:cs typeface="Times New Roman" pitchFamily="18" charset="0"/>
              </a:rPr>
              <a:t>можно </a:t>
            </a:r>
            <a:r>
              <a:rPr lang="ru-RU" sz="1600" spc="-25" dirty="0" smtClean="0">
                <a:solidFill>
                  <a:srgbClr val="231F20"/>
                </a:solidFill>
                <a:latin typeface="Times New Roman" pitchFamily="18" charset="0"/>
                <a:cs typeface="Times New Roman" pitchFamily="18" charset="0"/>
              </a:rPr>
              <a:t>разделить </a:t>
            </a:r>
            <a:r>
              <a:rPr lang="ru-RU" sz="1600" spc="-45" dirty="0" smtClean="0">
                <a:solidFill>
                  <a:srgbClr val="231F20"/>
                </a:solidFill>
                <a:latin typeface="Times New Roman" pitchFamily="18" charset="0"/>
                <a:cs typeface="Times New Roman" pitchFamily="18" charset="0"/>
              </a:rPr>
              <a:t>на </a:t>
            </a:r>
            <a:r>
              <a:rPr lang="ru-RU" sz="1600" spc="-20" dirty="0" smtClean="0">
                <a:solidFill>
                  <a:srgbClr val="231F20"/>
                </a:solidFill>
                <a:latin typeface="Times New Roman" pitchFamily="18" charset="0"/>
                <a:cs typeface="Times New Roman" pitchFamily="18" charset="0"/>
              </a:rPr>
              <a:t>следующие </a:t>
            </a:r>
            <a:r>
              <a:rPr lang="ru-RU" sz="1600" spc="-25" dirty="0" smtClean="0">
                <a:solidFill>
                  <a:srgbClr val="231F20"/>
                </a:solidFill>
                <a:latin typeface="Times New Roman" pitchFamily="18" charset="0"/>
                <a:cs typeface="Times New Roman" pitchFamily="18" charset="0"/>
              </a:rPr>
              <a:t>основные части :</a:t>
            </a:r>
          </a:p>
          <a:p>
            <a:pPr marL="298450" marR="5080" indent="414338" algn="just">
              <a:lnSpc>
                <a:spcPct val="101099"/>
              </a:lnSpc>
              <a:buFontTx/>
              <a:buChar char="-"/>
            </a:pPr>
            <a:r>
              <a:rPr lang="ru-RU" sz="1600" spc="-30" dirty="0" smtClean="0">
                <a:solidFill>
                  <a:srgbClr val="231F20"/>
                </a:solidFill>
                <a:latin typeface="Times New Roman" pitchFamily="18" charset="0"/>
                <a:cs typeface="Times New Roman" pitchFamily="18" charset="0"/>
              </a:rPr>
              <a:t>контроль </a:t>
            </a:r>
            <a:r>
              <a:rPr lang="ru-RU" sz="1600" spc="-15" dirty="0" smtClean="0">
                <a:solidFill>
                  <a:srgbClr val="231F20"/>
                </a:solidFill>
                <a:latin typeface="Times New Roman" pitchFamily="18" charset="0"/>
                <a:cs typeface="Times New Roman" pitchFamily="18" charset="0"/>
              </a:rPr>
              <a:t>качества </a:t>
            </a:r>
            <a:r>
              <a:rPr lang="ru-RU" sz="1600" spc="-35" dirty="0" smtClean="0">
                <a:solidFill>
                  <a:srgbClr val="231F20"/>
                </a:solidFill>
                <a:latin typeface="Times New Roman" pitchFamily="18" charset="0"/>
                <a:cs typeface="Times New Roman" pitchFamily="18" charset="0"/>
              </a:rPr>
              <a:t>первичных </a:t>
            </a:r>
            <a:r>
              <a:rPr lang="ru-RU" sz="1600" spc="-25" dirty="0" smtClean="0">
                <a:solidFill>
                  <a:srgbClr val="231F20"/>
                </a:solidFill>
                <a:latin typeface="Times New Roman" pitchFamily="18" charset="0"/>
                <a:cs typeface="Times New Roman" pitchFamily="18" charset="0"/>
              </a:rPr>
              <a:t>геологических  </a:t>
            </a:r>
            <a:r>
              <a:rPr lang="ru-RU" sz="1600" spc="-35" dirty="0" smtClean="0">
                <a:solidFill>
                  <a:srgbClr val="231F20"/>
                </a:solidFill>
                <a:latin typeface="Times New Roman" pitchFamily="18" charset="0"/>
                <a:cs typeface="Times New Roman" pitchFamily="18" charset="0"/>
              </a:rPr>
              <a:t>данных QA/QC;</a:t>
            </a:r>
          </a:p>
          <a:p>
            <a:pPr marL="298450" marR="5080" indent="414338" algn="just">
              <a:lnSpc>
                <a:spcPct val="101099"/>
              </a:lnSpc>
              <a:buFontTx/>
              <a:buChar char="-"/>
            </a:pPr>
            <a:r>
              <a:rPr lang="ru-RU" sz="1600" spc="-30" dirty="0" smtClean="0">
                <a:solidFill>
                  <a:srgbClr val="231F20"/>
                </a:solidFill>
                <a:latin typeface="Times New Roman" pitchFamily="18" charset="0"/>
                <a:cs typeface="Times New Roman" pitchFamily="18" charset="0"/>
              </a:rPr>
              <a:t>проверку методики </a:t>
            </a:r>
            <a:r>
              <a:rPr lang="ru-RU" sz="1600" spc="-25" dirty="0" smtClean="0">
                <a:solidFill>
                  <a:srgbClr val="231F20"/>
                </a:solidFill>
                <a:latin typeface="Times New Roman" pitchFamily="18" charset="0"/>
                <a:cs typeface="Times New Roman" pitchFamily="18" charset="0"/>
              </a:rPr>
              <a:t>модели</a:t>
            </a:r>
            <a:r>
              <a:rPr lang="ru-RU" sz="1600" spc="-30" dirty="0" smtClean="0">
                <a:solidFill>
                  <a:srgbClr val="231F20"/>
                </a:solidFill>
                <a:latin typeface="Times New Roman" pitchFamily="18" charset="0"/>
                <a:cs typeface="Times New Roman" pitchFamily="18" charset="0"/>
              </a:rPr>
              <a:t>рования </a:t>
            </a:r>
            <a:r>
              <a:rPr lang="ru-RU" sz="1600" spc="-50" dirty="0" smtClean="0">
                <a:solidFill>
                  <a:srgbClr val="231F20"/>
                </a:solidFill>
                <a:latin typeface="Times New Roman" pitchFamily="18" charset="0"/>
                <a:cs typeface="Times New Roman" pitchFamily="18" charset="0"/>
              </a:rPr>
              <a:t>и </a:t>
            </a:r>
            <a:r>
              <a:rPr lang="ru-RU" sz="1600" spc="-35" dirty="0" smtClean="0">
                <a:solidFill>
                  <a:srgbClr val="231F20"/>
                </a:solidFill>
                <a:latin typeface="Times New Roman" pitchFamily="18" charset="0"/>
                <a:cs typeface="Times New Roman" pitchFamily="18" charset="0"/>
              </a:rPr>
              <a:t>оценки</a:t>
            </a:r>
            <a:r>
              <a:rPr lang="ru-RU" sz="1600" spc="10" dirty="0" smtClean="0">
                <a:solidFill>
                  <a:srgbClr val="231F20"/>
                </a:solidFill>
                <a:latin typeface="Times New Roman" pitchFamily="18" charset="0"/>
                <a:cs typeface="Times New Roman" pitchFamily="18" charset="0"/>
              </a:rPr>
              <a:t> </a:t>
            </a:r>
            <a:r>
              <a:rPr lang="ru-RU" sz="1600" spc="-20" dirty="0" smtClean="0">
                <a:solidFill>
                  <a:srgbClr val="231F20"/>
                </a:solidFill>
                <a:latin typeface="Times New Roman" pitchFamily="18" charset="0"/>
                <a:cs typeface="Times New Roman" pitchFamily="18" charset="0"/>
              </a:rPr>
              <a:t>ресурсов;</a:t>
            </a:r>
          </a:p>
          <a:p>
            <a:pPr marL="298450" marR="5080" indent="414338" algn="just">
              <a:lnSpc>
                <a:spcPct val="101099"/>
              </a:lnSpc>
              <a:buFontTx/>
              <a:buChar char="-"/>
            </a:pPr>
            <a:r>
              <a:rPr lang="ru-RU" sz="1600" spc="-25" dirty="0" smtClean="0">
                <a:solidFill>
                  <a:srgbClr val="231F20"/>
                </a:solidFill>
                <a:latin typeface="Times New Roman" pitchFamily="18" charset="0"/>
                <a:cs typeface="Times New Roman" pitchFamily="18" charset="0"/>
              </a:rPr>
              <a:t>оценка экономически выгодных извлекаемых запасов месторождения</a:t>
            </a:r>
            <a:endParaRPr lang="ru-RU" sz="1600" spc="-20" dirty="0" smtClean="0">
              <a:solidFill>
                <a:srgbClr val="231F20"/>
              </a:solidFill>
              <a:latin typeface="Times New Roman" pitchFamily="18" charset="0"/>
              <a:cs typeface="Times New Roman" pitchFamily="18" charset="0"/>
            </a:endParaRPr>
          </a:p>
          <a:p>
            <a:pPr marL="298450" marR="5080" indent="-285750" algn="just">
              <a:lnSpc>
                <a:spcPct val="101099"/>
              </a:lnSpc>
              <a:buFontTx/>
              <a:buChar char="-"/>
            </a:pPr>
            <a:endParaRPr lang="ru-RU" sz="1600" spc="-20" dirty="0">
              <a:solidFill>
                <a:srgbClr val="231F20"/>
              </a:solidFill>
              <a:latin typeface="Times New Roman" pitchFamily="18" charset="0"/>
              <a:cs typeface="Times New Roman" pitchFamily="18" charset="0"/>
            </a:endParaRPr>
          </a:p>
          <a:p>
            <a:pPr marL="12700" marR="5080" indent="349250" algn="just">
              <a:lnSpc>
                <a:spcPct val="101099"/>
              </a:lnSpc>
            </a:pPr>
            <a:r>
              <a:rPr lang="ru-RU" sz="1600" spc="-25" dirty="0" smtClean="0">
                <a:solidFill>
                  <a:srgbClr val="231F20"/>
                </a:solidFill>
                <a:latin typeface="Times New Roman" pitchFamily="18" charset="0"/>
                <a:cs typeface="Times New Roman" pitchFamily="18" charset="0"/>
              </a:rPr>
              <a:t>1). Контроль </a:t>
            </a:r>
            <a:r>
              <a:rPr lang="ru-RU" sz="1600" spc="-15" dirty="0" smtClean="0">
                <a:solidFill>
                  <a:srgbClr val="231F20"/>
                </a:solidFill>
                <a:latin typeface="Times New Roman" pitchFamily="18" charset="0"/>
                <a:cs typeface="Times New Roman" pitchFamily="18" charset="0"/>
              </a:rPr>
              <a:t>качества </a:t>
            </a:r>
            <a:r>
              <a:rPr lang="ru-RU" sz="1600" spc="-25" dirty="0" smtClean="0">
                <a:solidFill>
                  <a:srgbClr val="231F20"/>
                </a:solidFill>
                <a:latin typeface="Times New Roman" pitchFamily="18" charset="0"/>
                <a:cs typeface="Times New Roman" pitchFamily="18" charset="0"/>
              </a:rPr>
              <a:t>подразумевает </a:t>
            </a:r>
            <a:r>
              <a:rPr lang="ru-RU" sz="1600" spc="-30" dirty="0" smtClean="0">
                <a:solidFill>
                  <a:srgbClr val="231F20"/>
                </a:solidFill>
                <a:latin typeface="Times New Roman" pitchFamily="18" charset="0"/>
                <a:cs typeface="Times New Roman" pitchFamily="18" charset="0"/>
              </a:rPr>
              <a:t>про</a:t>
            </a:r>
            <a:r>
              <a:rPr lang="ru-RU" sz="1600" spc="-25" dirty="0" smtClean="0">
                <a:solidFill>
                  <a:srgbClr val="231F20"/>
                </a:solidFill>
                <a:latin typeface="Times New Roman" pitchFamily="18" charset="0"/>
                <a:cs typeface="Times New Roman" pitchFamily="18" charset="0"/>
              </a:rPr>
              <a:t>верку </a:t>
            </a:r>
            <a:r>
              <a:rPr lang="ru-RU" sz="1600" spc="-40" dirty="0" smtClean="0">
                <a:solidFill>
                  <a:srgbClr val="231F20"/>
                </a:solidFill>
                <a:latin typeface="Times New Roman" pitchFamily="18" charset="0"/>
                <a:cs typeface="Times New Roman" pitchFamily="18" charset="0"/>
              </a:rPr>
              <a:t>первичной </a:t>
            </a:r>
            <a:r>
              <a:rPr lang="ru-RU" sz="1600" spc="-25" dirty="0" smtClean="0">
                <a:solidFill>
                  <a:srgbClr val="231F20"/>
                </a:solidFill>
                <a:latin typeface="Times New Roman" pitchFamily="18" charset="0"/>
                <a:cs typeface="Times New Roman" pitchFamily="18" charset="0"/>
              </a:rPr>
              <a:t>геологической </a:t>
            </a:r>
            <a:r>
              <a:rPr lang="ru-RU" sz="1600" spc="-50" dirty="0" smtClean="0">
                <a:solidFill>
                  <a:srgbClr val="231F20"/>
                </a:solidFill>
                <a:latin typeface="Times New Roman" pitchFamily="18" charset="0"/>
                <a:cs typeface="Times New Roman" pitchFamily="18" charset="0"/>
              </a:rPr>
              <a:t>информации.  </a:t>
            </a:r>
            <a:r>
              <a:rPr lang="ru-RU" sz="1600" spc="95" dirty="0" smtClean="0">
                <a:solidFill>
                  <a:srgbClr val="231F20"/>
                </a:solidFill>
                <a:latin typeface="Times New Roman" pitchFamily="18" charset="0"/>
                <a:cs typeface="Times New Roman" pitchFamily="18" charset="0"/>
              </a:rPr>
              <a:t>В </a:t>
            </a:r>
            <a:r>
              <a:rPr lang="ru-RU" sz="1600" spc="-45" dirty="0" smtClean="0">
                <a:solidFill>
                  <a:srgbClr val="231F20"/>
                </a:solidFill>
                <a:latin typeface="Times New Roman" pitchFamily="18" charset="0"/>
                <a:cs typeface="Times New Roman" pitchFamily="18" charset="0"/>
              </a:rPr>
              <a:t>данном </a:t>
            </a:r>
            <a:r>
              <a:rPr lang="ru-RU" sz="1600" spc="-25" dirty="0" smtClean="0">
                <a:solidFill>
                  <a:srgbClr val="231F20"/>
                </a:solidFill>
                <a:latin typeface="Times New Roman" pitchFamily="18" charset="0"/>
                <a:cs typeface="Times New Roman" pitchFamily="18" charset="0"/>
              </a:rPr>
              <a:t>случае </a:t>
            </a:r>
            <a:r>
              <a:rPr lang="ru-RU" sz="1600" spc="-35" dirty="0" smtClean="0">
                <a:solidFill>
                  <a:srgbClr val="0070C0"/>
                </a:solidFill>
                <a:latin typeface="Times New Roman" pitchFamily="18" charset="0"/>
                <a:cs typeface="Times New Roman" pitchFamily="18" charset="0"/>
              </a:rPr>
              <a:t>посещение </a:t>
            </a:r>
            <a:r>
              <a:rPr lang="ru-RU" sz="1600" spc="-25" dirty="0" smtClean="0">
                <a:solidFill>
                  <a:srgbClr val="0070C0"/>
                </a:solidFill>
                <a:latin typeface="Times New Roman" pitchFamily="18" charset="0"/>
                <a:cs typeface="Times New Roman" pitchFamily="18" charset="0"/>
              </a:rPr>
              <a:t>месторождения  </a:t>
            </a:r>
            <a:r>
              <a:rPr lang="ru-RU" sz="1600" spc="-20" dirty="0" smtClean="0">
                <a:solidFill>
                  <a:srgbClr val="0070C0"/>
                </a:solidFill>
                <a:latin typeface="Times New Roman" pitchFamily="18" charset="0"/>
                <a:cs typeface="Times New Roman" pitchFamily="18" charset="0"/>
              </a:rPr>
              <a:t>обязательно</a:t>
            </a:r>
            <a:r>
              <a:rPr lang="ru-RU" sz="1600" spc="-20" dirty="0" smtClean="0">
                <a:solidFill>
                  <a:srgbClr val="231F20"/>
                </a:solidFill>
                <a:latin typeface="Times New Roman" pitchFamily="18" charset="0"/>
                <a:cs typeface="Times New Roman" pitchFamily="18" charset="0"/>
              </a:rPr>
              <a:t>.</a:t>
            </a:r>
          </a:p>
          <a:p>
            <a:pPr marL="12700" marR="5080" indent="349250" algn="just">
              <a:lnSpc>
                <a:spcPct val="101099"/>
              </a:lnSpc>
            </a:pPr>
            <a:endParaRPr lang="ru-RU" sz="1600" spc="-20" dirty="0">
              <a:solidFill>
                <a:srgbClr val="231F20"/>
              </a:solidFill>
              <a:latin typeface="Times New Roman" pitchFamily="18" charset="0"/>
              <a:cs typeface="Times New Roman" pitchFamily="18" charset="0"/>
            </a:endParaRPr>
          </a:p>
          <a:p>
            <a:pPr marL="12700" marR="5080" indent="349250" algn="just">
              <a:lnSpc>
                <a:spcPct val="101099"/>
              </a:lnSpc>
            </a:pPr>
            <a:r>
              <a:rPr lang="ru-RU" sz="1600" spc="-20" dirty="0" smtClean="0">
                <a:solidFill>
                  <a:srgbClr val="231F20"/>
                </a:solidFill>
                <a:latin typeface="Times New Roman" pitchFamily="18" charset="0"/>
                <a:cs typeface="Times New Roman" pitchFamily="18" charset="0"/>
              </a:rPr>
              <a:t> </a:t>
            </a:r>
            <a:r>
              <a:rPr lang="ru-RU" sz="1600" spc="95" dirty="0" smtClean="0">
                <a:solidFill>
                  <a:srgbClr val="231F20"/>
                </a:solidFill>
                <a:latin typeface="Times New Roman" pitchFamily="18" charset="0"/>
                <a:cs typeface="Times New Roman" pitchFamily="18" charset="0"/>
              </a:rPr>
              <a:t>В </a:t>
            </a:r>
            <a:r>
              <a:rPr lang="ru-RU" sz="1600" spc="-30" dirty="0" smtClean="0">
                <a:solidFill>
                  <a:srgbClr val="231F20"/>
                </a:solidFill>
                <a:latin typeface="Times New Roman" pitchFamily="18" charset="0"/>
                <a:cs typeface="Times New Roman" pitchFamily="18" charset="0"/>
              </a:rPr>
              <a:t>идеале </a:t>
            </a:r>
            <a:r>
              <a:rPr lang="ru-RU" sz="1600" spc="-35" dirty="0" smtClean="0">
                <a:solidFill>
                  <a:srgbClr val="231F20"/>
                </a:solidFill>
                <a:latin typeface="Times New Roman" pitchFamily="18" charset="0"/>
                <a:cs typeface="Times New Roman" pitchFamily="18" charset="0"/>
              </a:rPr>
              <a:t>QA/QC (</a:t>
            </a:r>
            <a:r>
              <a:rPr lang="en-US" sz="1600" spc="-35" dirty="0" smtClean="0">
                <a:solidFill>
                  <a:srgbClr val="231F20"/>
                </a:solidFill>
                <a:latin typeface="Times New Roman" pitchFamily="18" charset="0"/>
                <a:cs typeface="Times New Roman" pitchFamily="18" charset="0"/>
              </a:rPr>
              <a:t>Quality Assurance и Quality Control</a:t>
            </a:r>
            <a:r>
              <a:rPr lang="ru-RU" sz="1600" spc="-35" dirty="0" smtClean="0">
                <a:solidFill>
                  <a:srgbClr val="231F20"/>
                </a:solidFill>
                <a:latin typeface="Times New Roman" pitchFamily="18" charset="0"/>
                <a:cs typeface="Times New Roman" pitchFamily="18" charset="0"/>
              </a:rPr>
              <a:t>) (</a:t>
            </a:r>
            <a:r>
              <a:rPr lang="ru-RU" sz="1600" dirty="0"/>
              <a:t>обеспечение качества </a:t>
            </a:r>
            <a:r>
              <a:rPr lang="ru-RU" sz="1600" dirty="0" smtClean="0"/>
              <a:t> и контроль качества) </a:t>
            </a:r>
            <a:r>
              <a:rPr lang="ru-RU" sz="1600" spc="-25" dirty="0" smtClean="0">
                <a:solidFill>
                  <a:srgbClr val="231F20"/>
                </a:solidFill>
                <a:latin typeface="Times New Roman" pitchFamily="18" charset="0"/>
                <a:cs typeface="Times New Roman" pitchFamily="18" charset="0"/>
              </a:rPr>
              <a:t>проводят </a:t>
            </a:r>
            <a:r>
              <a:rPr lang="ru-RU" sz="1600" spc="-45" dirty="0" smtClean="0">
                <a:solidFill>
                  <a:srgbClr val="231F20"/>
                </a:solidFill>
                <a:latin typeface="Times New Roman" pitchFamily="18" charset="0"/>
                <a:cs typeface="Times New Roman" pitchFamily="18" charset="0"/>
              </a:rPr>
              <a:t>на  </a:t>
            </a:r>
            <a:r>
              <a:rPr lang="ru-RU" sz="1600" spc="-25" dirty="0" smtClean="0">
                <a:solidFill>
                  <a:srgbClr val="231F20"/>
                </a:solidFill>
                <a:latin typeface="Times New Roman" pitchFamily="18" charset="0"/>
                <a:cs typeface="Times New Roman" pitchFamily="18" charset="0"/>
              </a:rPr>
              <a:t>этапе геологоразведки, </a:t>
            </a:r>
            <a:r>
              <a:rPr lang="ru-RU" sz="1600" spc="-30" dirty="0" smtClean="0">
                <a:solidFill>
                  <a:srgbClr val="231F20"/>
                </a:solidFill>
                <a:latin typeface="Times New Roman" pitchFamily="18" charset="0"/>
                <a:cs typeface="Times New Roman" pitchFamily="18" charset="0"/>
              </a:rPr>
              <a:t>когда можно </a:t>
            </a:r>
            <a:r>
              <a:rPr lang="ru-RU" sz="1600" spc="-45" dirty="0" smtClean="0">
                <a:solidFill>
                  <a:srgbClr val="231F20"/>
                </a:solidFill>
                <a:latin typeface="Times New Roman" pitchFamily="18" charset="0"/>
                <a:cs typeface="Times New Roman" pitchFamily="18" charset="0"/>
              </a:rPr>
              <a:t>на</a:t>
            </a:r>
            <a:r>
              <a:rPr lang="ru-RU" sz="1600" spc="-35" dirty="0" smtClean="0">
                <a:solidFill>
                  <a:srgbClr val="231F20"/>
                </a:solidFill>
                <a:latin typeface="Times New Roman" pitchFamily="18" charset="0"/>
                <a:cs typeface="Times New Roman" pitchFamily="18" charset="0"/>
              </a:rPr>
              <a:t> </a:t>
            </a:r>
            <a:r>
              <a:rPr lang="ru-RU" sz="1600" spc="-15" dirty="0" smtClean="0">
                <a:solidFill>
                  <a:srgbClr val="231F20"/>
                </a:solidFill>
                <a:latin typeface="Times New Roman" pitchFamily="18" charset="0"/>
                <a:cs typeface="Times New Roman" pitchFamily="18" charset="0"/>
              </a:rPr>
              <a:t>месте </a:t>
            </a:r>
            <a:r>
              <a:rPr lang="ru-RU" sz="1600" spc="-35" dirty="0" smtClean="0">
                <a:solidFill>
                  <a:srgbClr val="231F20"/>
                </a:solidFill>
                <a:latin typeface="Times New Roman" pitchFamily="18" charset="0"/>
                <a:cs typeface="Times New Roman" pitchFamily="18" charset="0"/>
              </a:rPr>
              <a:t>оценить </a:t>
            </a:r>
            <a:r>
              <a:rPr lang="ru-RU" sz="1600" spc="-15" dirty="0" smtClean="0">
                <a:solidFill>
                  <a:srgbClr val="231F20"/>
                </a:solidFill>
                <a:latin typeface="Times New Roman" pitchFamily="18" charset="0"/>
                <a:cs typeface="Times New Roman" pitchFamily="18" charset="0"/>
              </a:rPr>
              <a:t>качество </a:t>
            </a:r>
            <a:r>
              <a:rPr lang="ru-RU" sz="1600" spc="-30" dirty="0" smtClean="0">
                <a:solidFill>
                  <a:srgbClr val="231F20"/>
                </a:solidFill>
                <a:latin typeface="Times New Roman" pitchFamily="18" charset="0"/>
                <a:cs typeface="Times New Roman" pitchFamily="18" charset="0"/>
              </a:rPr>
              <a:t>сбора </a:t>
            </a:r>
            <a:r>
              <a:rPr lang="ru-RU" sz="1600" spc="-50" dirty="0" smtClean="0">
                <a:solidFill>
                  <a:srgbClr val="231F20"/>
                </a:solidFill>
                <a:latin typeface="Times New Roman" pitchFamily="18" charset="0"/>
                <a:cs typeface="Times New Roman" pitchFamily="18" charset="0"/>
              </a:rPr>
              <a:t>и </a:t>
            </a:r>
            <a:r>
              <a:rPr lang="ru-RU" sz="1600" spc="-35" dirty="0" smtClean="0">
                <a:solidFill>
                  <a:srgbClr val="231F20"/>
                </a:solidFill>
                <a:latin typeface="Times New Roman" pitchFamily="18" charset="0"/>
                <a:cs typeface="Times New Roman" pitchFamily="18" charset="0"/>
              </a:rPr>
              <a:t>документации </a:t>
            </a:r>
            <a:r>
              <a:rPr lang="ru-RU" sz="1600" spc="-25" dirty="0" smtClean="0">
                <a:solidFill>
                  <a:srgbClr val="231F20"/>
                </a:solidFill>
                <a:latin typeface="Times New Roman" pitchFamily="18" charset="0"/>
                <a:cs typeface="Times New Roman" pitchFamily="18" charset="0"/>
              </a:rPr>
              <a:t>пер</a:t>
            </a:r>
            <a:r>
              <a:rPr lang="ru-RU" sz="1600" spc="-35" dirty="0" smtClean="0">
                <a:solidFill>
                  <a:srgbClr val="231F20"/>
                </a:solidFill>
                <a:latin typeface="Times New Roman" pitchFamily="18" charset="0"/>
                <a:cs typeface="Times New Roman" pitchFamily="18" charset="0"/>
              </a:rPr>
              <a:t>вичной </a:t>
            </a:r>
            <a:r>
              <a:rPr lang="ru-RU" sz="1600" spc="-25" dirty="0" smtClean="0">
                <a:solidFill>
                  <a:srgbClr val="231F20"/>
                </a:solidFill>
                <a:latin typeface="Times New Roman" pitchFamily="18" charset="0"/>
                <a:cs typeface="Times New Roman" pitchFamily="18" charset="0"/>
              </a:rPr>
              <a:t>геологической </a:t>
            </a:r>
            <a:r>
              <a:rPr lang="ru-RU" sz="1600" spc="-50" dirty="0" smtClean="0">
                <a:solidFill>
                  <a:srgbClr val="231F20"/>
                </a:solidFill>
                <a:latin typeface="Times New Roman" pitchFamily="18" charset="0"/>
                <a:cs typeface="Times New Roman" pitchFamily="18" charset="0"/>
              </a:rPr>
              <a:t>информации. </a:t>
            </a:r>
            <a:r>
              <a:rPr lang="ru-RU" sz="1600" spc="-25" dirty="0" smtClean="0">
                <a:solidFill>
                  <a:srgbClr val="231F20"/>
                </a:solidFill>
                <a:latin typeface="Times New Roman" pitchFamily="18" charset="0"/>
                <a:cs typeface="Times New Roman" pitchFamily="18" charset="0"/>
              </a:rPr>
              <a:t>Так </a:t>
            </a:r>
            <a:r>
              <a:rPr lang="ru-RU" sz="1600" spc="-10" dirty="0" smtClean="0">
                <a:solidFill>
                  <a:srgbClr val="231F20"/>
                </a:solidFill>
                <a:latin typeface="Times New Roman" pitchFamily="18" charset="0"/>
                <a:cs typeface="Times New Roman" pitchFamily="18" charset="0"/>
              </a:rPr>
              <a:t>же  </a:t>
            </a:r>
            <a:r>
              <a:rPr lang="ru-RU" sz="1600" spc="-20" dirty="0" smtClean="0">
                <a:solidFill>
                  <a:srgbClr val="231F20"/>
                </a:solidFill>
                <a:latin typeface="Times New Roman" pitchFamily="18" charset="0"/>
                <a:cs typeface="Times New Roman" pitchFamily="18" charset="0"/>
              </a:rPr>
              <a:t>обязательным </a:t>
            </a:r>
            <a:r>
              <a:rPr lang="ru-RU" sz="1600" dirty="0" smtClean="0">
                <a:solidFill>
                  <a:srgbClr val="231F20"/>
                </a:solidFill>
                <a:latin typeface="Times New Roman" pitchFamily="18" charset="0"/>
                <a:cs typeface="Times New Roman" pitchFamily="18" charset="0"/>
              </a:rPr>
              <a:t>является </a:t>
            </a:r>
            <a:r>
              <a:rPr lang="ru-RU" sz="1600" spc="-35" dirty="0" smtClean="0">
                <a:solidFill>
                  <a:srgbClr val="231F20"/>
                </a:solidFill>
                <a:latin typeface="Times New Roman" pitchFamily="18" charset="0"/>
                <a:cs typeface="Times New Roman" pitchFamily="18" charset="0"/>
              </a:rPr>
              <a:t>посещение </a:t>
            </a:r>
            <a:r>
              <a:rPr lang="ru-RU" sz="1600" dirty="0" smtClean="0">
                <a:solidFill>
                  <a:srgbClr val="231F20"/>
                </a:solidFill>
                <a:latin typeface="Times New Roman" pitchFamily="18" charset="0"/>
                <a:cs typeface="Times New Roman" pitchFamily="18" charset="0"/>
              </a:rPr>
              <a:t>всех </a:t>
            </a:r>
            <a:r>
              <a:rPr lang="ru-RU" sz="1600" spc="-20" dirty="0" smtClean="0">
                <a:solidFill>
                  <a:srgbClr val="231F20"/>
                </a:solidFill>
                <a:latin typeface="Times New Roman" pitchFamily="18" charset="0"/>
                <a:cs typeface="Times New Roman" pitchFamily="18" charset="0"/>
              </a:rPr>
              <a:t>лабо</a:t>
            </a:r>
            <a:r>
              <a:rPr lang="ru-RU" sz="1600" spc="-40" dirty="0" smtClean="0">
                <a:solidFill>
                  <a:srgbClr val="231F20"/>
                </a:solidFill>
                <a:latin typeface="Times New Roman" pitchFamily="18" charset="0"/>
                <a:cs typeface="Times New Roman" pitchFamily="18" charset="0"/>
              </a:rPr>
              <a:t>раторий, </a:t>
            </a:r>
            <a:r>
              <a:rPr lang="ru-RU" sz="1600" spc="-20" dirty="0" smtClean="0">
                <a:solidFill>
                  <a:srgbClr val="231F20"/>
                </a:solidFill>
                <a:latin typeface="Times New Roman" pitchFamily="18" charset="0"/>
                <a:cs typeface="Times New Roman" pitchFamily="18" charset="0"/>
              </a:rPr>
              <a:t>задействованных </a:t>
            </a:r>
            <a:r>
              <a:rPr lang="ru-RU" sz="1600" spc="15" dirty="0" smtClean="0">
                <a:solidFill>
                  <a:srgbClr val="231F20"/>
                </a:solidFill>
                <a:latin typeface="Times New Roman" pitchFamily="18" charset="0"/>
                <a:cs typeface="Times New Roman" pitchFamily="18" charset="0"/>
              </a:rPr>
              <a:t>в </a:t>
            </a:r>
            <a:r>
              <a:rPr lang="ru-RU" sz="1600" spc="-35" dirty="0" smtClean="0">
                <a:solidFill>
                  <a:srgbClr val="231F20"/>
                </a:solidFill>
                <a:latin typeface="Times New Roman" pitchFamily="18" charset="0"/>
                <a:cs typeface="Times New Roman" pitchFamily="18" charset="0"/>
              </a:rPr>
              <a:t>проведении </a:t>
            </a:r>
            <a:r>
              <a:rPr lang="ru-RU" sz="1600" spc="-25" dirty="0" smtClean="0">
                <a:solidFill>
                  <a:srgbClr val="231F20"/>
                </a:solidFill>
                <a:latin typeface="Times New Roman" pitchFamily="18" charset="0"/>
                <a:cs typeface="Times New Roman" pitchFamily="18" charset="0"/>
              </a:rPr>
              <a:t>аналитических </a:t>
            </a:r>
            <a:r>
              <a:rPr lang="ru-RU" sz="1600" spc="-35" dirty="0" smtClean="0">
                <a:solidFill>
                  <a:srgbClr val="231F20"/>
                </a:solidFill>
                <a:latin typeface="Times New Roman" pitchFamily="18" charset="0"/>
                <a:cs typeface="Times New Roman" pitchFamily="18" charset="0"/>
              </a:rPr>
              <a:t>работ по</a:t>
            </a:r>
            <a:r>
              <a:rPr lang="ru-RU" sz="1600" spc="-5" dirty="0" smtClean="0">
                <a:solidFill>
                  <a:srgbClr val="231F20"/>
                </a:solidFill>
                <a:latin typeface="Times New Roman" pitchFamily="18" charset="0"/>
                <a:cs typeface="Times New Roman" pitchFamily="18" charset="0"/>
              </a:rPr>
              <a:t> </a:t>
            </a:r>
            <a:r>
              <a:rPr lang="ru-RU" sz="1600" spc="-45" dirty="0" smtClean="0">
                <a:solidFill>
                  <a:srgbClr val="231F20"/>
                </a:solidFill>
                <a:latin typeface="Times New Roman" pitchFamily="18" charset="0"/>
                <a:cs typeface="Times New Roman" pitchFamily="18" charset="0"/>
              </a:rPr>
              <a:t>проекту.</a:t>
            </a:r>
            <a:endParaRPr lang="ru-RU" sz="2000" spc="-20" dirty="0" smtClean="0">
              <a:solidFill>
                <a:srgbClr val="231F20"/>
              </a:solidFill>
              <a:latin typeface="Book Antiqua"/>
              <a:cs typeface="Book Antiqua"/>
            </a:endParaRPr>
          </a:p>
        </p:txBody>
      </p:sp>
      <p:sp>
        <p:nvSpPr>
          <p:cNvPr id="6" name="Прямоугольник 5"/>
          <p:cNvSpPr/>
          <p:nvPr/>
        </p:nvSpPr>
        <p:spPr>
          <a:xfrm>
            <a:off x="243746" y="3888394"/>
            <a:ext cx="8568952" cy="1818896"/>
          </a:xfrm>
          <a:prstGeom prst="rect">
            <a:avLst/>
          </a:prstGeom>
        </p:spPr>
        <p:txBody>
          <a:bodyPr wrap="square">
            <a:spAutoFit/>
          </a:bodyPr>
          <a:lstStyle/>
          <a:p>
            <a:pPr marL="12700" marR="5715" lvl="0" indent="215900" algn="just" eaLnBrk="1" fontAlgn="auto" hangingPunct="1">
              <a:lnSpc>
                <a:spcPct val="101099"/>
              </a:lnSpc>
              <a:spcBef>
                <a:spcPts val="0"/>
              </a:spcBef>
              <a:spcAft>
                <a:spcPts val="0"/>
              </a:spcAft>
            </a:pPr>
            <a:r>
              <a:rPr lang="ru-RU" sz="1600" spc="-25" dirty="0">
                <a:solidFill>
                  <a:srgbClr val="0070C0"/>
                </a:solidFill>
                <a:latin typeface="Times New Roman" pitchFamily="18" charset="0"/>
                <a:cs typeface="Times New Roman" pitchFamily="18" charset="0"/>
              </a:rPr>
              <a:t>При посещении месторождения помимо  оценки качества проведения </a:t>
            </a:r>
            <a:r>
              <a:rPr lang="ru-RU" sz="1600" spc="-25" dirty="0" smtClean="0">
                <a:solidFill>
                  <a:srgbClr val="0070C0"/>
                </a:solidFill>
                <a:latin typeface="Times New Roman" pitchFamily="18" charset="0"/>
                <a:cs typeface="Times New Roman" pitchFamily="18" charset="0"/>
              </a:rPr>
              <a:t>геологоразведочных </a:t>
            </a:r>
            <a:r>
              <a:rPr lang="ru-RU" sz="1600" spc="-25" dirty="0">
                <a:solidFill>
                  <a:srgbClr val="0070C0"/>
                </a:solidFill>
                <a:latin typeface="Times New Roman" pitchFamily="18" charset="0"/>
                <a:cs typeface="Times New Roman" pitchFamily="18" charset="0"/>
              </a:rPr>
              <a:t>работ нередко необходимо производить  оценку исторических </a:t>
            </a:r>
            <a:r>
              <a:rPr lang="ru-RU" sz="1600" spc="-25" dirty="0" smtClean="0">
                <a:solidFill>
                  <a:srgbClr val="0070C0"/>
                </a:solidFill>
                <a:latin typeface="Times New Roman" pitchFamily="18" charset="0"/>
                <a:cs typeface="Times New Roman" pitchFamily="18" charset="0"/>
              </a:rPr>
              <a:t>данных</a:t>
            </a:r>
            <a:r>
              <a:rPr lang="ru-RU" sz="1600" spc="-25" dirty="0" smtClean="0">
                <a:solidFill>
                  <a:srgbClr val="231F20"/>
                </a:solidFill>
                <a:latin typeface="Times New Roman" pitchFamily="18" charset="0"/>
                <a:cs typeface="Times New Roman" pitchFamily="18" charset="0"/>
              </a:rPr>
              <a:t>, </a:t>
            </a:r>
            <a:r>
              <a:rPr lang="ru-RU" sz="1600" spc="-25" dirty="0">
                <a:solidFill>
                  <a:srgbClr val="231F20"/>
                </a:solidFill>
                <a:latin typeface="Times New Roman" pitchFamily="18" charset="0"/>
                <a:cs typeface="Times New Roman" pitchFamily="18" charset="0"/>
              </a:rPr>
              <a:t>поскольку </a:t>
            </a:r>
            <a:r>
              <a:rPr lang="ru-RU" sz="1600" spc="-25" dirty="0" smtClean="0">
                <a:solidFill>
                  <a:srgbClr val="231F20"/>
                </a:solidFill>
                <a:latin typeface="Times New Roman" pitchFamily="18" charset="0"/>
                <a:cs typeface="Times New Roman" pitchFamily="18" charset="0"/>
              </a:rPr>
              <a:t>сегодня </a:t>
            </a:r>
            <a:r>
              <a:rPr lang="ru-RU" sz="1600" spc="-25" dirty="0">
                <a:solidFill>
                  <a:srgbClr val="231F20"/>
                </a:solidFill>
                <a:latin typeface="Times New Roman" pitchFamily="18" charset="0"/>
                <a:cs typeface="Times New Roman" pitchFamily="18" charset="0"/>
              </a:rPr>
              <a:t>можно найти немного месторождений,  разведанных одной компанией с этапа </a:t>
            </a:r>
            <a:r>
              <a:rPr lang="ru-RU" sz="1600" spc="-25" dirty="0" smtClean="0">
                <a:solidFill>
                  <a:srgbClr val="231F20"/>
                </a:solidFill>
                <a:latin typeface="Times New Roman" pitchFamily="18" charset="0"/>
                <a:cs typeface="Times New Roman" pitchFamily="18" charset="0"/>
              </a:rPr>
              <a:t>поисковых </a:t>
            </a:r>
            <a:r>
              <a:rPr lang="ru-RU" sz="1600" spc="-25" dirty="0">
                <a:solidFill>
                  <a:srgbClr val="231F20"/>
                </a:solidFill>
                <a:latin typeface="Times New Roman" pitchFamily="18" charset="0"/>
                <a:cs typeface="Times New Roman" pitchFamily="18" charset="0"/>
              </a:rPr>
              <a:t>работ до оценки ресурсов. И очевидно, что  пренебрегать имеющимися данными было бы  расточительно. Но, с другой стороны, </a:t>
            </a:r>
            <a:r>
              <a:rPr lang="ru-RU" sz="1600" spc="-25" dirty="0" smtClean="0">
                <a:solidFill>
                  <a:srgbClr val="231F20"/>
                </a:solidFill>
                <a:latin typeface="Times New Roman" pitchFamily="18" charset="0"/>
                <a:cs typeface="Times New Roman" pitchFamily="18" charset="0"/>
              </a:rPr>
              <a:t>качество </a:t>
            </a:r>
            <a:r>
              <a:rPr lang="ru-RU" sz="1600" spc="-25" dirty="0">
                <a:solidFill>
                  <a:srgbClr val="231F20"/>
                </a:solidFill>
                <a:latin typeface="Times New Roman" pitchFamily="18" charset="0"/>
                <a:cs typeface="Times New Roman" pitchFamily="18" charset="0"/>
              </a:rPr>
              <a:t>предыдущих работ может быть разным, и  </a:t>
            </a:r>
            <a:r>
              <a:rPr lang="ru-RU" sz="1600" spc="-25" dirty="0">
                <a:solidFill>
                  <a:srgbClr val="0070C0"/>
                </a:solidFill>
                <a:latin typeface="Times New Roman" pitchFamily="18" charset="0"/>
                <a:cs typeface="Times New Roman" pitchFamily="18" charset="0"/>
              </a:rPr>
              <a:t>аудит исторических данных необходим, </a:t>
            </a:r>
            <a:r>
              <a:rPr lang="ru-RU" sz="1600" spc="-25" dirty="0" smtClean="0">
                <a:solidFill>
                  <a:srgbClr val="0070C0"/>
                </a:solidFill>
                <a:latin typeface="Times New Roman" pitchFamily="18" charset="0"/>
                <a:cs typeface="Times New Roman" pitchFamily="18" charset="0"/>
              </a:rPr>
              <a:t>что-бы </a:t>
            </a:r>
            <a:r>
              <a:rPr lang="ru-RU" sz="1600" spc="-25" dirty="0">
                <a:solidFill>
                  <a:srgbClr val="0070C0"/>
                </a:solidFill>
                <a:latin typeface="Times New Roman" pitchFamily="18" charset="0"/>
                <a:cs typeface="Times New Roman" pitchFamily="18" charset="0"/>
              </a:rPr>
              <a:t>оценить уровень достоверности и </a:t>
            </a:r>
            <a:r>
              <a:rPr lang="ru-RU" sz="1600" spc="-25" dirty="0" smtClean="0">
                <a:solidFill>
                  <a:srgbClr val="0070C0"/>
                </a:solidFill>
                <a:latin typeface="Times New Roman" pitchFamily="18" charset="0"/>
                <a:cs typeface="Times New Roman" pitchFamily="18" charset="0"/>
              </a:rPr>
              <a:t>возможность </a:t>
            </a:r>
            <a:r>
              <a:rPr lang="ru-RU" sz="1600" spc="-25" dirty="0">
                <a:solidFill>
                  <a:srgbClr val="0070C0"/>
                </a:solidFill>
                <a:latin typeface="Times New Roman" pitchFamily="18" charset="0"/>
                <a:cs typeface="Times New Roman" pitchFamily="18" charset="0"/>
              </a:rPr>
              <a:t>использования этих данных для оценки  ресурсов и резервов.</a:t>
            </a:r>
          </a:p>
        </p:txBody>
      </p:sp>
      <p:sp>
        <p:nvSpPr>
          <p:cNvPr id="7" name="Прямоугольник 6"/>
          <p:cNvSpPr/>
          <p:nvPr/>
        </p:nvSpPr>
        <p:spPr>
          <a:xfrm>
            <a:off x="243746" y="5798471"/>
            <a:ext cx="8568952" cy="589649"/>
          </a:xfrm>
          <a:prstGeom prst="rect">
            <a:avLst/>
          </a:prstGeom>
        </p:spPr>
        <p:txBody>
          <a:bodyPr wrap="square">
            <a:spAutoFit/>
          </a:bodyPr>
          <a:lstStyle/>
          <a:p>
            <a:pPr marL="12700" marR="5080" lvl="0" indent="215900" algn="just" eaLnBrk="1" fontAlgn="auto" hangingPunct="1">
              <a:lnSpc>
                <a:spcPct val="101099"/>
              </a:lnSpc>
              <a:spcBef>
                <a:spcPts val="85"/>
              </a:spcBef>
              <a:spcAft>
                <a:spcPts val="0"/>
              </a:spcAft>
            </a:pPr>
            <a:r>
              <a:rPr lang="ru-RU" sz="1600" spc="-25" dirty="0" smtClean="0">
                <a:solidFill>
                  <a:srgbClr val="231F20"/>
                </a:solidFill>
                <a:latin typeface="Times New Roman" pitchFamily="18" charset="0"/>
                <a:cs typeface="Times New Roman" pitchFamily="18" charset="0"/>
              </a:rPr>
              <a:t>В </a:t>
            </a:r>
            <a:r>
              <a:rPr lang="ru-RU" sz="1600" spc="-25" dirty="0">
                <a:solidFill>
                  <a:srgbClr val="231F20"/>
                </a:solidFill>
                <a:latin typeface="Times New Roman" pitchFamily="18" charset="0"/>
                <a:cs typeface="Times New Roman" pitchFamily="18" charset="0"/>
              </a:rPr>
              <a:t>рамках QA/QC  производится обязательное посещение </a:t>
            </a:r>
            <a:r>
              <a:rPr lang="ru-RU" sz="1600" spc="-25" dirty="0" smtClean="0">
                <a:solidFill>
                  <a:srgbClr val="231F20"/>
                </a:solidFill>
                <a:latin typeface="Times New Roman" pitchFamily="18" charset="0"/>
                <a:cs typeface="Times New Roman" pitchFamily="18" charset="0"/>
              </a:rPr>
              <a:t>лабораторий </a:t>
            </a:r>
            <a:r>
              <a:rPr lang="ru-RU" sz="1600" spc="-25" dirty="0">
                <a:solidFill>
                  <a:srgbClr val="231F20"/>
                </a:solidFill>
                <a:latin typeface="Times New Roman" pitchFamily="18" charset="0"/>
                <a:cs typeface="Times New Roman" pitchFamily="18" charset="0"/>
              </a:rPr>
              <a:t>с целью проверки качества и </a:t>
            </a:r>
            <a:r>
              <a:rPr lang="ru-RU" sz="1600" spc="-25" dirty="0" smtClean="0">
                <a:solidFill>
                  <a:srgbClr val="231F20"/>
                </a:solidFill>
                <a:latin typeface="Times New Roman" pitchFamily="18" charset="0"/>
                <a:cs typeface="Times New Roman" pitchFamily="18" charset="0"/>
              </a:rPr>
              <a:t>методологии </a:t>
            </a:r>
            <a:r>
              <a:rPr lang="ru-RU" sz="1600" spc="-25" dirty="0">
                <a:solidFill>
                  <a:srgbClr val="231F20"/>
                </a:solidFill>
                <a:latin typeface="Times New Roman" pitchFamily="18" charset="0"/>
                <a:cs typeface="Times New Roman" pitchFamily="18" charset="0"/>
              </a:rPr>
              <a:t>проведения аналитических работ.</a:t>
            </a:r>
          </a:p>
        </p:txBody>
      </p:sp>
    </p:spTree>
    <p:extLst>
      <p:ext uri="{BB962C8B-B14F-4D97-AF65-F5344CB8AC3E}">
        <p14:creationId xmlns:p14="http://schemas.microsoft.com/office/powerpoint/2010/main" val="371662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462322"/>
          </a:xfrm>
        </p:spPr>
        <p:txBody>
          <a:bodyPr/>
          <a:lstStyle/>
          <a:p>
            <a:pPr algn="ctr"/>
            <a:r>
              <a:rPr lang="ru-RU" spc="100" dirty="0"/>
              <a:t>АУДИТ	 </a:t>
            </a:r>
            <a:r>
              <a:rPr lang="ru-RU" spc="100" dirty="0" smtClean="0"/>
              <a:t>ОСНОВАТЕЛЬНЫЙ</a:t>
            </a:r>
            <a:endParaRPr lang="ru-RU" spc="100" dirty="0"/>
          </a:p>
        </p:txBody>
      </p:sp>
      <p:sp>
        <p:nvSpPr>
          <p:cNvPr id="4" name="Номер слайда 3"/>
          <p:cNvSpPr>
            <a:spLocks noGrp="1"/>
          </p:cNvSpPr>
          <p:nvPr>
            <p:ph type="sldNum" sz="quarter" idx="12"/>
          </p:nvPr>
        </p:nvSpPr>
        <p:spPr/>
        <p:txBody>
          <a:bodyPr/>
          <a:lstStyle/>
          <a:p>
            <a:fld id="{2E8AA8AF-F181-4DD6-B967-757F69000348}" type="slidenum">
              <a:rPr lang="ru-RU" smtClean="0">
                <a:solidFill>
                  <a:srgbClr val="7E97AD">
                    <a:lumMod val="50000"/>
                  </a:srgbClr>
                </a:solidFill>
              </a:rPr>
              <a:pPr/>
              <a:t>17</a:t>
            </a:fld>
            <a:endParaRPr lang="ru-RU">
              <a:solidFill>
                <a:srgbClr val="7E97AD">
                  <a:lumMod val="50000"/>
                </a:srgbClr>
              </a:solidFill>
            </a:endParaRPr>
          </a:p>
        </p:txBody>
      </p:sp>
      <p:sp>
        <p:nvSpPr>
          <p:cNvPr id="5" name="Прямоугольник 4"/>
          <p:cNvSpPr/>
          <p:nvPr/>
        </p:nvSpPr>
        <p:spPr>
          <a:xfrm>
            <a:off x="179512" y="476672"/>
            <a:ext cx="8712968" cy="830356"/>
          </a:xfrm>
          <a:prstGeom prst="rect">
            <a:avLst/>
          </a:prstGeom>
        </p:spPr>
        <p:txBody>
          <a:bodyPr wrap="square">
            <a:spAutoFit/>
          </a:bodyPr>
          <a:lstStyle/>
          <a:p>
            <a:pPr marL="12700" marR="5080" indent="349250" algn="just">
              <a:lnSpc>
                <a:spcPct val="101099"/>
              </a:lnSpc>
            </a:pPr>
            <a:r>
              <a:rPr lang="ru-RU" sz="1600" spc="-25" dirty="0" smtClean="0">
                <a:solidFill>
                  <a:srgbClr val="231F20"/>
                </a:solidFill>
                <a:latin typeface="Times New Roman" pitchFamily="18" charset="0"/>
                <a:cs typeface="Times New Roman" pitchFamily="18" charset="0"/>
              </a:rPr>
              <a:t>2) 	</a:t>
            </a:r>
            <a:r>
              <a:rPr lang="ru-RU" sz="1600" spc="-25" dirty="0" smtClean="0">
                <a:solidFill>
                  <a:srgbClr val="0070C0"/>
                </a:solidFill>
                <a:latin typeface="Times New Roman" pitchFamily="18" charset="0"/>
                <a:cs typeface="Times New Roman" pitchFamily="18" charset="0"/>
              </a:rPr>
              <a:t>Второй </a:t>
            </a:r>
            <a:r>
              <a:rPr lang="ru-RU" sz="1600" spc="-25" dirty="0">
                <a:solidFill>
                  <a:srgbClr val="0070C0"/>
                </a:solidFill>
                <a:latin typeface="Times New Roman" pitchFamily="18" charset="0"/>
                <a:cs typeface="Times New Roman" pitchFamily="18" charset="0"/>
              </a:rPr>
              <a:t>составной частью аудита является  проверка собственно оценки ресурсов и </a:t>
            </a:r>
            <a:r>
              <a:rPr lang="ru-RU" sz="1600" spc="-25" dirty="0" smtClean="0">
                <a:solidFill>
                  <a:srgbClr val="0070C0"/>
                </a:solidFill>
                <a:latin typeface="Times New Roman" pitchFamily="18" charset="0"/>
                <a:cs typeface="Times New Roman" pitchFamily="18" charset="0"/>
              </a:rPr>
              <a:t>резервов </a:t>
            </a:r>
            <a:r>
              <a:rPr lang="ru-RU" sz="1600" spc="-25" dirty="0">
                <a:solidFill>
                  <a:srgbClr val="0070C0"/>
                </a:solidFill>
                <a:latin typeface="Times New Roman" pitchFamily="18" charset="0"/>
                <a:cs typeface="Times New Roman" pitchFamily="18" charset="0"/>
              </a:rPr>
              <a:t>на основе блочной </a:t>
            </a:r>
            <a:r>
              <a:rPr lang="ru-RU" sz="1600" spc="-25" dirty="0" smtClean="0">
                <a:solidFill>
                  <a:srgbClr val="0070C0"/>
                </a:solidFill>
                <a:latin typeface="Times New Roman" pitchFamily="18" charset="0"/>
                <a:cs typeface="Times New Roman" pitchFamily="18" charset="0"/>
              </a:rPr>
              <a:t>модели. Если модели </a:t>
            </a:r>
            <a:r>
              <a:rPr lang="ru-RU" sz="1600" spc="-25" dirty="0">
                <a:solidFill>
                  <a:srgbClr val="0070C0"/>
                </a:solidFill>
                <a:latin typeface="Times New Roman" pitchFamily="18" charset="0"/>
                <a:cs typeface="Times New Roman" pitchFamily="18" charset="0"/>
              </a:rPr>
              <a:t>нет, </a:t>
            </a:r>
            <a:r>
              <a:rPr lang="ru-RU" sz="1600" spc="-25" dirty="0" smtClean="0">
                <a:solidFill>
                  <a:srgbClr val="0070C0"/>
                </a:solidFill>
                <a:latin typeface="Times New Roman" pitchFamily="18" charset="0"/>
                <a:cs typeface="Times New Roman" pitchFamily="18" charset="0"/>
              </a:rPr>
              <a:t>то ее создание или оценка другими представительными методами.</a:t>
            </a:r>
            <a:endParaRPr lang="ru-RU" sz="2000" spc="-20" dirty="0" smtClean="0">
              <a:solidFill>
                <a:srgbClr val="0070C0"/>
              </a:solidFill>
              <a:latin typeface="Book Antiqua"/>
              <a:cs typeface="Book Antiqua"/>
            </a:endParaRPr>
          </a:p>
        </p:txBody>
      </p:sp>
      <p:sp>
        <p:nvSpPr>
          <p:cNvPr id="6" name="Прямоугольник 5"/>
          <p:cNvSpPr/>
          <p:nvPr/>
        </p:nvSpPr>
        <p:spPr>
          <a:xfrm>
            <a:off x="251520" y="1300493"/>
            <a:ext cx="8568952" cy="2067554"/>
          </a:xfrm>
          <a:prstGeom prst="rect">
            <a:avLst/>
          </a:prstGeom>
        </p:spPr>
        <p:txBody>
          <a:bodyPr wrap="square">
            <a:spAutoFit/>
          </a:bodyPr>
          <a:lstStyle/>
          <a:p>
            <a:pPr marL="12700" marR="5080" lvl="0" indent="215900" algn="just" eaLnBrk="1" fontAlgn="auto" hangingPunct="1">
              <a:lnSpc>
                <a:spcPct val="101099"/>
              </a:lnSpc>
              <a:spcBef>
                <a:spcPts val="0"/>
              </a:spcBef>
              <a:spcAft>
                <a:spcPts val="0"/>
              </a:spcAft>
            </a:pPr>
            <a:r>
              <a:rPr lang="ru-RU" sz="1600" spc="-25" dirty="0">
                <a:solidFill>
                  <a:srgbClr val="0070C0"/>
                </a:solidFill>
                <a:latin typeface="Times New Roman" pitchFamily="18" charset="0"/>
                <a:cs typeface="Times New Roman" pitchFamily="18" charset="0"/>
              </a:rPr>
              <a:t>Эта часть включает в себя проверку базы  данных на наличие ошибок, полноту </a:t>
            </a:r>
            <a:r>
              <a:rPr lang="ru-RU" sz="1600" spc="-25" dirty="0" smtClean="0">
                <a:solidFill>
                  <a:srgbClr val="0070C0"/>
                </a:solidFill>
                <a:latin typeface="Times New Roman" pitchFamily="18" charset="0"/>
                <a:cs typeface="Times New Roman" pitchFamily="18" charset="0"/>
              </a:rPr>
              <a:t>информации </a:t>
            </a:r>
            <a:r>
              <a:rPr lang="ru-RU" sz="1600" spc="-25" dirty="0">
                <a:solidFill>
                  <a:srgbClr val="0070C0"/>
                </a:solidFill>
                <a:latin typeface="Times New Roman" pitchFamily="18" charset="0"/>
                <a:cs typeface="Times New Roman" pitchFamily="18" charset="0"/>
              </a:rPr>
              <a:t>и возможность применения для оценки  ресурсов и резервов</a:t>
            </a:r>
            <a:r>
              <a:rPr lang="ru-RU" sz="1600" spc="-25" dirty="0">
                <a:solidFill>
                  <a:srgbClr val="231F20"/>
                </a:solidFill>
                <a:latin typeface="Times New Roman" pitchFamily="18" charset="0"/>
                <a:cs typeface="Times New Roman" pitchFamily="18" charset="0"/>
              </a:rPr>
              <a:t>; классический </a:t>
            </a:r>
            <a:r>
              <a:rPr lang="ru-RU" sz="1600" spc="-25" dirty="0" smtClean="0">
                <a:solidFill>
                  <a:srgbClr val="231F20"/>
                </a:solidFill>
                <a:latin typeface="Times New Roman" pitchFamily="18" charset="0"/>
                <a:cs typeface="Times New Roman" pitchFamily="18" charset="0"/>
              </a:rPr>
              <a:t>статистический </a:t>
            </a:r>
            <a:r>
              <a:rPr lang="ru-RU" sz="1600" spc="-25" dirty="0">
                <a:solidFill>
                  <a:srgbClr val="231F20"/>
                </a:solidFill>
                <a:latin typeface="Times New Roman" pitchFamily="18" charset="0"/>
                <a:cs typeface="Times New Roman" pitchFamily="18" charset="0"/>
              </a:rPr>
              <a:t>анализ и обоснование бортовых </a:t>
            </a:r>
            <a:r>
              <a:rPr lang="ru-RU" sz="1600" spc="-25" dirty="0" smtClean="0">
                <a:solidFill>
                  <a:srgbClr val="231F20"/>
                </a:solidFill>
                <a:latin typeface="Times New Roman" pitchFamily="18" charset="0"/>
                <a:cs typeface="Times New Roman" pitchFamily="18" charset="0"/>
              </a:rPr>
              <a:t>содержаний</a:t>
            </a:r>
            <a:r>
              <a:rPr lang="ru-RU" sz="1600" spc="-25" dirty="0">
                <a:solidFill>
                  <a:srgbClr val="231F20"/>
                </a:solidFill>
                <a:latin typeface="Times New Roman" pitchFamily="18" charset="0"/>
                <a:cs typeface="Times New Roman" pitchFamily="18" charset="0"/>
              </a:rPr>
              <a:t>; проверку интерпретации (увязки)  рудных тел с точки зрения соответствия </a:t>
            </a:r>
            <a:r>
              <a:rPr lang="ru-RU" sz="1600" spc="-25" dirty="0" smtClean="0">
                <a:solidFill>
                  <a:srgbClr val="231F20"/>
                </a:solidFill>
                <a:latin typeface="Times New Roman" pitchFamily="18" charset="0"/>
                <a:cs typeface="Times New Roman" pitchFamily="18" charset="0"/>
              </a:rPr>
              <a:t>морфологии </a:t>
            </a:r>
            <a:r>
              <a:rPr lang="ru-RU" sz="1600" spc="-25" dirty="0">
                <a:solidFill>
                  <a:srgbClr val="231F20"/>
                </a:solidFill>
                <a:latin typeface="Times New Roman" pitchFamily="18" charset="0"/>
                <a:cs typeface="Times New Roman" pitchFamily="18" charset="0"/>
              </a:rPr>
              <a:t>рудных тел и правильности увязки,  проверку каркасного моделирования; </a:t>
            </a:r>
            <a:r>
              <a:rPr lang="ru-RU" sz="1600" spc="-25" dirty="0" smtClean="0">
                <a:solidFill>
                  <a:srgbClr val="231F20"/>
                </a:solidFill>
                <a:latin typeface="Times New Roman" pitchFamily="18" charset="0"/>
                <a:cs typeface="Times New Roman" pitchFamily="18" charset="0"/>
              </a:rPr>
              <a:t>кодировку </a:t>
            </a:r>
            <a:r>
              <a:rPr lang="ru-RU" sz="1600" spc="-25" dirty="0">
                <a:solidFill>
                  <a:srgbClr val="231F20"/>
                </a:solidFill>
                <a:latin typeface="Times New Roman" pitchFamily="18" charset="0"/>
                <a:cs typeface="Times New Roman" pitchFamily="18" charset="0"/>
              </a:rPr>
              <a:t>данных опробования, статистический  анализ, выбор и подавление ураганных </a:t>
            </a:r>
            <a:r>
              <a:rPr lang="ru-RU" sz="1600" spc="-25" dirty="0" smtClean="0">
                <a:solidFill>
                  <a:srgbClr val="231F20"/>
                </a:solidFill>
                <a:latin typeface="Times New Roman" pitchFamily="18" charset="0"/>
                <a:cs typeface="Times New Roman" pitchFamily="18" charset="0"/>
              </a:rPr>
              <a:t>содержаний</a:t>
            </a:r>
            <a:r>
              <a:rPr lang="ru-RU" sz="1600" spc="-25" dirty="0">
                <a:solidFill>
                  <a:srgbClr val="231F20"/>
                </a:solidFill>
                <a:latin typeface="Times New Roman" pitchFamily="18" charset="0"/>
                <a:cs typeface="Times New Roman" pitchFamily="18" charset="0"/>
              </a:rPr>
              <a:t>; правильность создания композитных  интервалов и </a:t>
            </a:r>
            <a:r>
              <a:rPr lang="ru-RU" sz="1600" spc="-25" dirty="0" err="1">
                <a:solidFill>
                  <a:srgbClr val="231F20"/>
                </a:solidFill>
                <a:latin typeface="Times New Roman" pitchFamily="18" charset="0"/>
                <a:cs typeface="Times New Roman" pitchFamily="18" charset="0"/>
              </a:rPr>
              <a:t>вариографию</a:t>
            </a:r>
            <a:r>
              <a:rPr lang="ru-RU" sz="1600" spc="-25" dirty="0">
                <a:solidFill>
                  <a:srgbClr val="231F20"/>
                </a:solidFill>
                <a:latin typeface="Times New Roman" pitchFamily="18" charset="0"/>
                <a:cs typeface="Times New Roman" pitchFamily="18" charset="0"/>
              </a:rPr>
              <a:t>, а также </a:t>
            </a:r>
            <a:r>
              <a:rPr lang="ru-RU" sz="1600" spc="-25" dirty="0" smtClean="0">
                <a:solidFill>
                  <a:srgbClr val="231F20"/>
                </a:solidFill>
                <a:latin typeface="Times New Roman" pitchFamily="18" charset="0"/>
                <a:cs typeface="Times New Roman" pitchFamily="18" charset="0"/>
              </a:rPr>
              <a:t>правильность </a:t>
            </a:r>
            <a:r>
              <a:rPr lang="ru-RU" sz="1600" spc="-25" dirty="0">
                <a:solidFill>
                  <a:srgbClr val="231F20"/>
                </a:solidFill>
                <a:latin typeface="Times New Roman" pitchFamily="18" charset="0"/>
                <a:cs typeface="Times New Roman" pitchFamily="18" charset="0"/>
              </a:rPr>
              <a:t>интерполяции содержаний в созданную  блочную модель и, собственно, </a:t>
            </a:r>
            <a:r>
              <a:rPr lang="ru-RU" sz="1600" spc="-25" dirty="0" err="1">
                <a:solidFill>
                  <a:srgbClr val="231F20"/>
                </a:solidFill>
                <a:latin typeface="Times New Roman" pitchFamily="18" charset="0"/>
                <a:cs typeface="Times New Roman" pitchFamily="18" charset="0"/>
              </a:rPr>
              <a:t>классифика</a:t>
            </a:r>
            <a:r>
              <a:rPr lang="ru-RU" sz="1600" spc="-25" dirty="0">
                <a:solidFill>
                  <a:srgbClr val="231F20"/>
                </a:solidFill>
                <a:latin typeface="Times New Roman" pitchFamily="18" charset="0"/>
                <a:cs typeface="Times New Roman" pitchFamily="18" charset="0"/>
              </a:rPr>
              <a:t>-  </a:t>
            </a:r>
            <a:r>
              <a:rPr lang="ru-RU" sz="1600" spc="-25" dirty="0" err="1">
                <a:solidFill>
                  <a:srgbClr val="231F20"/>
                </a:solidFill>
                <a:latin typeface="Times New Roman" pitchFamily="18" charset="0"/>
                <a:cs typeface="Times New Roman" pitchFamily="18" charset="0"/>
              </a:rPr>
              <a:t>цию</a:t>
            </a:r>
            <a:r>
              <a:rPr lang="ru-RU" sz="1600" spc="-25" dirty="0">
                <a:solidFill>
                  <a:srgbClr val="231F20"/>
                </a:solidFill>
                <a:latin typeface="Times New Roman" pitchFamily="18" charset="0"/>
                <a:cs typeface="Times New Roman" pitchFamily="18" charset="0"/>
              </a:rPr>
              <a:t> геологических ресурсов.</a:t>
            </a:r>
          </a:p>
        </p:txBody>
      </p:sp>
      <p:sp>
        <p:nvSpPr>
          <p:cNvPr id="3" name="Прямоугольник 2"/>
          <p:cNvSpPr/>
          <p:nvPr/>
        </p:nvSpPr>
        <p:spPr>
          <a:xfrm>
            <a:off x="251520" y="3381062"/>
            <a:ext cx="8568952" cy="3363357"/>
          </a:xfrm>
          <a:prstGeom prst="rect">
            <a:avLst/>
          </a:prstGeom>
        </p:spPr>
        <p:txBody>
          <a:bodyPr wrap="square">
            <a:spAutoFit/>
          </a:bodyPr>
          <a:lstStyle/>
          <a:p>
            <a:pPr marL="355600" marR="6350" lvl="0" indent="-342900" algn="just" eaLnBrk="1" fontAlgn="auto" hangingPunct="1">
              <a:lnSpc>
                <a:spcPct val="101099"/>
              </a:lnSpc>
              <a:spcBef>
                <a:spcPts val="85"/>
              </a:spcBef>
              <a:spcAft>
                <a:spcPts val="0"/>
              </a:spcAft>
              <a:buAutoNum type="arabicParenR" startAt="3"/>
            </a:pPr>
            <a:r>
              <a:rPr lang="ru-RU" sz="1600" spc="-25" dirty="0" smtClean="0">
                <a:solidFill>
                  <a:srgbClr val="0070C0"/>
                </a:solidFill>
                <a:latin typeface="Times New Roman" pitchFamily="18" charset="0"/>
                <a:cs typeface="Times New Roman" pitchFamily="18" charset="0"/>
              </a:rPr>
              <a:t>Когда </a:t>
            </a:r>
            <a:r>
              <a:rPr lang="ru-RU" sz="1600" spc="-25" dirty="0">
                <a:solidFill>
                  <a:srgbClr val="0070C0"/>
                </a:solidFill>
                <a:latin typeface="Times New Roman" pitchFamily="18" charset="0"/>
                <a:cs typeface="Times New Roman" pitchFamily="18" charset="0"/>
              </a:rPr>
              <a:t>модель создана и ресурсы </a:t>
            </a:r>
            <a:r>
              <a:rPr lang="ru-RU" sz="1600" spc="-25" dirty="0" smtClean="0">
                <a:solidFill>
                  <a:srgbClr val="0070C0"/>
                </a:solidFill>
                <a:latin typeface="Times New Roman" pitchFamily="18" charset="0"/>
                <a:cs typeface="Times New Roman" pitchFamily="18" charset="0"/>
              </a:rPr>
              <a:t>оценены</a:t>
            </a:r>
            <a:r>
              <a:rPr lang="ru-RU" sz="1600" spc="-25" dirty="0">
                <a:solidFill>
                  <a:srgbClr val="0070C0"/>
                </a:solidFill>
                <a:latin typeface="Times New Roman" pitchFamily="18" charset="0"/>
                <a:cs typeface="Times New Roman" pitchFamily="18" charset="0"/>
              </a:rPr>
              <a:t>, можно переходить к следующему </a:t>
            </a:r>
            <a:r>
              <a:rPr lang="ru-RU" sz="1600" spc="-25" dirty="0" smtClean="0">
                <a:solidFill>
                  <a:srgbClr val="0070C0"/>
                </a:solidFill>
                <a:latin typeface="Times New Roman" pitchFamily="18" charset="0"/>
                <a:cs typeface="Times New Roman" pitchFamily="18" charset="0"/>
              </a:rPr>
              <a:t>этапу </a:t>
            </a:r>
            <a:r>
              <a:rPr lang="ru-RU" sz="1600" spc="-25" dirty="0">
                <a:solidFill>
                  <a:srgbClr val="0070C0"/>
                </a:solidFill>
                <a:latin typeface="Times New Roman" pitchFamily="18" charset="0"/>
                <a:cs typeface="Times New Roman" pitchFamily="18" charset="0"/>
              </a:rPr>
              <a:t>– оценке экономически выгодных </a:t>
            </a:r>
            <a:r>
              <a:rPr lang="ru-RU" sz="1600" spc="-25" dirty="0" smtClean="0">
                <a:solidFill>
                  <a:srgbClr val="0070C0"/>
                </a:solidFill>
                <a:latin typeface="Times New Roman" pitchFamily="18" charset="0"/>
                <a:cs typeface="Times New Roman" pitchFamily="18" charset="0"/>
              </a:rPr>
              <a:t>извлекаемых </a:t>
            </a:r>
            <a:r>
              <a:rPr lang="ru-RU" sz="1600" spc="-25" dirty="0">
                <a:solidFill>
                  <a:srgbClr val="0070C0"/>
                </a:solidFill>
                <a:latin typeface="Times New Roman" pitchFamily="18" charset="0"/>
                <a:cs typeface="Times New Roman" pitchFamily="18" charset="0"/>
              </a:rPr>
              <a:t>резервов месторождения. </a:t>
            </a:r>
            <a:r>
              <a:rPr lang="ru-RU" sz="1600" spc="-25" dirty="0">
                <a:solidFill>
                  <a:srgbClr val="231F20"/>
                </a:solidFill>
                <a:latin typeface="Times New Roman" pitchFamily="18" charset="0"/>
                <a:cs typeface="Times New Roman" pitchFamily="18" charset="0"/>
              </a:rPr>
              <a:t>Здесь  различные сценарии в зависимости от </a:t>
            </a:r>
            <a:r>
              <a:rPr lang="ru-RU" sz="1600" spc="-25" dirty="0" smtClean="0">
                <a:solidFill>
                  <a:srgbClr val="231F20"/>
                </a:solidFill>
                <a:latin typeface="Times New Roman" pitchFamily="18" charset="0"/>
                <a:cs typeface="Times New Roman" pitchFamily="18" charset="0"/>
              </a:rPr>
              <a:t>метода </a:t>
            </a:r>
            <a:r>
              <a:rPr lang="ru-RU" sz="1600" spc="-25" dirty="0">
                <a:solidFill>
                  <a:srgbClr val="231F20"/>
                </a:solidFill>
                <a:latin typeface="Times New Roman" pitchFamily="18" charset="0"/>
                <a:cs typeface="Times New Roman" pitchFamily="18" charset="0"/>
              </a:rPr>
              <a:t>отработки. В случае добычи открытым  способом делается проверка экономических  параметров, оптимизация карьера и оценка  извлекаемых </a:t>
            </a:r>
            <a:r>
              <a:rPr lang="ru-RU" sz="1600" spc="-25" dirty="0" smtClean="0">
                <a:solidFill>
                  <a:srgbClr val="231F20"/>
                </a:solidFill>
                <a:latin typeface="Times New Roman" pitchFamily="18" charset="0"/>
                <a:cs typeface="Times New Roman" pitchFamily="18" charset="0"/>
              </a:rPr>
              <a:t>запасов.</a:t>
            </a:r>
          </a:p>
          <a:p>
            <a:pPr marL="12700" marR="6350" algn="just" eaLnBrk="1" fontAlgn="auto" hangingPunct="1">
              <a:lnSpc>
                <a:spcPct val="101099"/>
              </a:lnSpc>
              <a:spcBef>
                <a:spcPts val="85"/>
              </a:spcBef>
              <a:spcAft>
                <a:spcPts val="0"/>
              </a:spcAft>
            </a:pPr>
            <a:r>
              <a:rPr lang="ru-RU" sz="1600" spc="-10" dirty="0" smtClean="0">
                <a:solidFill>
                  <a:srgbClr val="231F20"/>
                </a:solidFill>
                <a:latin typeface="Book Antiqua"/>
                <a:cs typeface="Book Antiqua"/>
              </a:rPr>
              <a:t>Для </a:t>
            </a:r>
            <a:r>
              <a:rPr lang="ru-RU" sz="1600" spc="-35" dirty="0" smtClean="0">
                <a:solidFill>
                  <a:srgbClr val="231F20"/>
                </a:solidFill>
                <a:latin typeface="Book Antiqua"/>
                <a:cs typeface="Book Antiqua"/>
              </a:rPr>
              <a:t>оценки </a:t>
            </a:r>
            <a:r>
              <a:rPr lang="ru-RU" sz="1600" spc="-30" dirty="0" smtClean="0">
                <a:solidFill>
                  <a:srgbClr val="231F20"/>
                </a:solidFill>
                <a:latin typeface="Book Antiqua"/>
                <a:cs typeface="Book Antiqua"/>
              </a:rPr>
              <a:t>экономически </a:t>
            </a:r>
            <a:r>
              <a:rPr lang="ru-RU" sz="1600" spc="-25" dirty="0" smtClean="0">
                <a:solidFill>
                  <a:srgbClr val="231F20"/>
                </a:solidFill>
                <a:latin typeface="Book Antiqua"/>
                <a:cs typeface="Book Antiqua"/>
              </a:rPr>
              <a:t>выгодных </a:t>
            </a:r>
            <a:r>
              <a:rPr lang="ru-RU" sz="1600" dirty="0" smtClean="0">
                <a:solidFill>
                  <a:srgbClr val="231F20"/>
                </a:solidFill>
                <a:latin typeface="Book Antiqua"/>
                <a:cs typeface="Book Antiqua"/>
              </a:rPr>
              <a:t>из</a:t>
            </a:r>
            <a:r>
              <a:rPr lang="ru-RU" sz="1600" spc="-15" dirty="0" smtClean="0">
                <a:solidFill>
                  <a:srgbClr val="231F20"/>
                </a:solidFill>
                <a:latin typeface="Book Antiqua"/>
                <a:cs typeface="Book Antiqua"/>
              </a:rPr>
              <a:t>влекаемых </a:t>
            </a:r>
            <a:r>
              <a:rPr lang="ru-RU" sz="1600" spc="-20" dirty="0" smtClean="0">
                <a:solidFill>
                  <a:srgbClr val="231F20"/>
                </a:solidFill>
                <a:latin typeface="Book Antiqua"/>
                <a:cs typeface="Book Antiqua"/>
              </a:rPr>
              <a:t>резервов </a:t>
            </a:r>
            <a:r>
              <a:rPr lang="ru-RU" sz="1600" spc="15" dirty="0" smtClean="0">
                <a:solidFill>
                  <a:srgbClr val="231F20"/>
                </a:solidFill>
                <a:latin typeface="Book Antiqua"/>
                <a:cs typeface="Book Antiqua"/>
              </a:rPr>
              <a:t>в </a:t>
            </a:r>
            <a:r>
              <a:rPr lang="ru-RU" sz="1600" spc="-25" dirty="0" smtClean="0">
                <a:solidFill>
                  <a:srgbClr val="231F20"/>
                </a:solidFill>
                <a:latin typeface="Book Antiqua"/>
                <a:cs typeface="Book Antiqua"/>
              </a:rPr>
              <a:t>случае </a:t>
            </a:r>
            <a:r>
              <a:rPr lang="ru-RU" sz="1600" spc="-30" dirty="0" smtClean="0">
                <a:solidFill>
                  <a:srgbClr val="231F20"/>
                </a:solidFill>
                <a:latin typeface="Book Antiqua"/>
                <a:cs typeface="Book Antiqua"/>
              </a:rPr>
              <a:t>подземной </a:t>
            </a:r>
            <a:r>
              <a:rPr lang="ru-RU" sz="1600" spc="-15" dirty="0" smtClean="0">
                <a:solidFill>
                  <a:srgbClr val="231F20"/>
                </a:solidFill>
                <a:latin typeface="Book Antiqua"/>
                <a:cs typeface="Book Antiqua"/>
              </a:rPr>
              <a:t>до</a:t>
            </a:r>
            <a:r>
              <a:rPr lang="ru-RU" sz="1600" spc="-40" dirty="0" smtClean="0">
                <a:solidFill>
                  <a:srgbClr val="231F20"/>
                </a:solidFill>
                <a:latin typeface="Book Antiqua"/>
                <a:cs typeface="Book Antiqua"/>
              </a:rPr>
              <a:t>бычи </a:t>
            </a:r>
            <a:r>
              <a:rPr lang="ru-RU" sz="1600" spc="-30" dirty="0" smtClean="0">
                <a:solidFill>
                  <a:srgbClr val="231F20"/>
                </a:solidFill>
                <a:latin typeface="Book Antiqua"/>
                <a:cs typeface="Book Antiqua"/>
              </a:rPr>
              <a:t>сначала </a:t>
            </a:r>
            <a:r>
              <a:rPr lang="ru-RU" sz="1600" spc="-10" dirty="0" smtClean="0">
                <a:solidFill>
                  <a:srgbClr val="231F20"/>
                </a:solidFill>
                <a:latin typeface="Book Antiqua"/>
                <a:cs typeface="Book Antiqua"/>
              </a:rPr>
              <a:t>создается </a:t>
            </a:r>
            <a:r>
              <a:rPr lang="ru-RU" sz="1600" spc="-35" dirty="0" smtClean="0">
                <a:solidFill>
                  <a:srgbClr val="231F20"/>
                </a:solidFill>
                <a:latin typeface="Book Antiqua"/>
                <a:cs typeface="Book Antiqua"/>
              </a:rPr>
              <a:t>финансовая </a:t>
            </a:r>
            <a:r>
              <a:rPr lang="ru-RU" sz="1600" spc="-25" dirty="0" smtClean="0">
                <a:solidFill>
                  <a:srgbClr val="231F20"/>
                </a:solidFill>
                <a:latin typeface="Book Antiqua"/>
                <a:cs typeface="Book Antiqua"/>
              </a:rPr>
              <a:t>модель,  </a:t>
            </a:r>
            <a:r>
              <a:rPr lang="ru-RU" sz="1600" spc="-15" dirty="0" smtClean="0">
                <a:solidFill>
                  <a:srgbClr val="231F20"/>
                </a:solidFill>
                <a:latin typeface="Book Antiqua"/>
                <a:cs typeface="Book Antiqua"/>
              </a:rPr>
              <a:t>обосновываются </a:t>
            </a:r>
            <a:r>
              <a:rPr lang="ru-RU" sz="1600" spc="-25" dirty="0" smtClean="0">
                <a:solidFill>
                  <a:srgbClr val="231F20"/>
                </a:solidFill>
                <a:latin typeface="Book Antiqua"/>
                <a:cs typeface="Book Antiqua"/>
              </a:rPr>
              <a:t>бортовые </a:t>
            </a:r>
            <a:r>
              <a:rPr lang="ru-RU" sz="1600" spc="-30" dirty="0" smtClean="0">
                <a:solidFill>
                  <a:srgbClr val="231F20"/>
                </a:solidFill>
                <a:latin typeface="Book Antiqua"/>
                <a:cs typeface="Book Antiqua"/>
              </a:rPr>
              <a:t>содержания </a:t>
            </a:r>
            <a:r>
              <a:rPr lang="ru-RU" sz="1600" spc="-50" dirty="0" smtClean="0">
                <a:solidFill>
                  <a:srgbClr val="231F20"/>
                </a:solidFill>
                <a:latin typeface="Book Antiqua"/>
                <a:cs typeface="Book Antiqua"/>
              </a:rPr>
              <a:t>и </a:t>
            </a:r>
            <a:r>
              <a:rPr lang="ru-RU" sz="1600" spc="-10" dirty="0" smtClean="0">
                <a:solidFill>
                  <a:srgbClr val="231F20"/>
                </a:solidFill>
                <a:latin typeface="Book Antiqua"/>
                <a:cs typeface="Book Antiqua"/>
              </a:rPr>
              <a:t>пос</a:t>
            </a:r>
            <a:r>
              <a:rPr lang="ru-RU" sz="1600" spc="-20" dirty="0" smtClean="0">
                <a:solidFill>
                  <a:srgbClr val="231F20"/>
                </a:solidFill>
                <a:latin typeface="Book Antiqua"/>
                <a:cs typeface="Book Antiqua"/>
              </a:rPr>
              <a:t>ле </a:t>
            </a:r>
            <a:r>
              <a:rPr lang="ru-RU" sz="1600" spc="-25" dirty="0" smtClean="0">
                <a:solidFill>
                  <a:srgbClr val="231F20"/>
                </a:solidFill>
                <a:latin typeface="Book Antiqua"/>
                <a:cs typeface="Book Antiqua"/>
              </a:rPr>
              <a:t>этого ресурсы конвертируются </a:t>
            </a:r>
            <a:r>
              <a:rPr lang="ru-RU" sz="1600" spc="15" dirty="0" smtClean="0">
                <a:solidFill>
                  <a:srgbClr val="231F20"/>
                </a:solidFill>
                <a:latin typeface="Book Antiqua"/>
                <a:cs typeface="Book Antiqua"/>
              </a:rPr>
              <a:t>в</a:t>
            </a:r>
            <a:r>
              <a:rPr lang="ru-RU" sz="1600" spc="-20" dirty="0" smtClean="0">
                <a:solidFill>
                  <a:srgbClr val="231F20"/>
                </a:solidFill>
                <a:latin typeface="Book Antiqua"/>
                <a:cs typeface="Book Antiqua"/>
              </a:rPr>
              <a:t> </a:t>
            </a:r>
            <a:r>
              <a:rPr lang="ru-RU" sz="1600" spc="-25" dirty="0" smtClean="0">
                <a:solidFill>
                  <a:srgbClr val="231F20"/>
                </a:solidFill>
                <a:latin typeface="Book Antiqua"/>
                <a:cs typeface="Book Antiqua"/>
              </a:rPr>
              <a:t>запасы.</a:t>
            </a:r>
          </a:p>
          <a:p>
            <a:pPr marL="12700" marR="6350" algn="just" eaLnBrk="1" fontAlgn="auto" hangingPunct="1">
              <a:lnSpc>
                <a:spcPct val="101099"/>
              </a:lnSpc>
              <a:spcBef>
                <a:spcPts val="85"/>
              </a:spcBef>
              <a:spcAft>
                <a:spcPts val="0"/>
              </a:spcAft>
            </a:pPr>
            <a:endParaRPr lang="ru-RU" sz="1600" spc="-25" dirty="0">
              <a:solidFill>
                <a:srgbClr val="231F20"/>
              </a:solidFill>
              <a:latin typeface="Book Antiqua"/>
              <a:cs typeface="Book Antiqua"/>
            </a:endParaRPr>
          </a:p>
          <a:p>
            <a:pPr marL="12700" marR="6350" indent="349250" algn="just" eaLnBrk="1" fontAlgn="auto" hangingPunct="1">
              <a:lnSpc>
                <a:spcPct val="101099"/>
              </a:lnSpc>
              <a:spcBef>
                <a:spcPts val="85"/>
              </a:spcBef>
              <a:spcAft>
                <a:spcPts val="0"/>
              </a:spcAft>
            </a:pPr>
            <a:r>
              <a:rPr lang="ru-RU" sz="1600" b="1" spc="-10" dirty="0" smtClean="0">
                <a:solidFill>
                  <a:srgbClr val="0070C0"/>
                </a:solidFill>
                <a:latin typeface="Book Antiqua"/>
                <a:cs typeface="Book Antiqua"/>
              </a:rPr>
              <a:t>По результатам </a:t>
            </a:r>
            <a:r>
              <a:rPr lang="ru-RU" sz="1600" b="1" spc="-20" dirty="0" smtClean="0">
                <a:solidFill>
                  <a:srgbClr val="0070C0"/>
                </a:solidFill>
                <a:latin typeface="Book Antiqua"/>
                <a:cs typeface="Book Antiqua"/>
              </a:rPr>
              <a:t>аудита </a:t>
            </a:r>
            <a:r>
              <a:rPr lang="ru-RU" sz="1600" b="1" spc="15" dirty="0" smtClean="0">
                <a:solidFill>
                  <a:srgbClr val="0070C0"/>
                </a:solidFill>
                <a:latin typeface="Book Antiqua"/>
                <a:cs typeface="Book Antiqua"/>
              </a:rPr>
              <a:t>составляется от</a:t>
            </a:r>
            <a:r>
              <a:rPr lang="ru-RU" sz="1600" b="1" spc="-25" dirty="0" smtClean="0">
                <a:solidFill>
                  <a:srgbClr val="0070C0"/>
                </a:solidFill>
                <a:latin typeface="Book Antiqua"/>
                <a:cs typeface="Book Antiqua"/>
              </a:rPr>
              <a:t>чет</a:t>
            </a:r>
            <a:r>
              <a:rPr lang="ru-RU" sz="1600" spc="-25" dirty="0" smtClean="0">
                <a:solidFill>
                  <a:srgbClr val="0070C0"/>
                </a:solidFill>
                <a:latin typeface="Book Antiqua"/>
                <a:cs typeface="Book Antiqua"/>
              </a:rPr>
              <a:t> </a:t>
            </a:r>
            <a:r>
              <a:rPr lang="ru-RU" sz="1600" spc="25" dirty="0" smtClean="0">
                <a:solidFill>
                  <a:srgbClr val="0070C0"/>
                </a:solidFill>
                <a:latin typeface="Book Antiqua"/>
                <a:cs typeface="Book Antiqua"/>
              </a:rPr>
              <a:t>со</a:t>
            </a:r>
            <a:r>
              <a:rPr lang="ru-RU" sz="1600" spc="-5" dirty="0" smtClean="0">
                <a:solidFill>
                  <a:srgbClr val="0070C0"/>
                </a:solidFill>
                <a:latin typeface="Book Antiqua"/>
                <a:cs typeface="Book Antiqua"/>
              </a:rPr>
              <a:t>ставленный с подписью Компетентного лица </a:t>
            </a:r>
            <a:r>
              <a:rPr lang="ru-RU" sz="1600" spc="15" dirty="0" smtClean="0">
                <a:solidFill>
                  <a:srgbClr val="0070C0"/>
                </a:solidFill>
                <a:latin typeface="Book Antiqua"/>
                <a:cs typeface="Book Antiqua"/>
              </a:rPr>
              <a:t>в </a:t>
            </a:r>
            <a:r>
              <a:rPr lang="ru-RU" sz="1600" spc="-25" dirty="0" smtClean="0">
                <a:solidFill>
                  <a:srgbClr val="0070C0"/>
                </a:solidFill>
                <a:latin typeface="Book Antiqua"/>
                <a:cs typeface="Book Antiqua"/>
              </a:rPr>
              <a:t>формате, </a:t>
            </a:r>
            <a:r>
              <a:rPr lang="ru-RU" sz="1600" spc="-15" dirty="0" smtClean="0">
                <a:solidFill>
                  <a:srgbClr val="0070C0"/>
                </a:solidFill>
                <a:latin typeface="Book Antiqua"/>
                <a:cs typeface="Book Antiqua"/>
              </a:rPr>
              <a:t>необходимом </a:t>
            </a:r>
            <a:r>
              <a:rPr lang="ru-RU" sz="1600" dirty="0" smtClean="0">
                <a:solidFill>
                  <a:srgbClr val="0070C0"/>
                </a:solidFill>
                <a:latin typeface="Book Antiqua"/>
                <a:cs typeface="Book Antiqua"/>
              </a:rPr>
              <a:t>для  банковских </a:t>
            </a:r>
            <a:r>
              <a:rPr lang="ru-RU" sz="1600" spc="-5" dirty="0" smtClean="0">
                <a:solidFill>
                  <a:srgbClr val="0070C0"/>
                </a:solidFill>
                <a:latin typeface="Book Antiqua"/>
                <a:cs typeface="Book Antiqua"/>
              </a:rPr>
              <a:t>документов.</a:t>
            </a:r>
            <a:r>
              <a:rPr lang="ru-RU" sz="1600" spc="-5" dirty="0" smtClean="0">
                <a:solidFill>
                  <a:srgbClr val="231F20"/>
                </a:solidFill>
                <a:latin typeface="Book Antiqua"/>
                <a:cs typeface="Book Antiqua"/>
              </a:rPr>
              <a:t> </a:t>
            </a:r>
            <a:r>
              <a:rPr lang="ru-RU" sz="1600" dirty="0" smtClean="0">
                <a:solidFill>
                  <a:srgbClr val="231F20"/>
                </a:solidFill>
                <a:latin typeface="Book Antiqua"/>
                <a:cs typeface="Book Antiqua"/>
              </a:rPr>
              <a:t>Отчет </a:t>
            </a:r>
            <a:r>
              <a:rPr lang="ru-RU" sz="1600" spc="-5" dirty="0" smtClean="0">
                <a:solidFill>
                  <a:srgbClr val="231F20"/>
                </a:solidFill>
                <a:latin typeface="Book Antiqua"/>
                <a:cs typeface="Book Antiqua"/>
              </a:rPr>
              <a:t>может </a:t>
            </a:r>
            <a:r>
              <a:rPr lang="ru-RU" sz="1600" spc="15" dirty="0" smtClean="0">
                <a:solidFill>
                  <a:srgbClr val="231F20"/>
                </a:solidFill>
                <a:latin typeface="Book Antiqua"/>
                <a:cs typeface="Book Antiqua"/>
              </a:rPr>
              <a:t>ис</a:t>
            </a:r>
            <a:r>
              <a:rPr lang="ru-RU" sz="1600" spc="5" dirty="0" smtClean="0">
                <a:solidFill>
                  <a:srgbClr val="231F20"/>
                </a:solidFill>
                <a:latin typeface="Book Antiqua"/>
                <a:cs typeface="Book Antiqua"/>
              </a:rPr>
              <a:t>пользоваться </a:t>
            </a:r>
            <a:r>
              <a:rPr lang="ru-RU" sz="1600" spc="-5" dirty="0" smtClean="0">
                <a:solidFill>
                  <a:srgbClr val="231F20"/>
                </a:solidFill>
                <a:latin typeface="Book Antiqua"/>
                <a:cs typeface="Book Antiqua"/>
              </a:rPr>
              <a:t>для </a:t>
            </a:r>
            <a:r>
              <a:rPr lang="ru-RU" sz="1600" spc="-15" dirty="0" smtClean="0">
                <a:solidFill>
                  <a:srgbClr val="231F20"/>
                </a:solidFill>
                <a:latin typeface="Book Antiqua"/>
                <a:cs typeface="Book Antiqua"/>
              </a:rPr>
              <a:t>получения </a:t>
            </a:r>
            <a:r>
              <a:rPr lang="ru-RU" sz="1600" spc="-10" dirty="0" smtClean="0">
                <a:solidFill>
                  <a:srgbClr val="231F20"/>
                </a:solidFill>
                <a:latin typeface="Book Antiqua"/>
                <a:cs typeface="Book Antiqua"/>
              </a:rPr>
              <a:t>необходимых  кредитов </a:t>
            </a:r>
            <a:r>
              <a:rPr lang="ru-RU" sz="1600" spc="15" dirty="0" smtClean="0">
                <a:solidFill>
                  <a:srgbClr val="231F20"/>
                </a:solidFill>
                <a:latin typeface="Book Antiqua"/>
                <a:cs typeface="Book Antiqua"/>
              </a:rPr>
              <a:t>в </a:t>
            </a:r>
            <a:r>
              <a:rPr lang="ru-RU" sz="1600" spc="-10" dirty="0" smtClean="0">
                <a:solidFill>
                  <a:srgbClr val="231F20"/>
                </a:solidFill>
                <a:latin typeface="Book Antiqua"/>
                <a:cs typeface="Book Antiqua"/>
              </a:rPr>
              <a:t>западных </a:t>
            </a:r>
            <a:r>
              <a:rPr lang="ru-RU" sz="1600" spc="-15" dirty="0" smtClean="0">
                <a:solidFill>
                  <a:srgbClr val="231F20"/>
                </a:solidFill>
                <a:latin typeface="Book Antiqua"/>
                <a:cs typeface="Book Antiqua"/>
              </a:rPr>
              <a:t>финансовых </a:t>
            </a:r>
            <a:r>
              <a:rPr lang="ru-RU" sz="1600" spc="-5" dirty="0" smtClean="0">
                <a:solidFill>
                  <a:srgbClr val="231F20"/>
                </a:solidFill>
                <a:latin typeface="Book Antiqua"/>
                <a:cs typeface="Book Antiqua"/>
              </a:rPr>
              <a:t>учреж</a:t>
            </a:r>
            <a:r>
              <a:rPr lang="ru-RU" sz="1600" spc="-10" dirty="0" smtClean="0">
                <a:solidFill>
                  <a:srgbClr val="231F20"/>
                </a:solidFill>
                <a:latin typeface="Book Antiqua"/>
                <a:cs typeface="Book Antiqua"/>
              </a:rPr>
              <a:t>дениях </a:t>
            </a:r>
            <a:r>
              <a:rPr lang="ru-RU" sz="1600" spc="-35" dirty="0" smtClean="0">
                <a:solidFill>
                  <a:srgbClr val="231F20"/>
                </a:solidFill>
                <a:latin typeface="Book Antiqua"/>
                <a:cs typeface="Book Antiqua"/>
              </a:rPr>
              <a:t>и/или </a:t>
            </a:r>
            <a:r>
              <a:rPr lang="ru-RU" sz="1600" spc="-5" dirty="0" smtClean="0">
                <a:solidFill>
                  <a:srgbClr val="231F20"/>
                </a:solidFill>
                <a:latin typeface="Book Antiqua"/>
                <a:cs typeface="Book Antiqua"/>
              </a:rPr>
              <a:t>для </a:t>
            </a:r>
            <a:r>
              <a:rPr lang="ru-RU" sz="1600" spc="-15" dirty="0" smtClean="0">
                <a:solidFill>
                  <a:srgbClr val="231F20"/>
                </a:solidFill>
                <a:latin typeface="Book Antiqua"/>
                <a:cs typeface="Book Antiqua"/>
              </a:rPr>
              <a:t>привлечения </a:t>
            </a:r>
            <a:r>
              <a:rPr lang="ru-RU" sz="1600" dirty="0" smtClean="0">
                <a:solidFill>
                  <a:srgbClr val="231F20"/>
                </a:solidFill>
                <a:latin typeface="Book Antiqua"/>
                <a:cs typeface="Book Antiqua"/>
              </a:rPr>
              <a:t>инвесторов  </a:t>
            </a:r>
            <a:r>
              <a:rPr lang="ru-RU" sz="1600" spc="-25" dirty="0" smtClean="0">
                <a:solidFill>
                  <a:srgbClr val="231F20"/>
                </a:solidFill>
                <a:latin typeface="Book Antiqua"/>
                <a:cs typeface="Book Antiqua"/>
              </a:rPr>
              <a:t>или </a:t>
            </a:r>
            <a:r>
              <a:rPr lang="ru-RU" sz="1600" spc="-10" dirty="0" smtClean="0">
                <a:solidFill>
                  <a:srgbClr val="231F20"/>
                </a:solidFill>
                <a:latin typeface="Book Antiqua"/>
                <a:cs typeface="Book Antiqua"/>
              </a:rPr>
              <a:t>инвестиций. </a:t>
            </a:r>
            <a:r>
              <a:rPr lang="ru-RU" sz="1600" spc="5" dirty="0" smtClean="0">
                <a:solidFill>
                  <a:srgbClr val="0070C0"/>
                </a:solidFill>
                <a:latin typeface="Book Antiqua"/>
                <a:cs typeface="Book Antiqua"/>
              </a:rPr>
              <a:t>Качество </a:t>
            </a:r>
            <a:r>
              <a:rPr lang="ru-RU" sz="1600" spc="-20" dirty="0" smtClean="0">
                <a:solidFill>
                  <a:srgbClr val="0070C0"/>
                </a:solidFill>
                <a:latin typeface="Book Antiqua"/>
                <a:cs typeface="Book Antiqua"/>
              </a:rPr>
              <a:t>оценки </a:t>
            </a:r>
            <a:r>
              <a:rPr lang="ru-RU" sz="1600" spc="10" dirty="0" smtClean="0">
                <a:solidFill>
                  <a:srgbClr val="0070C0"/>
                </a:solidFill>
                <a:latin typeface="Book Antiqua"/>
                <a:cs typeface="Book Antiqua"/>
              </a:rPr>
              <a:t>место</a:t>
            </a:r>
            <a:r>
              <a:rPr lang="ru-RU" sz="1600" spc="-20" dirty="0" smtClean="0">
                <a:solidFill>
                  <a:srgbClr val="0070C0"/>
                </a:solidFill>
                <a:latin typeface="Book Antiqua"/>
                <a:cs typeface="Book Antiqua"/>
              </a:rPr>
              <a:t>рождений </a:t>
            </a:r>
            <a:r>
              <a:rPr lang="ru-RU" sz="1600" spc="-10" dirty="0" smtClean="0">
                <a:solidFill>
                  <a:srgbClr val="0070C0"/>
                </a:solidFill>
                <a:latin typeface="Book Antiqua"/>
                <a:cs typeface="Book Antiqua"/>
              </a:rPr>
              <a:t>должно быть достаточным </a:t>
            </a:r>
            <a:r>
              <a:rPr lang="ru-RU" sz="1600" dirty="0" smtClean="0">
                <a:solidFill>
                  <a:srgbClr val="0070C0"/>
                </a:solidFill>
                <a:latin typeface="Book Antiqua"/>
                <a:cs typeface="Book Antiqua"/>
              </a:rPr>
              <a:t>для  </a:t>
            </a:r>
            <a:r>
              <a:rPr lang="ru-RU" sz="1600" spc="-10" dirty="0" smtClean="0">
                <a:solidFill>
                  <a:srgbClr val="0070C0"/>
                </a:solidFill>
                <a:latin typeface="Book Antiqua"/>
                <a:cs typeface="Book Antiqua"/>
              </a:rPr>
              <a:t>включения </a:t>
            </a:r>
            <a:r>
              <a:rPr lang="ru-RU" sz="1600" spc="15" dirty="0" smtClean="0">
                <a:solidFill>
                  <a:srgbClr val="0070C0"/>
                </a:solidFill>
                <a:latin typeface="Book Antiqua"/>
                <a:cs typeface="Book Antiqua"/>
              </a:rPr>
              <a:t>в </a:t>
            </a:r>
            <a:r>
              <a:rPr lang="ru-RU" sz="1600" spc="-5" dirty="0" smtClean="0">
                <a:solidFill>
                  <a:srgbClr val="0070C0"/>
                </a:solidFill>
                <a:latin typeface="Book Antiqua"/>
                <a:cs typeface="Book Antiqua"/>
              </a:rPr>
              <a:t>банковские</a:t>
            </a:r>
            <a:r>
              <a:rPr lang="ru-RU" sz="1600" spc="50" dirty="0" smtClean="0">
                <a:solidFill>
                  <a:srgbClr val="0070C0"/>
                </a:solidFill>
                <a:latin typeface="Book Antiqua"/>
                <a:cs typeface="Book Antiqua"/>
              </a:rPr>
              <a:t> </a:t>
            </a:r>
            <a:r>
              <a:rPr lang="ru-RU" sz="1600" spc="45" dirty="0" smtClean="0">
                <a:solidFill>
                  <a:srgbClr val="0070C0"/>
                </a:solidFill>
                <a:latin typeface="Book Antiqua"/>
                <a:cs typeface="Book Antiqua"/>
              </a:rPr>
              <a:t>ТЭО</a:t>
            </a:r>
            <a:r>
              <a:rPr lang="ru-RU" sz="1600" spc="45" dirty="0" smtClean="0">
                <a:solidFill>
                  <a:srgbClr val="231F20"/>
                </a:solidFill>
                <a:latin typeface="Book Antiqua"/>
                <a:cs typeface="Book Antiqua"/>
              </a:rPr>
              <a:t>.</a:t>
            </a:r>
            <a:endParaRPr lang="ru-RU" sz="1600" spc="-25" dirty="0">
              <a:solidFill>
                <a:srgbClr val="231F20"/>
              </a:solidFill>
              <a:latin typeface="Times New Roman" pitchFamily="18" charset="0"/>
              <a:cs typeface="Times New Roman" pitchFamily="18" charset="0"/>
            </a:endParaRPr>
          </a:p>
        </p:txBody>
      </p:sp>
    </p:spTree>
    <p:extLst>
      <p:ext uri="{BB962C8B-B14F-4D97-AF65-F5344CB8AC3E}">
        <p14:creationId xmlns:p14="http://schemas.microsoft.com/office/powerpoint/2010/main" val="271909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E8AA8AF-F181-4DD6-B967-757F69000348}" type="slidenum">
              <a:rPr lang="ru-RU" smtClean="0">
                <a:solidFill>
                  <a:srgbClr val="7E97AD">
                    <a:lumMod val="50000"/>
                  </a:srgbClr>
                </a:solidFill>
              </a:rPr>
              <a:pPr/>
              <a:t>18</a:t>
            </a:fld>
            <a:endParaRPr lang="ru-RU">
              <a:solidFill>
                <a:srgbClr val="7E97AD">
                  <a:lumMod val="50000"/>
                </a:srgbClr>
              </a:solidFill>
            </a:endParaRPr>
          </a:p>
        </p:txBody>
      </p:sp>
      <p:sp>
        <p:nvSpPr>
          <p:cNvPr id="5" name="Прямоугольник 4"/>
          <p:cNvSpPr>
            <a:spLocks noChangeArrowheads="1"/>
          </p:cNvSpPr>
          <p:nvPr/>
        </p:nvSpPr>
        <p:spPr bwMode="auto">
          <a:xfrm>
            <a:off x="-25152" y="44624"/>
            <a:ext cx="8328227"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p>
            <a:pPr algn="ctr"/>
            <a:r>
              <a:rPr lang="ru-RU" sz="1800" b="1" dirty="0">
                <a:solidFill>
                  <a:schemeClr val="bg1"/>
                </a:solidFill>
              </a:rPr>
              <a:t>ОТЧЕТНОСТЬ В НЕДРОПОЛЬЗОВАНИИ</a:t>
            </a:r>
            <a:endParaRPr lang="ru-RU" sz="1800" dirty="0"/>
          </a:p>
        </p:txBody>
      </p:sp>
      <p:sp>
        <p:nvSpPr>
          <p:cNvPr id="6" name="Прямоугольник 4"/>
          <p:cNvSpPr>
            <a:spLocks noChangeArrowheads="1"/>
          </p:cNvSpPr>
          <p:nvPr/>
        </p:nvSpPr>
        <p:spPr bwMode="auto">
          <a:xfrm>
            <a:off x="157163" y="347663"/>
            <a:ext cx="8785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r>
              <a:rPr lang="ru-RU" sz="2000" b="1" dirty="0">
                <a:solidFill>
                  <a:schemeClr val="bg1"/>
                </a:solidFill>
              </a:rPr>
              <a:t>ОТЧЕТНОСТЬ В НЕДРОПОЛЬЗОВАНИИ</a:t>
            </a:r>
            <a:endParaRPr lang="ru-RU" sz="2000" dirty="0"/>
          </a:p>
        </p:txBody>
      </p:sp>
      <p:sp>
        <p:nvSpPr>
          <p:cNvPr id="9" name="Прямоугольник 8"/>
          <p:cNvSpPr/>
          <p:nvPr/>
        </p:nvSpPr>
        <p:spPr>
          <a:xfrm>
            <a:off x="157163" y="853284"/>
            <a:ext cx="8785225" cy="4334520"/>
          </a:xfrm>
          <a:prstGeom prst="rect">
            <a:avLst/>
          </a:prstGeom>
          <a:solidFill>
            <a:schemeClr val="bg1">
              <a:lumMod val="95000"/>
            </a:schemeClr>
          </a:solidFill>
        </p:spPr>
        <p:txBody>
          <a:bodyPr wrap="square">
            <a:spAutoFit/>
          </a:bodyPr>
          <a:lstStyle/>
          <a:p>
            <a:pPr marL="3174" lvl="0" indent="448264" algn="just">
              <a:lnSpc>
                <a:spcPct val="150000"/>
              </a:lnSpc>
              <a:spcBef>
                <a:spcPts val="1390"/>
              </a:spcBef>
              <a:spcAft>
                <a:spcPts val="0"/>
              </a:spcAft>
              <a:defRPr/>
            </a:pPr>
            <a:r>
              <a:rPr lang="ru-RU" sz="1600" i="1" kern="0" dirty="0" smtClean="0">
                <a:solidFill>
                  <a:srgbClr val="000000"/>
                </a:solidFill>
                <a:latin typeface="Arial"/>
                <a:cs typeface="Arial"/>
              </a:rPr>
              <a:t>► </a:t>
            </a:r>
            <a:r>
              <a:rPr lang="ru-RU" sz="1600" b="1" i="1" u="sng" kern="0" dirty="0" smtClean="0">
                <a:solidFill>
                  <a:srgbClr val="000000"/>
                </a:solidFill>
                <a:latin typeface="Arial"/>
                <a:cs typeface="Arial"/>
              </a:rPr>
              <a:t>Ключевым документом</a:t>
            </a:r>
            <a:r>
              <a:rPr lang="ru-RU" sz="1600" i="1" kern="0" dirty="0" smtClean="0">
                <a:solidFill>
                  <a:srgbClr val="000000"/>
                </a:solidFill>
                <a:latin typeface="Arial"/>
                <a:cs typeface="Arial"/>
              </a:rPr>
              <a:t>, определяющим оценку состояния минерально-сырьевых активов горного предприятия </a:t>
            </a:r>
            <a:r>
              <a:rPr lang="ru-RU" sz="1600" b="1" i="1" u="sng" kern="0" dirty="0" smtClean="0">
                <a:solidFill>
                  <a:srgbClr val="000000"/>
                </a:solidFill>
                <a:latin typeface="Arial"/>
                <a:cs typeface="Arial"/>
              </a:rPr>
              <a:t>является отчет о минеральных ресурсах и запасах</a:t>
            </a:r>
            <a:r>
              <a:rPr lang="ru-RU" sz="1600" i="1" kern="0" dirty="0" smtClean="0">
                <a:solidFill>
                  <a:srgbClr val="000000"/>
                </a:solidFill>
                <a:latin typeface="Arial"/>
                <a:cs typeface="Arial"/>
              </a:rPr>
              <a:t>, находящихся в распоряжении горнодобывающей компании.</a:t>
            </a:r>
          </a:p>
          <a:p>
            <a:pPr marL="3174" lvl="0" indent="448264" algn="just">
              <a:lnSpc>
                <a:spcPct val="150000"/>
              </a:lnSpc>
              <a:spcBef>
                <a:spcPts val="1390"/>
              </a:spcBef>
              <a:spcAft>
                <a:spcPts val="0"/>
              </a:spcAft>
              <a:defRPr/>
            </a:pPr>
            <a:r>
              <a:rPr lang="ru-RU" sz="1600" i="1" kern="0" dirty="0" smtClean="0">
                <a:solidFill>
                  <a:srgbClr val="000000"/>
                </a:solidFill>
                <a:latin typeface="Arial"/>
                <a:cs typeface="Arial"/>
              </a:rPr>
              <a:t> ► </a:t>
            </a:r>
            <a:r>
              <a:rPr lang="ru-RU" sz="1600" i="1" kern="0" dirty="0" smtClean="0">
                <a:solidFill>
                  <a:srgbClr val="0070C0"/>
                </a:solidFill>
                <a:latin typeface="Arial"/>
                <a:cs typeface="Arial"/>
              </a:rPr>
              <a:t>В мировой практике </a:t>
            </a:r>
            <a:r>
              <a:rPr lang="ru-RU" sz="1600" b="1" i="1" u="sng" kern="0" dirty="0" smtClean="0">
                <a:solidFill>
                  <a:srgbClr val="0070C0"/>
                </a:solidFill>
                <a:latin typeface="Arial"/>
                <a:cs typeface="Arial"/>
              </a:rPr>
              <a:t>отчеты о минеральных ресурсах и запасах формируются с использованием положений того или иного национального (регионального) стандарта (кодекса) отчетности, соответствующего шаблону </a:t>
            </a:r>
            <a:r>
              <a:rPr lang="en-US" sz="1600" b="1" i="1" u="sng" kern="0" dirty="0" smtClean="0">
                <a:solidFill>
                  <a:srgbClr val="0070C0"/>
                </a:solidFill>
                <a:latin typeface="Arial"/>
                <a:cs typeface="Arial"/>
              </a:rPr>
              <a:t>CRIRSCO</a:t>
            </a:r>
            <a:r>
              <a:rPr lang="en-US" sz="1600" i="1" kern="0" dirty="0" smtClean="0">
                <a:solidFill>
                  <a:srgbClr val="0070C0"/>
                </a:solidFill>
                <a:latin typeface="Arial"/>
                <a:cs typeface="Arial"/>
              </a:rPr>
              <a:t>, </a:t>
            </a:r>
            <a:r>
              <a:rPr lang="ru-RU" sz="1600" i="1" kern="0" dirty="0" smtClean="0">
                <a:solidFill>
                  <a:srgbClr val="0070C0"/>
                </a:solidFill>
                <a:latin typeface="Arial"/>
                <a:cs typeface="Arial"/>
              </a:rPr>
              <a:t>получившему широкое признание мирового горнопромышленного бизнеса в качестве международного стандарта публичной отчетности о результатах ГРР, запасах/ ресурсах ТПИ и деклараций об активах, включаемых в число документов, необходимых для прохождения процедуры листинга на фондовых рынках.</a:t>
            </a:r>
            <a:endParaRPr lang="ru-RU" sz="1600" i="1" kern="0" dirty="0">
              <a:solidFill>
                <a:srgbClr val="0070C0"/>
              </a:solidFill>
              <a:latin typeface="Arial"/>
              <a:cs typeface="Arial"/>
            </a:endParaRPr>
          </a:p>
        </p:txBody>
      </p:sp>
    </p:spTree>
    <p:extLst>
      <p:ext uri="{BB962C8B-B14F-4D97-AF65-F5344CB8AC3E}">
        <p14:creationId xmlns:p14="http://schemas.microsoft.com/office/powerpoint/2010/main" val="307800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smtClean="0">
                <a:latin typeface="Times New Roman" panose="02020603050405020304" pitchFamily="18" charset="0"/>
                <a:cs typeface="Times New Roman" panose="02020603050405020304" pitchFamily="18" charset="0"/>
              </a:rPr>
              <a:t>Основные требования и виды отчетов по международным стандартам</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1560" y="764704"/>
            <a:ext cx="7886700" cy="5544616"/>
          </a:xfrm>
        </p:spPr>
        <p:txBody>
          <a:bodyPr>
            <a:normAutofit fontScale="92500" lnSpcReduction="20000"/>
          </a:bodyPr>
          <a:lstStyle/>
          <a:p>
            <a:pPr algn="just"/>
            <a:r>
              <a:rPr lang="ru-RU" sz="1600" dirty="0" smtClean="0">
                <a:latin typeface="Times New Roman" panose="02020603050405020304" pitchFamily="18" charset="0"/>
                <a:cs typeface="Times New Roman" panose="02020603050405020304" pitchFamily="18" charset="0"/>
              </a:rPr>
              <a:t>В Кодексах семейства </a:t>
            </a:r>
            <a:r>
              <a:rPr lang="en-US" sz="1600" dirty="0" smtClean="0">
                <a:latin typeface="Times New Roman" panose="02020603050405020304" pitchFamily="18" charset="0"/>
                <a:cs typeface="Times New Roman" panose="02020603050405020304" pitchFamily="18" charset="0"/>
              </a:rPr>
              <a:t>CRIRSCO </a:t>
            </a:r>
            <a:r>
              <a:rPr lang="ru-RU" sz="1600" dirty="0">
                <a:latin typeface="Times New Roman" panose="02020603050405020304" pitchFamily="18" charset="0"/>
                <a:cs typeface="Times New Roman" panose="02020603050405020304" pitchFamily="18" charset="0"/>
              </a:rPr>
              <a:t>сформулированы </a:t>
            </a:r>
            <a:r>
              <a:rPr lang="ru-RU" sz="1600" b="1" i="1" u="sng" dirty="0">
                <a:latin typeface="Times New Roman" panose="02020603050405020304" pitchFamily="18" charset="0"/>
                <a:cs typeface="Times New Roman" panose="02020603050405020304" pitchFamily="18" charset="0"/>
              </a:rPr>
              <a:t>минимальные требования по составлению отчетности о результатах геологоразведки, оценке </a:t>
            </a:r>
            <a:r>
              <a:rPr lang="ru-RU" sz="1600" b="1" i="1" u="sng" dirty="0" smtClean="0">
                <a:latin typeface="Times New Roman" panose="02020603050405020304" pitchFamily="18" charset="0"/>
                <a:cs typeface="Times New Roman" panose="02020603050405020304" pitchFamily="18" charset="0"/>
              </a:rPr>
              <a:t>Минеральных Ресурсов </a:t>
            </a:r>
            <a:r>
              <a:rPr lang="ru-RU" sz="1600" b="1" i="1" u="sng" dirty="0">
                <a:latin typeface="Times New Roman" panose="02020603050405020304" pitchFamily="18" charset="0"/>
                <a:cs typeface="Times New Roman" panose="02020603050405020304" pitchFamily="18" charset="0"/>
              </a:rPr>
              <a:t>и </a:t>
            </a:r>
            <a:r>
              <a:rPr lang="ru-RU" sz="1600" b="1" i="1" u="sng" dirty="0" smtClean="0">
                <a:latin typeface="Times New Roman" panose="02020603050405020304" pitchFamily="18" charset="0"/>
                <a:cs typeface="Times New Roman" panose="02020603050405020304" pitchFamily="18" charset="0"/>
              </a:rPr>
              <a:t>Минеральных Запасов</a:t>
            </a:r>
            <a:r>
              <a:rPr lang="ru-RU" sz="1600" b="1" i="1" u="sng" dirty="0">
                <a:latin typeface="Times New Roman" panose="02020603050405020304" pitchFamily="18" charset="0"/>
                <a:cs typeface="Times New Roman" panose="02020603050405020304" pitchFamily="18" charset="0"/>
              </a:rPr>
              <a:t>. </a:t>
            </a:r>
            <a:endParaRPr lang="ru-RU" sz="1600" b="1" i="1" u="sng"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Основное </a:t>
            </a:r>
            <a:r>
              <a:rPr lang="ru-RU" sz="1600" dirty="0">
                <a:latin typeface="Times New Roman" panose="02020603050405020304" pitchFamily="18" charset="0"/>
                <a:cs typeface="Times New Roman" panose="02020603050405020304" pitchFamily="18" charset="0"/>
              </a:rPr>
              <a:t>назначение </a:t>
            </a:r>
            <a:r>
              <a:rPr lang="ru-RU" sz="1600" dirty="0" smtClean="0">
                <a:latin typeface="Times New Roman" panose="02020603050405020304" pitchFamily="18" charset="0"/>
                <a:cs typeface="Times New Roman" panose="02020603050405020304" pitchFamily="18" charset="0"/>
              </a:rPr>
              <a:t>Кодексов </a:t>
            </a:r>
            <a:r>
              <a:rPr lang="ru-RU" sz="1600" dirty="0">
                <a:latin typeface="Times New Roman" panose="02020603050405020304" pitchFamily="18" charset="0"/>
                <a:cs typeface="Times New Roman" panose="02020603050405020304" pitchFamily="18" charset="0"/>
              </a:rPr>
              <a:t>- </a:t>
            </a:r>
            <a:r>
              <a:rPr lang="ru-RU" sz="1600" b="1" i="1" u="sng" dirty="0">
                <a:latin typeface="Times New Roman" panose="02020603050405020304" pitchFamily="18" charset="0"/>
                <a:cs typeface="Times New Roman" panose="02020603050405020304" pitchFamily="18" charset="0"/>
              </a:rPr>
              <a:t>это отчетность, а не способы разведки, оценки ресурсов и запасов, </a:t>
            </a:r>
            <a:r>
              <a:rPr lang="ru-RU" sz="1600" dirty="0">
                <a:latin typeface="Times New Roman" panose="02020603050405020304" pitchFamily="18" charset="0"/>
                <a:cs typeface="Times New Roman" panose="02020603050405020304" pitchFamily="18" charset="0"/>
              </a:rPr>
              <a:t>и предоставление этой отчетности </a:t>
            </a:r>
            <a:r>
              <a:rPr lang="ru-RU" sz="1600" dirty="0" smtClean="0">
                <a:latin typeface="Times New Roman" panose="02020603050405020304" pitchFamily="18" charset="0"/>
                <a:cs typeface="Times New Roman" panose="02020603050405020304" pitchFamily="18" charset="0"/>
              </a:rPr>
              <a:t>бирже</a:t>
            </a:r>
            <a:r>
              <a:rPr lang="ru-RU" sz="1600" dirty="0">
                <a:latin typeface="Times New Roman" panose="02020603050405020304" pitchFamily="18" charset="0"/>
                <a:cs typeface="Times New Roman" panose="02020603050405020304" pitchFamily="18" charset="0"/>
              </a:rPr>
              <a:t>, принимающей отчеты, подготовленные в соответствии с данным Кодексом, а также банкам и инвесторам. </a:t>
            </a:r>
            <a:endParaRPr lang="ru-RU" sz="1600" dirty="0" smtClean="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Существуют </a:t>
            </a:r>
            <a:r>
              <a:rPr lang="ru-RU" sz="1600" b="1" i="1" u="sng" dirty="0">
                <a:latin typeface="Times New Roman" panose="02020603050405020304" pitchFamily="18" charset="0"/>
                <a:cs typeface="Times New Roman" panose="02020603050405020304" pitchFamily="18" charset="0"/>
              </a:rPr>
              <a:t>три вида отчетов </a:t>
            </a:r>
            <a:r>
              <a:rPr lang="ru-RU" sz="1600" dirty="0">
                <a:latin typeface="Times New Roman" panose="02020603050405020304" pitchFamily="18" charset="0"/>
                <a:cs typeface="Times New Roman" panose="02020603050405020304" pitchFamily="18" charset="0"/>
              </a:rPr>
              <a:t>в соответствии с Кодексом </a:t>
            </a:r>
            <a:r>
              <a:rPr lang="en-US" sz="1600" dirty="0">
                <a:latin typeface="Times New Roman" panose="02020603050405020304" pitchFamily="18" charset="0"/>
                <a:cs typeface="Times New Roman" panose="02020603050405020304" pitchFamily="18" charset="0"/>
              </a:rPr>
              <a:t>JORC</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algn="just">
              <a:buFontTx/>
              <a:buChar char="-"/>
            </a:pPr>
            <a:r>
              <a:rPr lang="ru-RU" sz="1600" b="1" dirty="0" smtClean="0">
                <a:solidFill>
                  <a:srgbClr val="0070C0"/>
                </a:solidFill>
                <a:latin typeface="Times New Roman" panose="02020603050405020304" pitchFamily="18" charset="0"/>
                <a:cs typeface="Times New Roman" panose="02020603050405020304" pitchFamily="18" charset="0"/>
              </a:rPr>
              <a:t>отчет </a:t>
            </a:r>
            <a:r>
              <a:rPr lang="ru-RU" sz="1600" b="1" dirty="0">
                <a:solidFill>
                  <a:srgbClr val="0070C0"/>
                </a:solidFill>
                <a:latin typeface="Times New Roman" panose="02020603050405020304" pitchFamily="18" charset="0"/>
                <a:cs typeface="Times New Roman" panose="02020603050405020304" pitchFamily="18" charset="0"/>
              </a:rPr>
              <a:t>о результатах геологоразведки; </a:t>
            </a:r>
            <a:endParaRPr lang="ru-RU" sz="1600" b="1" dirty="0" smtClean="0">
              <a:solidFill>
                <a:srgbClr val="0070C0"/>
              </a:solidFill>
              <a:latin typeface="Times New Roman" panose="02020603050405020304" pitchFamily="18" charset="0"/>
              <a:cs typeface="Times New Roman" panose="02020603050405020304" pitchFamily="18" charset="0"/>
            </a:endParaRPr>
          </a:p>
          <a:p>
            <a:pPr algn="just">
              <a:buFontTx/>
              <a:buChar char="-"/>
            </a:pPr>
            <a:r>
              <a:rPr lang="ru-RU" sz="1600" dirty="0" smtClean="0">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отчет </a:t>
            </a:r>
            <a:r>
              <a:rPr lang="ru-RU" sz="1600" b="1" dirty="0">
                <a:solidFill>
                  <a:srgbClr val="C00000"/>
                </a:solidFill>
                <a:latin typeface="Times New Roman" panose="02020603050405020304" pitchFamily="18" charset="0"/>
                <a:cs typeface="Times New Roman" panose="02020603050405020304" pitchFamily="18" charset="0"/>
              </a:rPr>
              <a:t>о М</a:t>
            </a:r>
            <a:r>
              <a:rPr lang="ru-RU" sz="1600" b="1" dirty="0" smtClean="0">
                <a:solidFill>
                  <a:srgbClr val="C00000"/>
                </a:solidFill>
                <a:latin typeface="Times New Roman" panose="02020603050405020304" pitchFamily="18" charset="0"/>
                <a:cs typeface="Times New Roman" panose="02020603050405020304" pitchFamily="18" charset="0"/>
              </a:rPr>
              <a:t>инеральных Ресурсах</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 </a:t>
            </a:r>
          </a:p>
          <a:p>
            <a:pPr algn="just">
              <a:buFontTx/>
              <a:buChar char="-"/>
            </a:pPr>
            <a:r>
              <a:rPr lang="ru-RU" sz="1600" b="1" dirty="0" smtClean="0">
                <a:solidFill>
                  <a:srgbClr val="7030A0"/>
                </a:solidFill>
                <a:latin typeface="Times New Roman" panose="02020603050405020304" pitchFamily="18" charset="0"/>
                <a:cs typeface="Times New Roman" panose="02020603050405020304" pitchFamily="18" charset="0"/>
              </a:rPr>
              <a:t>отчет </a:t>
            </a:r>
            <a:r>
              <a:rPr lang="ru-RU" sz="1600" b="1" dirty="0">
                <a:solidFill>
                  <a:srgbClr val="7030A0"/>
                </a:solidFill>
                <a:latin typeface="Times New Roman" panose="02020603050405020304" pitchFamily="18" charset="0"/>
                <a:cs typeface="Times New Roman" panose="02020603050405020304" pitchFamily="18" charset="0"/>
              </a:rPr>
              <a:t>о </a:t>
            </a:r>
            <a:r>
              <a:rPr lang="ru-RU" sz="1600" b="1" dirty="0" smtClean="0">
                <a:solidFill>
                  <a:srgbClr val="7030A0"/>
                </a:solidFill>
                <a:latin typeface="Times New Roman" panose="02020603050405020304" pitchFamily="18" charset="0"/>
                <a:cs typeface="Times New Roman" panose="02020603050405020304" pitchFamily="18" charset="0"/>
              </a:rPr>
              <a:t>Минеральных Запасах</a:t>
            </a:r>
            <a:r>
              <a:rPr lang="ru-RU" sz="1600" b="1" dirty="0">
                <a:solidFill>
                  <a:srgbClr val="7030A0"/>
                </a:solidFill>
                <a:latin typeface="Times New Roman" panose="02020603050405020304" pitchFamily="18" charset="0"/>
                <a:cs typeface="Times New Roman" panose="02020603050405020304" pitchFamily="18" charset="0"/>
              </a:rPr>
              <a:t>. </a:t>
            </a:r>
            <a:endParaRPr lang="ru-RU" sz="1600" b="1" dirty="0" smtClean="0">
              <a:solidFill>
                <a:srgbClr val="7030A0"/>
              </a:solidFill>
              <a:latin typeface="Times New Roman" panose="02020603050405020304" pitchFamily="18" charset="0"/>
              <a:cs typeface="Times New Roman" panose="02020603050405020304" pitchFamily="18" charset="0"/>
            </a:endParaRPr>
          </a:p>
          <a:p>
            <a:pPr algn="just">
              <a:buFontTx/>
              <a:buChar char="-"/>
            </a:pPr>
            <a:endParaRPr lang="ru-RU" sz="1600" b="1" dirty="0" smtClean="0">
              <a:solidFill>
                <a:srgbClr val="7030A0"/>
              </a:solidFill>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Кроме </a:t>
            </a:r>
            <a:r>
              <a:rPr lang="ru-RU" sz="1600" dirty="0">
                <a:latin typeface="Times New Roman" panose="02020603050405020304" pitchFamily="18" charset="0"/>
                <a:cs typeface="Times New Roman" panose="02020603050405020304" pitchFamily="18" charset="0"/>
              </a:rPr>
              <a:t>этого разрабатываются технико-экономические документы: </a:t>
            </a:r>
            <a:endParaRPr lang="ru-RU" sz="1600" dirty="0" smtClean="0">
              <a:latin typeface="Times New Roman" panose="02020603050405020304" pitchFamily="18" charset="0"/>
              <a:cs typeface="Times New Roman" panose="02020603050405020304" pitchFamily="18" charset="0"/>
            </a:endParaRPr>
          </a:p>
          <a:p>
            <a:pPr algn="just"/>
            <a:endParaRPr lang="ru-RU" sz="1600" dirty="0" smtClean="0">
              <a:latin typeface="Times New Roman" panose="02020603050405020304" pitchFamily="18" charset="0"/>
              <a:cs typeface="Times New Roman" panose="02020603050405020304" pitchFamily="18" charset="0"/>
            </a:endParaRPr>
          </a:p>
          <a:p>
            <a:pPr algn="just">
              <a:buFontTx/>
              <a:buChar char="-"/>
            </a:pPr>
            <a:r>
              <a:rPr lang="en-US" sz="1600" b="1" dirty="0" smtClean="0">
                <a:solidFill>
                  <a:srgbClr val="00B050"/>
                </a:solidFill>
                <a:latin typeface="Times New Roman" panose="02020603050405020304" pitchFamily="18" charset="0"/>
                <a:cs typeface="Times New Roman" panose="02020603050405020304" pitchFamily="18" charset="0"/>
              </a:rPr>
              <a:t>Scoping </a:t>
            </a:r>
            <a:r>
              <a:rPr lang="en-US" sz="1600" b="1" dirty="0">
                <a:solidFill>
                  <a:srgbClr val="00B050"/>
                </a:solidFill>
                <a:latin typeface="Times New Roman" panose="02020603050405020304" pitchFamily="18" charset="0"/>
                <a:cs typeface="Times New Roman" panose="02020603050405020304" pitchFamily="18" charset="0"/>
              </a:rPr>
              <a:t>Study </a:t>
            </a:r>
            <a:r>
              <a:rPr lang="ru-RU" sz="1600" dirty="0">
                <a:latin typeface="Times New Roman" panose="02020603050405020304" pitchFamily="18" charset="0"/>
                <a:cs typeface="Times New Roman" panose="02020603050405020304" pitchFamily="18" charset="0"/>
              </a:rPr>
              <a:t>– технико-экономическое исследование потенциальной целесообразности освоения минеральных ресурсов; </a:t>
            </a:r>
            <a:endParaRPr lang="ru-RU" sz="1600" dirty="0" smtClean="0">
              <a:latin typeface="Times New Roman" panose="02020603050405020304" pitchFamily="18" charset="0"/>
              <a:cs typeface="Times New Roman" panose="02020603050405020304" pitchFamily="18" charset="0"/>
            </a:endParaRPr>
          </a:p>
          <a:p>
            <a:pPr algn="just">
              <a:buFontTx/>
              <a:buChar char="-"/>
            </a:pPr>
            <a:r>
              <a:rPr lang="en-US" sz="1600" b="1" dirty="0" smtClean="0">
                <a:solidFill>
                  <a:schemeClr val="accent6">
                    <a:lumMod val="75000"/>
                  </a:schemeClr>
                </a:solidFill>
                <a:latin typeface="Times New Roman" panose="02020603050405020304" pitchFamily="18" charset="0"/>
                <a:cs typeface="Times New Roman" panose="02020603050405020304" pitchFamily="18" charset="0"/>
              </a:rPr>
              <a:t>Pre</a:t>
            </a:r>
            <a:r>
              <a:rPr lang="ru-RU" sz="1600" b="1" dirty="0">
                <a:solidFill>
                  <a:schemeClr val="accent6">
                    <a:lumMod val="75000"/>
                  </a:schemeClr>
                </a:solidFill>
                <a:latin typeface="Times New Roman" panose="02020603050405020304" pitchFamily="18" charset="0"/>
                <a:cs typeface="Times New Roman" panose="02020603050405020304" pitchFamily="18" charset="0"/>
              </a:rPr>
              <a:t>-</a:t>
            </a:r>
            <a:r>
              <a:rPr lang="en-US" sz="1600" b="1" dirty="0">
                <a:solidFill>
                  <a:schemeClr val="accent6">
                    <a:lumMod val="75000"/>
                  </a:schemeClr>
                </a:solidFill>
                <a:latin typeface="Times New Roman" panose="02020603050405020304" pitchFamily="18" charset="0"/>
                <a:cs typeface="Times New Roman" panose="02020603050405020304" pitchFamily="18" charset="0"/>
              </a:rPr>
              <a:t>Feasibility Study </a:t>
            </a:r>
            <a:r>
              <a:rPr lang="ru-RU" sz="1600" dirty="0">
                <a:latin typeface="Times New Roman" panose="02020603050405020304" pitchFamily="18" charset="0"/>
                <a:cs typeface="Times New Roman" panose="02020603050405020304" pitchFamily="18" charset="0"/>
              </a:rPr>
              <a:t>– технико-экономическое исследование нескольких вариантов горного проекта на техническую осуществимость и целесообразность; </a:t>
            </a:r>
            <a:endParaRPr lang="ru-RU" sz="1600" dirty="0" smtClean="0">
              <a:latin typeface="Times New Roman" panose="02020603050405020304" pitchFamily="18" charset="0"/>
              <a:cs typeface="Times New Roman" panose="02020603050405020304" pitchFamily="18" charset="0"/>
            </a:endParaRPr>
          </a:p>
          <a:p>
            <a:pPr algn="just">
              <a:buFontTx/>
              <a:buChar char="-"/>
            </a:pP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Feasibility </a:t>
            </a:r>
            <a:r>
              <a:rPr lang="en-US" sz="1600" b="1" dirty="0">
                <a:solidFill>
                  <a:schemeClr val="accent6">
                    <a:lumMod val="50000"/>
                  </a:schemeClr>
                </a:solidFill>
                <a:latin typeface="Times New Roman" panose="02020603050405020304" pitchFamily="18" charset="0"/>
                <a:cs typeface="Times New Roman" panose="02020603050405020304" pitchFamily="18" charset="0"/>
              </a:rPr>
              <a:t>Study</a:t>
            </a:r>
            <a:r>
              <a:rPr lang="ru-RU" sz="1600" b="1" dirty="0">
                <a:solidFill>
                  <a:schemeClr val="accent6">
                    <a:lumMod val="50000"/>
                  </a:schemeClr>
                </a:solidFill>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технико-экономическое исследование выбранного варианта отработки запасов. </a:t>
            </a:r>
            <a:endParaRPr lang="ru-RU" sz="1600" dirty="0" smtClean="0">
              <a:latin typeface="Times New Roman" panose="02020603050405020304" pitchFamily="18" charset="0"/>
              <a:cs typeface="Times New Roman" panose="02020603050405020304" pitchFamily="18" charset="0"/>
            </a:endParaRPr>
          </a:p>
          <a:p>
            <a:pPr algn="just">
              <a:buFontTx/>
              <a:buChar char="-"/>
            </a:pPr>
            <a:endParaRPr lang="ru-RU" sz="1600" dirty="0" smtClean="0">
              <a:latin typeface="Times New Roman" panose="02020603050405020304" pitchFamily="18" charset="0"/>
              <a:cs typeface="Times New Roman" panose="02020603050405020304" pitchFamily="18" charset="0"/>
            </a:endParaRPr>
          </a:p>
          <a:p>
            <a:pPr marL="0" indent="0" algn="just">
              <a:buNone/>
            </a:pPr>
            <a:r>
              <a:rPr lang="ru-RU" sz="1600" dirty="0" smtClean="0">
                <a:latin typeface="Times New Roman" panose="02020603050405020304" pitchFamily="18" charset="0"/>
                <a:cs typeface="Times New Roman" panose="02020603050405020304" pitchFamily="18" charset="0"/>
              </a:rPr>
              <a:t>Минеральные </a:t>
            </a:r>
            <a:r>
              <a:rPr lang="ru-RU" sz="1600" dirty="0">
                <a:latin typeface="Times New Roman" panose="02020603050405020304" pitchFamily="18" charset="0"/>
                <a:cs typeface="Times New Roman" panose="02020603050405020304" pitchFamily="18" charset="0"/>
              </a:rPr>
              <a:t>ресурсы не могут быть переведены в рудные запасы, если не выполнен отчет как минимум </a:t>
            </a:r>
            <a:r>
              <a:rPr lang="en-US" sz="1600" dirty="0">
                <a:solidFill>
                  <a:schemeClr val="accent6">
                    <a:lumMod val="75000"/>
                  </a:schemeClr>
                </a:solidFill>
                <a:latin typeface="Times New Roman" panose="02020603050405020304" pitchFamily="18" charset="0"/>
                <a:cs typeface="Times New Roman" panose="02020603050405020304" pitchFamily="18" charset="0"/>
              </a:rPr>
              <a:t>Pre</a:t>
            </a:r>
            <a:r>
              <a:rPr lang="ru-RU" sz="1600" dirty="0">
                <a:solidFill>
                  <a:schemeClr val="accent6">
                    <a:lumMod val="75000"/>
                  </a:schemeClr>
                </a:solidFill>
                <a:latin typeface="Times New Roman" panose="02020603050405020304" pitchFamily="18" charset="0"/>
                <a:cs typeface="Times New Roman" panose="02020603050405020304" pitchFamily="18" charset="0"/>
              </a:rPr>
              <a:t>-</a:t>
            </a:r>
            <a:r>
              <a:rPr lang="en-US" sz="1600" dirty="0">
                <a:solidFill>
                  <a:schemeClr val="accent6">
                    <a:lumMod val="75000"/>
                  </a:schemeClr>
                </a:solidFill>
                <a:latin typeface="Times New Roman" panose="02020603050405020304" pitchFamily="18" charset="0"/>
                <a:cs typeface="Times New Roman" panose="02020603050405020304" pitchFamily="18" charset="0"/>
              </a:rPr>
              <a:t>Feasibility Study</a:t>
            </a:r>
            <a:r>
              <a:rPr lang="ru-RU" sz="1600" dirty="0" smtClean="0">
                <a:solidFill>
                  <a:schemeClr val="accent6">
                    <a:lumMod val="75000"/>
                  </a:schemeClr>
                </a:solidFill>
                <a:latin typeface="Times New Roman" panose="02020603050405020304" pitchFamily="18" charset="0"/>
                <a:cs typeface="Times New Roman" panose="02020603050405020304" pitchFamily="18" charset="0"/>
              </a:rPr>
              <a:t>.</a:t>
            </a:r>
          </a:p>
          <a:p>
            <a:pPr marL="0" indent="0" algn="just">
              <a:buNone/>
            </a:pPr>
            <a:r>
              <a:rPr lang="ru-RU" sz="16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Отчет уровня </a:t>
            </a:r>
            <a:r>
              <a:rPr lang="en-US" sz="1600" dirty="0">
                <a:solidFill>
                  <a:srgbClr val="00B050"/>
                </a:solidFill>
                <a:latin typeface="Times New Roman" panose="02020603050405020304" pitchFamily="18" charset="0"/>
                <a:cs typeface="Times New Roman" panose="02020603050405020304" pitchFamily="18" charset="0"/>
              </a:rPr>
              <a:t>Scoping Study </a:t>
            </a:r>
            <a:r>
              <a:rPr lang="ru-RU" sz="1600" dirty="0">
                <a:latin typeface="Times New Roman" panose="02020603050405020304" pitchFamily="18" charset="0"/>
                <a:cs typeface="Times New Roman" panose="02020603050405020304" pitchFamily="18" charset="0"/>
              </a:rPr>
              <a:t>не может использоваться в качестве основы для оценки </a:t>
            </a:r>
            <a:r>
              <a:rPr lang="ru-RU" sz="1600" dirty="0" smtClean="0">
                <a:latin typeface="Times New Roman" panose="02020603050405020304" pitchFamily="18" charset="0"/>
                <a:cs typeface="Times New Roman" panose="02020603050405020304" pitchFamily="18" charset="0"/>
              </a:rPr>
              <a:t>Минеральных Запасов.</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646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
            <a:ext cx="8856984" cy="855676"/>
          </a:xfrm>
        </p:spPr>
        <p:txBody>
          <a:bodyPr/>
          <a:lstStyle/>
          <a:p>
            <a:pPr lvl="0" algn="ctr" eaLnBrk="0" fontAlgn="base" hangingPunct="0">
              <a:spcAft>
                <a:spcPct val="0"/>
              </a:spcAft>
            </a:pPr>
            <a:r>
              <a:rPr lang="ru-RU" sz="2400" b="0" spc="100" dirty="0">
                <a:solidFill>
                  <a:schemeClr val="tx1"/>
                </a:solidFill>
                <a:latin typeface="Times"/>
                <a:ea typeface="+mn-ea"/>
                <a:cs typeface="Arial" pitchFamily="34" charset="0"/>
              </a:rPr>
              <a:t>Стратегия развития минерально-сырьевой базы Российской Федерации до 2035 </a:t>
            </a:r>
            <a:r>
              <a:rPr lang="ru-RU" sz="2400" b="0" spc="100" dirty="0" smtClean="0">
                <a:solidFill>
                  <a:schemeClr val="tx1"/>
                </a:solidFill>
                <a:latin typeface="Times"/>
                <a:ea typeface="+mn-ea"/>
                <a:cs typeface="Arial" pitchFamily="34" charset="0"/>
              </a:rPr>
              <a:t>года</a:t>
            </a:r>
            <a:endParaRPr lang="ru-RU" sz="2400" b="0" dirty="0">
              <a:solidFill>
                <a:schemeClr val="tx1"/>
              </a:solidFill>
              <a:latin typeface="Times"/>
              <a:ea typeface="+mn-ea"/>
              <a:cs typeface="Arial" pitchFamily="34" charset="0"/>
            </a:endParaRPr>
          </a:p>
        </p:txBody>
      </p:sp>
      <p:sp>
        <p:nvSpPr>
          <p:cNvPr id="3" name="Объект 2"/>
          <p:cNvSpPr>
            <a:spLocks noGrp="1"/>
          </p:cNvSpPr>
          <p:nvPr>
            <p:ph idx="1"/>
          </p:nvPr>
        </p:nvSpPr>
        <p:spPr>
          <a:xfrm>
            <a:off x="323528" y="908720"/>
            <a:ext cx="8640960" cy="5688632"/>
          </a:xfrm>
        </p:spPr>
        <p:txBody>
          <a:bodyPr>
            <a:normAutofit fontScale="85000" lnSpcReduction="10000"/>
          </a:bodyPr>
          <a:lstStyle/>
          <a:p>
            <a:pPr algn="ctr">
              <a:spcAft>
                <a:spcPts val="0"/>
              </a:spcAft>
            </a:pPr>
            <a:r>
              <a:rPr lang="ru-RU" b="1" dirty="0">
                <a:latin typeface="Calibri"/>
                <a:ea typeface="Times New Roman"/>
                <a:cs typeface="Calibri"/>
              </a:rPr>
              <a:t>ПРАВИТЕЛЬСТВО РОССИЙСКОЙ ФЕДЕРАЦИИ</a:t>
            </a:r>
          </a:p>
          <a:p>
            <a:pPr algn="just">
              <a:spcAft>
                <a:spcPts val="0"/>
              </a:spcAft>
            </a:pPr>
            <a:r>
              <a:rPr lang="ru-RU" b="1" dirty="0">
                <a:latin typeface="Calibri"/>
                <a:ea typeface="Times New Roman"/>
                <a:cs typeface="Calibri"/>
              </a:rPr>
              <a:t> </a:t>
            </a:r>
          </a:p>
          <a:p>
            <a:pPr algn="ctr">
              <a:spcAft>
                <a:spcPts val="0"/>
              </a:spcAft>
            </a:pPr>
            <a:r>
              <a:rPr lang="ru-RU" b="1" dirty="0">
                <a:latin typeface="Calibri"/>
                <a:ea typeface="Times New Roman"/>
                <a:cs typeface="Calibri"/>
              </a:rPr>
              <a:t>РАСПОРЯЖЕНИЕ</a:t>
            </a:r>
          </a:p>
          <a:p>
            <a:pPr algn="ctr">
              <a:spcAft>
                <a:spcPts val="0"/>
              </a:spcAft>
            </a:pPr>
            <a:r>
              <a:rPr lang="ru-RU" b="1" dirty="0">
                <a:latin typeface="Calibri"/>
                <a:ea typeface="Times New Roman"/>
                <a:cs typeface="Calibri"/>
              </a:rPr>
              <a:t>от 22 декабря 2018 г. N 2914-р</a:t>
            </a:r>
          </a:p>
          <a:p>
            <a:pPr algn="just">
              <a:spcAft>
                <a:spcPts val="0"/>
              </a:spcAft>
            </a:pPr>
            <a:r>
              <a:rPr lang="ru-RU" dirty="0">
                <a:latin typeface="Calibri"/>
                <a:ea typeface="Times New Roman"/>
                <a:cs typeface="Calibri"/>
              </a:rPr>
              <a:t> </a:t>
            </a:r>
          </a:p>
          <a:p>
            <a:pPr indent="342900" algn="just">
              <a:spcAft>
                <a:spcPts val="0"/>
              </a:spcAft>
            </a:pPr>
            <a:r>
              <a:rPr lang="ru-RU" dirty="0">
                <a:latin typeface="Calibri"/>
                <a:ea typeface="Times New Roman"/>
                <a:cs typeface="Calibri"/>
              </a:rPr>
              <a:t>1. Утвердить прилагаемую </a:t>
            </a:r>
            <a:r>
              <a:rPr lang="ru-RU" dirty="0">
                <a:solidFill>
                  <a:srgbClr val="0000FF"/>
                </a:solidFill>
                <a:latin typeface="Calibri"/>
                <a:ea typeface="Times New Roman"/>
                <a:cs typeface="Calibri"/>
                <a:hlinkClick r:id="rId2" action="ppaction://hlinkfile"/>
              </a:rPr>
              <a:t>Стратегию</a:t>
            </a:r>
            <a:r>
              <a:rPr lang="ru-RU" dirty="0">
                <a:latin typeface="Calibri"/>
                <a:ea typeface="Times New Roman"/>
                <a:cs typeface="Calibri"/>
              </a:rPr>
              <a:t> развития минерально-сырьевой базы Российской Федерации до 2035 года.</a:t>
            </a:r>
          </a:p>
          <a:p>
            <a:pPr indent="342900" algn="just">
              <a:spcBef>
                <a:spcPts val="1100"/>
              </a:spcBef>
              <a:spcAft>
                <a:spcPts val="0"/>
              </a:spcAft>
            </a:pPr>
            <a:r>
              <a:rPr lang="ru-RU" dirty="0">
                <a:latin typeface="Calibri"/>
                <a:ea typeface="Times New Roman"/>
                <a:cs typeface="Calibri"/>
              </a:rPr>
              <a:t>2. Минприроды России с участием заинтересованных федеральных органов исполнительной власти разработать и утвердить в 3-месячный срок со дня вступления в силу настоящего распоряжения план мероприятий по реализации </a:t>
            </a:r>
            <a:r>
              <a:rPr lang="ru-RU" dirty="0">
                <a:solidFill>
                  <a:srgbClr val="0000FF"/>
                </a:solidFill>
                <a:latin typeface="Calibri"/>
                <a:ea typeface="Times New Roman"/>
                <a:cs typeface="Calibri"/>
                <a:hlinkClick r:id="rId2" action="ppaction://hlinkfile"/>
              </a:rPr>
              <a:t>Стратегии</a:t>
            </a:r>
            <a:r>
              <a:rPr lang="ru-RU" dirty="0">
                <a:latin typeface="Calibri"/>
                <a:ea typeface="Times New Roman"/>
                <a:cs typeface="Calibri"/>
              </a:rPr>
              <a:t> развития минерально-сырьевой базы Российской Федерации до 2035 года и обеспечить его выполнение.</a:t>
            </a:r>
          </a:p>
          <a:p>
            <a:pPr indent="342900" algn="just">
              <a:spcBef>
                <a:spcPts val="1100"/>
              </a:spcBef>
              <a:spcAft>
                <a:spcPts val="0"/>
              </a:spcAft>
            </a:pPr>
            <a:r>
              <a:rPr lang="ru-RU" dirty="0">
                <a:latin typeface="Calibri"/>
                <a:ea typeface="Times New Roman"/>
                <a:cs typeface="Calibri"/>
              </a:rPr>
              <a:t>3. Рекомендовать органам исполнительной власти субъектов Российской Федерации в пределах своей компетенции руководствоваться положениями </a:t>
            </a:r>
            <a:r>
              <a:rPr lang="ru-RU" dirty="0">
                <a:solidFill>
                  <a:srgbClr val="0000FF"/>
                </a:solidFill>
                <a:latin typeface="Calibri"/>
                <a:ea typeface="Times New Roman"/>
                <a:cs typeface="Calibri"/>
                <a:hlinkClick r:id="rId2" action="ppaction://hlinkfile"/>
              </a:rPr>
              <a:t>Стратегии</a:t>
            </a:r>
            <a:r>
              <a:rPr lang="ru-RU" dirty="0">
                <a:latin typeface="Calibri"/>
                <a:ea typeface="Times New Roman"/>
                <a:cs typeface="Calibri"/>
              </a:rPr>
              <a:t> развития минерально-сырьевой базы Российской Федерации до 2035 года при разработке и реализации программ социально-экономического развития субъектов Российской Федерации, нормативных правовых актов и иных документов.</a:t>
            </a:r>
          </a:p>
          <a:p>
            <a:pPr indent="342900" algn="just">
              <a:spcBef>
                <a:spcPts val="1100"/>
              </a:spcBef>
              <a:spcAft>
                <a:spcPts val="0"/>
              </a:spcAft>
            </a:pPr>
            <a:r>
              <a:rPr lang="ru-RU" dirty="0">
                <a:latin typeface="Calibri"/>
                <a:ea typeface="Times New Roman"/>
                <a:cs typeface="Calibri"/>
              </a:rPr>
              <a:t>4. Признать утратившим силу </a:t>
            </a:r>
            <a:r>
              <a:rPr lang="ru-RU" dirty="0">
                <a:solidFill>
                  <a:srgbClr val="0000FF"/>
                </a:solidFill>
                <a:latin typeface="Calibri"/>
                <a:ea typeface="Times New Roman"/>
                <a:cs typeface="Calibri"/>
                <a:hlinkClick r:id="rId3"/>
              </a:rPr>
              <a:t>распоряжение</a:t>
            </a:r>
            <a:r>
              <a:rPr lang="ru-RU" dirty="0">
                <a:latin typeface="Calibri"/>
                <a:ea typeface="Times New Roman"/>
                <a:cs typeface="Calibri"/>
              </a:rPr>
              <a:t> Правительства Российской Федерации от 21 июня 2010 г. N 1039-р (Собрание законодательства Российской Федерации, 2010, N 26, ст. 3399).</a:t>
            </a:r>
          </a:p>
          <a:p>
            <a:pPr algn="just">
              <a:spcAft>
                <a:spcPts val="0"/>
              </a:spcAft>
            </a:pPr>
            <a:r>
              <a:rPr lang="ru-RU" dirty="0">
                <a:latin typeface="Calibri"/>
                <a:ea typeface="Times New Roman"/>
                <a:cs typeface="Calibri"/>
              </a:rPr>
              <a:t> </a:t>
            </a:r>
          </a:p>
          <a:p>
            <a:pPr algn="r">
              <a:spcAft>
                <a:spcPts val="0"/>
              </a:spcAft>
            </a:pPr>
            <a:r>
              <a:rPr lang="ru-RU" dirty="0">
                <a:latin typeface="Calibri"/>
                <a:ea typeface="Times New Roman"/>
                <a:cs typeface="Calibri"/>
              </a:rPr>
              <a:t>Председатель Правительства</a:t>
            </a:r>
          </a:p>
          <a:p>
            <a:pPr algn="r">
              <a:spcAft>
                <a:spcPts val="0"/>
              </a:spcAft>
            </a:pPr>
            <a:r>
              <a:rPr lang="ru-RU" dirty="0">
                <a:latin typeface="Calibri"/>
                <a:ea typeface="Times New Roman"/>
                <a:cs typeface="Calibri"/>
              </a:rPr>
              <a:t>Российской Федерации</a:t>
            </a:r>
          </a:p>
          <a:p>
            <a:pPr algn="r">
              <a:spcAft>
                <a:spcPts val="0"/>
              </a:spcAft>
            </a:pPr>
            <a:r>
              <a:rPr lang="ru-RU" dirty="0">
                <a:latin typeface="Calibri"/>
                <a:ea typeface="Times New Roman"/>
                <a:cs typeface="Calibri"/>
              </a:rPr>
              <a:t>Д.МЕДВЕДЕВ</a:t>
            </a:r>
          </a:p>
          <a:p>
            <a:pPr marL="109728" lvl="1" indent="0" algn="just">
              <a:lnSpc>
                <a:spcPct val="80000"/>
              </a:lnSpc>
              <a:spcBef>
                <a:spcPts val="600"/>
              </a:spcBef>
              <a:spcAft>
                <a:spcPts val="600"/>
              </a:spcAft>
              <a:buClr>
                <a:srgbClr val="009999"/>
              </a:buClr>
              <a:buSzPct val="68000"/>
              <a:buNone/>
            </a:pPr>
            <a:endParaRPr lang="ru-RU" dirty="0"/>
          </a:p>
        </p:txBody>
      </p:sp>
      <p:sp>
        <p:nvSpPr>
          <p:cNvPr id="4" name="Номер слайда 3"/>
          <p:cNvSpPr>
            <a:spLocks noGrp="1"/>
          </p:cNvSpPr>
          <p:nvPr>
            <p:ph type="sldNum" sz="quarter" idx="12"/>
          </p:nvPr>
        </p:nvSpPr>
        <p:spPr/>
        <p:txBody>
          <a:bodyPr/>
          <a:lstStyle/>
          <a:p>
            <a:fld id="{08088004-3854-4375-BA1C-6FD3828DD771}" type="slidenum">
              <a:rPr lang="ru-RU" smtClean="0">
                <a:solidFill>
                  <a:srgbClr val="526DB0">
                    <a:lumMod val="50000"/>
                  </a:srgbClr>
                </a:solidFill>
              </a:rPr>
              <a:pPr/>
              <a:t>2</a:t>
            </a:fld>
            <a:endParaRPr lang="ru-RU" dirty="0">
              <a:solidFill>
                <a:srgbClr val="526DB0">
                  <a:lumMod val="50000"/>
                </a:srgbClr>
              </a:solidFill>
            </a:endParaRPr>
          </a:p>
        </p:txBody>
      </p:sp>
    </p:spTree>
    <p:extLst>
      <p:ext uri="{BB962C8B-B14F-4D97-AF65-F5344CB8AC3E}">
        <p14:creationId xmlns:p14="http://schemas.microsoft.com/office/powerpoint/2010/main" val="2686436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871008"/>
          </a:xfrm>
        </p:spPr>
        <p:txBody>
          <a:bodyPr>
            <a:normAutofit/>
          </a:bodyPr>
          <a:lstStyle/>
          <a:p>
            <a:pPr algn="ctr"/>
            <a:r>
              <a:rPr lang="ru-RU" sz="2000" b="1" dirty="0" smtClean="0">
                <a:latin typeface="Times New Roman" panose="02020603050405020304" pitchFamily="18" charset="0"/>
                <a:cs typeface="Times New Roman" panose="02020603050405020304" pitchFamily="18" charset="0"/>
              </a:rPr>
              <a:t>Базовые отличия стандартов ГКЗ и семейства </a:t>
            </a:r>
            <a:r>
              <a:rPr lang="en-US" sz="2000" b="1" dirty="0" smtClean="0">
                <a:latin typeface="Times New Roman" panose="02020603050405020304" pitchFamily="18" charset="0"/>
                <a:cs typeface="Times New Roman" panose="02020603050405020304" pitchFamily="18" charset="0"/>
              </a:rPr>
              <a:t>CRIRSCO</a:t>
            </a:r>
            <a:r>
              <a:rPr lang="ru-RU" sz="2000" dirty="0" smtClean="0"/>
              <a:t/>
            </a:r>
            <a:br>
              <a:rPr lang="ru-RU" sz="2000" dirty="0" smtClean="0"/>
            </a:br>
            <a:endParaRPr lang="ru-RU" sz="2000" dirty="0"/>
          </a:p>
        </p:txBody>
      </p:sp>
      <p:sp>
        <p:nvSpPr>
          <p:cNvPr id="3" name="Объект 2"/>
          <p:cNvSpPr>
            <a:spLocks noGrp="1"/>
          </p:cNvSpPr>
          <p:nvPr>
            <p:ph idx="1"/>
          </p:nvPr>
        </p:nvSpPr>
        <p:spPr>
          <a:xfrm>
            <a:off x="467544" y="620688"/>
            <a:ext cx="8229600" cy="5832648"/>
          </a:xfrm>
        </p:spPr>
        <p:txBody>
          <a:bodyPr>
            <a:normAutofit fontScale="85000" lnSpcReduction="20000"/>
          </a:bodyPr>
          <a:lstStyle/>
          <a:p>
            <a:pPr algn="just"/>
            <a:r>
              <a:rPr lang="ru-RU" sz="2200" i="1" u="sng" dirty="0">
                <a:solidFill>
                  <a:srgbClr val="0070C0"/>
                </a:solidFill>
                <a:latin typeface="Times New Roman" panose="02020603050405020304" pitchFamily="18" charset="0"/>
                <a:cs typeface="Times New Roman" panose="02020603050405020304" pitchFamily="18" charset="0"/>
              </a:rPr>
              <a:t>Разделение на </a:t>
            </a:r>
            <a:r>
              <a:rPr lang="ru-RU" sz="2200" i="1" u="sng" dirty="0" smtClean="0">
                <a:solidFill>
                  <a:srgbClr val="0070C0"/>
                </a:solidFill>
                <a:latin typeface="Times New Roman" panose="02020603050405020304" pitchFamily="18" charset="0"/>
                <a:cs typeface="Times New Roman" panose="02020603050405020304" pitchFamily="18" charset="0"/>
              </a:rPr>
              <a:t>Минеральные Ресурсы </a:t>
            </a:r>
            <a:r>
              <a:rPr lang="ru-RU" sz="2200" i="1" u="sng" dirty="0">
                <a:solidFill>
                  <a:srgbClr val="0070C0"/>
                </a:solidFill>
                <a:latin typeface="Times New Roman" panose="02020603050405020304" pitchFamily="18" charset="0"/>
                <a:cs typeface="Times New Roman" panose="02020603050405020304" pitchFamily="18" charset="0"/>
              </a:rPr>
              <a:t>и </a:t>
            </a:r>
            <a:r>
              <a:rPr lang="ru-RU" sz="2200" i="1" u="sng" dirty="0" smtClean="0">
                <a:solidFill>
                  <a:srgbClr val="0070C0"/>
                </a:solidFill>
                <a:latin typeface="Times New Roman" panose="02020603050405020304" pitchFamily="18" charset="0"/>
                <a:cs typeface="Times New Roman" panose="02020603050405020304" pitchFamily="18" charset="0"/>
              </a:rPr>
              <a:t>Минеральные Запасы </a:t>
            </a:r>
            <a:r>
              <a:rPr lang="ru-RU" sz="2200" i="1" u="sng" dirty="0">
                <a:solidFill>
                  <a:srgbClr val="0070C0"/>
                </a:solidFill>
                <a:latin typeface="Times New Roman" panose="02020603050405020304" pitchFamily="18" charset="0"/>
                <a:cs typeface="Times New Roman" panose="02020603050405020304" pitchFamily="18" charset="0"/>
              </a:rPr>
              <a:t>в соответствии с международными стандартами, с одной стороны, и отсутствие в этих стандартах таких понятий, как промышленные кондиции, балансовые и забалансовые запасы, как это имеет место в стандартах ГКЗ, с другой стороны, и составляют базовое отличие двух стандартов.  </a:t>
            </a:r>
            <a:endParaRPr lang="ru-RU" sz="2200" i="1" u="sng" dirty="0" smtClean="0">
              <a:solidFill>
                <a:srgbClr val="0070C0"/>
              </a:solidFill>
              <a:latin typeface="Times New Roman" panose="02020603050405020304" pitchFamily="18" charset="0"/>
              <a:cs typeface="Times New Roman" panose="02020603050405020304" pitchFamily="18" charset="0"/>
            </a:endParaRPr>
          </a:p>
          <a:p>
            <a:pPr algn="just"/>
            <a:endParaRPr lang="ru-RU" sz="2200" i="1" u="sng" dirty="0" smtClean="0">
              <a:solidFill>
                <a:srgbClr val="0070C0"/>
              </a:solidFill>
              <a:latin typeface="Times New Roman" panose="02020603050405020304" pitchFamily="18" charset="0"/>
              <a:cs typeface="Times New Roman" panose="02020603050405020304" pitchFamily="18" charset="0"/>
            </a:endParaRPr>
          </a:p>
          <a:p>
            <a:pPr algn="just"/>
            <a:r>
              <a:rPr lang="ru-RU" sz="2200" b="1" dirty="0">
                <a:solidFill>
                  <a:srgbClr val="C00000"/>
                </a:solidFill>
                <a:latin typeface="Times New Roman" panose="02020603050405020304" pitchFamily="18" charset="0"/>
                <a:cs typeface="Times New Roman" panose="02020603050405020304" pitchFamily="18" charset="0"/>
              </a:rPr>
              <a:t>Минеральные </a:t>
            </a:r>
            <a:r>
              <a:rPr lang="ru-RU" sz="2200" b="1" dirty="0" smtClean="0">
                <a:solidFill>
                  <a:srgbClr val="C00000"/>
                </a:solidFill>
                <a:latin typeface="Times New Roman" panose="02020603050405020304" pitchFamily="18" charset="0"/>
                <a:cs typeface="Times New Roman" panose="02020603050405020304" pitchFamily="18" charset="0"/>
              </a:rPr>
              <a:t>Ресурсы</a:t>
            </a:r>
            <a:r>
              <a:rPr lang="ru-RU" sz="2200" dirty="0" smtClean="0">
                <a:latin typeface="Times New Roman" panose="02020603050405020304" pitchFamily="18" charset="0"/>
                <a:cs typeface="Times New Roman" panose="02020603050405020304" pitchFamily="18" charset="0"/>
              </a:rPr>
              <a:t> – минеральное образование, потенциально представляющее </a:t>
            </a:r>
            <a:r>
              <a:rPr lang="ru-RU" sz="2200" dirty="0">
                <a:latin typeface="Times New Roman" panose="02020603050405020304" pitchFamily="18" charset="0"/>
                <a:cs typeface="Times New Roman" panose="02020603050405020304" pitchFamily="18" charset="0"/>
              </a:rPr>
              <a:t>экономический интерес с обоснованными перспективами возможной в дальнейшем рентабельной отработки; категории минеральных ресурсов – </a:t>
            </a:r>
            <a:r>
              <a:rPr lang="en-US" sz="2200" b="1" i="1" dirty="0">
                <a:solidFill>
                  <a:srgbClr val="C00000"/>
                </a:solidFill>
                <a:latin typeface="Times New Roman" panose="02020603050405020304" pitchFamily="18" charset="0"/>
                <a:cs typeface="Times New Roman" panose="02020603050405020304" pitchFamily="18" charset="0"/>
              </a:rPr>
              <a:t>Inferred</a:t>
            </a:r>
            <a:r>
              <a:rPr lang="ru-RU" sz="2200" dirty="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Предполагаемые</a:t>
            </a:r>
            <a:r>
              <a:rPr lang="ru-RU" sz="2200" dirty="0">
                <a:latin typeface="Times New Roman" panose="02020603050405020304" pitchFamily="18" charset="0"/>
                <a:cs typeface="Times New Roman" panose="02020603050405020304" pitchFamily="18" charset="0"/>
              </a:rPr>
              <a:t>), </a:t>
            </a:r>
            <a:r>
              <a:rPr lang="en-US" sz="2200" b="1" i="1" dirty="0">
                <a:solidFill>
                  <a:srgbClr val="C00000"/>
                </a:solidFill>
                <a:latin typeface="Times New Roman" panose="02020603050405020304" pitchFamily="18" charset="0"/>
                <a:cs typeface="Times New Roman" panose="02020603050405020304" pitchFamily="18" charset="0"/>
              </a:rPr>
              <a:t>Indicated</a:t>
            </a:r>
            <a:r>
              <a:rPr lang="ru-RU" sz="2200" dirty="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Исчисленные</a:t>
            </a:r>
            <a:r>
              <a:rPr lang="ru-RU" sz="2200" dirty="0">
                <a:latin typeface="Times New Roman" panose="02020603050405020304" pitchFamily="18" charset="0"/>
                <a:cs typeface="Times New Roman" panose="02020603050405020304" pitchFamily="18" charset="0"/>
              </a:rPr>
              <a:t>), </a:t>
            </a:r>
            <a:r>
              <a:rPr lang="en-US" sz="2200" b="1" i="1" dirty="0">
                <a:solidFill>
                  <a:srgbClr val="C00000"/>
                </a:solidFill>
                <a:latin typeface="Times New Roman" panose="02020603050405020304" pitchFamily="18" charset="0"/>
                <a:cs typeface="Times New Roman" panose="02020603050405020304" pitchFamily="18" charset="0"/>
              </a:rPr>
              <a:t>Measured</a:t>
            </a:r>
            <a:r>
              <a:rPr lang="en-US" sz="2200" i="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Измеренные</a:t>
            </a:r>
            <a:r>
              <a:rPr lang="ru-RU" sz="2200" dirty="0" smtClean="0">
                <a:latin typeface="Times New Roman" panose="02020603050405020304" pitchFamily="18" charset="0"/>
                <a:cs typeface="Times New Roman" panose="02020603050405020304" pitchFamily="18" charset="0"/>
              </a:rPr>
              <a:t>);</a:t>
            </a:r>
          </a:p>
          <a:p>
            <a:pPr marL="0" indent="0" algn="just">
              <a:buNone/>
            </a:pPr>
            <a:endParaRPr lang="ru-RU" sz="2200" dirty="0">
              <a:latin typeface="Times New Roman" panose="02020603050405020304" pitchFamily="18" charset="0"/>
              <a:cs typeface="Times New Roman" panose="02020603050405020304" pitchFamily="18" charset="0"/>
            </a:endParaRPr>
          </a:p>
          <a:p>
            <a:pPr algn="just"/>
            <a:r>
              <a:rPr lang="ru-RU" sz="2200" b="1" dirty="0" smtClean="0">
                <a:solidFill>
                  <a:srgbClr val="00B050"/>
                </a:solidFill>
                <a:latin typeface="Times New Roman" panose="02020603050405020304" pitchFamily="18" charset="0"/>
                <a:cs typeface="Times New Roman" panose="02020603050405020304" pitchFamily="18" charset="0"/>
              </a:rPr>
              <a:t>Минеральные Запасы</a:t>
            </a:r>
            <a:r>
              <a:rPr lang="ru-RU" sz="2200" dirty="0" smtClean="0">
                <a:solidFill>
                  <a:srgbClr val="00B050"/>
                </a:solidFill>
                <a:latin typeface="Times New Roman" panose="02020603050405020304" pitchFamily="18" charset="0"/>
                <a:cs typeface="Times New Roman" panose="02020603050405020304" pitchFamily="18" charset="0"/>
              </a:rPr>
              <a:t> </a:t>
            </a:r>
            <a:r>
              <a:rPr lang="ru-RU" sz="2200" b="1" i="1" u="sng" dirty="0">
                <a:solidFill>
                  <a:srgbClr val="00B050"/>
                </a:solidFill>
                <a:latin typeface="Times New Roman" panose="02020603050405020304" pitchFamily="18" charset="0"/>
                <a:cs typeface="Times New Roman" panose="02020603050405020304" pitchFamily="18" charset="0"/>
              </a:rPr>
              <a:t>- часть</a:t>
            </a:r>
            <a:r>
              <a:rPr lang="ru-RU" sz="2200" b="1" i="1" u="sng"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Минеральных Ресурсов </a:t>
            </a:r>
            <a:r>
              <a:rPr lang="ru-RU" sz="2200" dirty="0">
                <a:latin typeface="Times New Roman" panose="02020603050405020304" pitchFamily="18" charset="0"/>
                <a:cs typeface="Times New Roman" panose="02020603050405020304" pitchFamily="18" charset="0"/>
              </a:rPr>
              <a:t>категорий </a:t>
            </a:r>
            <a:r>
              <a:rPr lang="en-US" sz="2200" dirty="0">
                <a:latin typeface="Times New Roman" panose="02020603050405020304" pitchFamily="18" charset="0"/>
                <a:cs typeface="Times New Roman" panose="02020603050405020304" pitchFamily="18" charset="0"/>
              </a:rPr>
              <a:t>Indicated </a:t>
            </a:r>
            <a:r>
              <a:rPr lang="ru-RU" sz="2200" dirty="0">
                <a:latin typeface="Times New Roman" panose="02020603050405020304" pitchFamily="18" charset="0"/>
                <a:cs typeface="Times New Roman" panose="02020603050405020304" pitchFamily="18" charset="0"/>
              </a:rPr>
              <a:t>и </a:t>
            </a:r>
            <a:r>
              <a:rPr lang="en-US" sz="2200" dirty="0">
                <a:latin typeface="Times New Roman" panose="02020603050405020304" pitchFamily="18" charset="0"/>
                <a:cs typeface="Times New Roman" panose="02020603050405020304" pitchFamily="18" charset="0"/>
              </a:rPr>
              <a:t>Measured</a:t>
            </a:r>
            <a:r>
              <a:rPr lang="ru-RU" sz="2200" dirty="0">
                <a:latin typeface="Times New Roman" panose="02020603050405020304" pitchFamily="18" charset="0"/>
                <a:cs typeface="Times New Roman" panose="02020603050405020304" pitchFamily="18" charset="0"/>
              </a:rPr>
              <a:t> отработка которых экономически целесообразна; категории </a:t>
            </a:r>
            <a:r>
              <a:rPr lang="ru-RU" sz="2200" dirty="0" smtClean="0">
                <a:latin typeface="Times New Roman" panose="02020603050405020304" pitchFamily="18" charset="0"/>
                <a:cs typeface="Times New Roman" panose="02020603050405020304" pitchFamily="18" charset="0"/>
              </a:rPr>
              <a:t>Минеральных Запасов </a:t>
            </a:r>
            <a:r>
              <a:rPr lang="ru-RU" sz="2200" dirty="0">
                <a:latin typeface="Times New Roman" panose="02020603050405020304" pitchFamily="18" charset="0"/>
                <a:cs typeface="Times New Roman" panose="02020603050405020304" pitchFamily="18" charset="0"/>
              </a:rPr>
              <a:t>- </a:t>
            </a:r>
            <a:r>
              <a:rPr lang="en-US" sz="2200" b="1" i="1" dirty="0">
                <a:solidFill>
                  <a:srgbClr val="00B050"/>
                </a:solidFill>
                <a:latin typeface="Times New Roman" panose="02020603050405020304" pitchFamily="18" charset="0"/>
                <a:cs typeface="Times New Roman" panose="02020603050405020304" pitchFamily="18" charset="0"/>
              </a:rPr>
              <a:t>Probable</a:t>
            </a:r>
            <a:r>
              <a:rPr lang="ru-RU" sz="2200" i="1" dirty="0">
                <a:latin typeface="Times New Roman" panose="02020603050405020304" pitchFamily="18" charset="0"/>
                <a:cs typeface="Times New Roman" panose="02020603050405020304" pitchFamily="18" charset="0"/>
              </a:rPr>
              <a:t> (Вероятные) </a:t>
            </a:r>
            <a:r>
              <a:rPr lang="ru-RU" sz="2200" dirty="0">
                <a:latin typeface="Times New Roman" panose="02020603050405020304" pitchFamily="18" charset="0"/>
                <a:cs typeface="Times New Roman" panose="02020603050405020304" pitchFamily="18" charset="0"/>
              </a:rPr>
              <a:t>и</a:t>
            </a:r>
            <a:r>
              <a:rPr lang="ru-RU" sz="2200" i="1" dirty="0">
                <a:latin typeface="Times New Roman" panose="02020603050405020304" pitchFamily="18" charset="0"/>
                <a:cs typeface="Times New Roman" panose="02020603050405020304" pitchFamily="18" charset="0"/>
              </a:rPr>
              <a:t> </a:t>
            </a:r>
            <a:r>
              <a:rPr lang="en-US" sz="2200" b="1" i="1" dirty="0" smtClean="0">
                <a:solidFill>
                  <a:srgbClr val="00B050"/>
                </a:solidFill>
                <a:latin typeface="Times New Roman" panose="02020603050405020304" pitchFamily="18" charset="0"/>
                <a:cs typeface="Times New Roman" panose="02020603050405020304" pitchFamily="18" charset="0"/>
              </a:rPr>
              <a:t>Proved</a:t>
            </a:r>
            <a:r>
              <a:rPr lang="ru-RU" sz="2200" dirty="0" smtClean="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Доказанные</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marL="0" indent="0" algn="just">
              <a:buNone/>
            </a:pPr>
            <a:endParaRPr lang="ru-RU" sz="2200" dirty="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Базовыми </a:t>
            </a:r>
            <a:r>
              <a:rPr lang="ru-RU" sz="2200" dirty="0">
                <a:latin typeface="Times New Roman" panose="02020603050405020304" pitchFamily="18" charset="0"/>
                <a:cs typeface="Times New Roman" panose="02020603050405020304" pitchFamily="18" charset="0"/>
              </a:rPr>
              <a:t>отличиями </a:t>
            </a:r>
            <a:r>
              <a:rPr lang="ru-RU" sz="2200" dirty="0" smtClean="0">
                <a:latin typeface="Times New Roman" panose="02020603050405020304" pitchFamily="18" charset="0"/>
                <a:cs typeface="Times New Roman" panose="02020603050405020304" pitchFamily="18" charset="0"/>
              </a:rPr>
              <a:t>российских </a:t>
            </a:r>
            <a:r>
              <a:rPr lang="ru-RU" sz="2200" dirty="0">
                <a:latin typeface="Times New Roman" panose="02020603050405020304" pitchFamily="18" charset="0"/>
                <a:cs typeface="Times New Roman" panose="02020603050405020304" pitchFamily="18" charset="0"/>
              </a:rPr>
              <a:t>стандартов от международных также являются:</a:t>
            </a:r>
          </a:p>
          <a:p>
            <a:pPr marL="0" indent="0" algn="just">
              <a:buNone/>
            </a:pPr>
            <a:r>
              <a:rPr lang="ru-RU" sz="2200" b="1" dirty="0" smtClean="0">
                <a:solidFill>
                  <a:srgbClr val="7030A0"/>
                </a:solidFill>
                <a:latin typeface="Times New Roman" panose="02020603050405020304" pitchFamily="18" charset="0"/>
                <a:cs typeface="Times New Roman" panose="02020603050405020304" pitchFamily="18" charset="0"/>
              </a:rPr>
              <a:t>    - </a:t>
            </a:r>
            <a:r>
              <a:rPr lang="ru-RU" sz="2200" b="1" dirty="0">
                <a:solidFill>
                  <a:srgbClr val="7030A0"/>
                </a:solidFill>
                <a:latin typeface="Times New Roman" panose="02020603050405020304" pitchFamily="18" charset="0"/>
                <a:cs typeface="Times New Roman" panose="02020603050405020304" pitchFamily="18" charset="0"/>
              </a:rPr>
              <a:t>промышленные кондиции</a:t>
            </a:r>
            <a:r>
              <a:rPr lang="ru-RU" sz="2200" b="1" dirty="0" smtClean="0">
                <a:solidFill>
                  <a:srgbClr val="7030A0"/>
                </a:solidFill>
                <a:latin typeface="Times New Roman" panose="02020603050405020304" pitchFamily="18" charset="0"/>
                <a:cs typeface="Times New Roman" panose="02020603050405020304" pitchFamily="18" charset="0"/>
              </a:rPr>
              <a:t>;</a:t>
            </a:r>
            <a:endParaRPr lang="ru-RU" sz="2200" dirty="0">
              <a:solidFill>
                <a:srgbClr val="7030A0"/>
              </a:solidFill>
              <a:latin typeface="Times New Roman" panose="02020603050405020304" pitchFamily="18" charset="0"/>
              <a:cs typeface="Times New Roman" panose="02020603050405020304" pitchFamily="18" charset="0"/>
            </a:endParaRPr>
          </a:p>
          <a:p>
            <a:pPr marL="0" indent="0" algn="just">
              <a:buNone/>
            </a:pPr>
            <a:r>
              <a:rPr lang="ru-RU" sz="2200" b="1" dirty="0">
                <a:solidFill>
                  <a:srgbClr val="7030A0"/>
                </a:solidFill>
                <a:latin typeface="Times New Roman" panose="02020603050405020304" pitchFamily="18" charset="0"/>
                <a:cs typeface="Times New Roman" panose="02020603050405020304" pitchFamily="18" charset="0"/>
              </a:rPr>
              <a:t> </a:t>
            </a:r>
            <a:r>
              <a:rPr lang="ru-RU" sz="2200" b="1" dirty="0" smtClean="0">
                <a:solidFill>
                  <a:srgbClr val="7030A0"/>
                </a:solidFill>
                <a:latin typeface="Times New Roman" panose="02020603050405020304" pitchFamily="18" charset="0"/>
                <a:cs typeface="Times New Roman" panose="02020603050405020304" pitchFamily="18" charset="0"/>
              </a:rPr>
              <a:t>   - </a:t>
            </a:r>
            <a:r>
              <a:rPr lang="ru-RU" sz="2200" b="1" dirty="0">
                <a:solidFill>
                  <a:srgbClr val="7030A0"/>
                </a:solidFill>
                <a:latin typeface="Times New Roman" panose="02020603050405020304" pitchFamily="18" charset="0"/>
                <a:cs typeface="Times New Roman" panose="02020603050405020304" pitchFamily="18" charset="0"/>
              </a:rPr>
              <a:t>балансовые и </a:t>
            </a:r>
            <a:r>
              <a:rPr lang="ru-RU" sz="2200" b="1" dirty="0" err="1">
                <a:solidFill>
                  <a:srgbClr val="7030A0"/>
                </a:solidFill>
                <a:latin typeface="Times New Roman" panose="02020603050405020304" pitchFamily="18" charset="0"/>
                <a:cs typeface="Times New Roman" panose="02020603050405020304" pitchFamily="18" charset="0"/>
              </a:rPr>
              <a:t>забалансовые</a:t>
            </a:r>
            <a:r>
              <a:rPr lang="ru-RU" sz="2200" b="1" dirty="0">
                <a:solidFill>
                  <a:srgbClr val="7030A0"/>
                </a:solidFill>
                <a:latin typeface="Times New Roman" panose="02020603050405020304" pitchFamily="18" charset="0"/>
                <a:cs typeface="Times New Roman" panose="02020603050405020304" pitchFamily="18" charset="0"/>
              </a:rPr>
              <a:t> запасы.</a:t>
            </a:r>
            <a:endParaRPr lang="ru-RU" sz="2200" dirty="0">
              <a:solidFill>
                <a:srgbClr val="7030A0"/>
              </a:solidFill>
              <a:latin typeface="Times New Roman" panose="02020603050405020304" pitchFamily="18" charset="0"/>
              <a:cs typeface="Times New Roman" panose="02020603050405020304" pitchFamily="18" charset="0"/>
            </a:endParaRPr>
          </a:p>
          <a:p>
            <a:pPr algn="just"/>
            <a:endParaRPr lang="ru-RU" sz="1400" dirty="0"/>
          </a:p>
        </p:txBody>
      </p:sp>
    </p:spTree>
    <p:extLst>
      <p:ext uri="{BB962C8B-B14F-4D97-AF65-F5344CB8AC3E}">
        <p14:creationId xmlns:p14="http://schemas.microsoft.com/office/powerpoint/2010/main" val="2019932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E8AA8AF-F181-4DD6-B967-757F69000348}" type="slidenum">
              <a:rPr lang="ru-RU" smtClean="0">
                <a:solidFill>
                  <a:srgbClr val="7E97AD">
                    <a:lumMod val="50000"/>
                  </a:srgbClr>
                </a:solidFill>
              </a:rPr>
              <a:pPr/>
              <a:t>21</a:t>
            </a:fld>
            <a:endParaRPr lang="ru-RU">
              <a:solidFill>
                <a:srgbClr val="7E97AD">
                  <a:lumMod val="50000"/>
                </a:srgbClr>
              </a:solidFill>
            </a:endParaRPr>
          </a:p>
        </p:txBody>
      </p:sp>
      <p:sp>
        <p:nvSpPr>
          <p:cNvPr id="9" name="Прямоугольник 8"/>
          <p:cNvSpPr/>
          <p:nvPr/>
        </p:nvSpPr>
        <p:spPr>
          <a:xfrm>
            <a:off x="160022" y="2204864"/>
            <a:ext cx="8785225" cy="1564531"/>
          </a:xfrm>
          <a:prstGeom prst="rect">
            <a:avLst/>
          </a:prstGeom>
          <a:solidFill>
            <a:schemeClr val="bg1">
              <a:lumMod val="95000"/>
            </a:schemeClr>
          </a:solidFill>
        </p:spPr>
        <p:txBody>
          <a:bodyPr wrap="square">
            <a:spAutoFit/>
          </a:bodyPr>
          <a:lstStyle/>
          <a:p>
            <a:pPr lvl="0" algn="ctr" eaLnBrk="1" hangingPunct="1"/>
            <a:r>
              <a:rPr lang="ru-RU" altLang="ru-RU" sz="2000" b="1" i="1" dirty="0">
                <a:solidFill>
                  <a:srgbClr val="0070C0"/>
                </a:solidFill>
                <a:latin typeface="Arial" pitchFamily="34" charset="0"/>
              </a:rPr>
              <a:t>Практические аспекты подготовки и </a:t>
            </a:r>
            <a:r>
              <a:rPr lang="ru-RU" altLang="ru-RU" sz="2000" b="1" i="1" dirty="0" smtClean="0">
                <a:solidFill>
                  <a:srgbClr val="0070C0"/>
                </a:solidFill>
                <a:latin typeface="Arial" pitchFamily="34" charset="0"/>
              </a:rPr>
              <a:t>аудита </a:t>
            </a:r>
            <a:r>
              <a:rPr lang="ru-RU" altLang="ru-RU" sz="2000" b="1" i="1" dirty="0">
                <a:solidFill>
                  <a:srgbClr val="0070C0"/>
                </a:solidFill>
                <a:latin typeface="Arial" pitchFamily="34" charset="0"/>
              </a:rPr>
              <a:t>отчетов по запасам </a:t>
            </a:r>
            <a:r>
              <a:rPr lang="ru-RU" altLang="ru-RU" sz="2000" b="1" i="1" dirty="0" smtClean="0">
                <a:solidFill>
                  <a:srgbClr val="0070C0"/>
                </a:solidFill>
                <a:latin typeface="Arial" pitchFamily="34" charset="0"/>
              </a:rPr>
              <a:t>горнодобывающих </a:t>
            </a:r>
            <a:r>
              <a:rPr lang="ru-RU" altLang="ru-RU" sz="2000" b="1" i="1" dirty="0">
                <a:solidFill>
                  <a:srgbClr val="0070C0"/>
                </a:solidFill>
                <a:latin typeface="Arial" pitchFamily="34" charset="0"/>
              </a:rPr>
              <a:t>компании в соответствии с международными стандартами </a:t>
            </a:r>
          </a:p>
          <a:p>
            <a:pPr marL="3174" lvl="0" indent="448264" algn="just">
              <a:lnSpc>
                <a:spcPct val="150000"/>
              </a:lnSpc>
              <a:spcBef>
                <a:spcPts val="1390"/>
              </a:spcBef>
              <a:spcAft>
                <a:spcPts val="0"/>
              </a:spcAft>
              <a:defRPr/>
            </a:pPr>
            <a:endParaRPr lang="ru-RU" sz="1600" i="1" kern="0" dirty="0">
              <a:solidFill>
                <a:srgbClr val="000000"/>
              </a:solidFill>
              <a:latin typeface="Arial"/>
              <a:cs typeface="Arial"/>
            </a:endParaRPr>
          </a:p>
        </p:txBody>
      </p:sp>
    </p:spTree>
    <p:extLst>
      <p:ext uri="{BB962C8B-B14F-4D97-AF65-F5344CB8AC3E}">
        <p14:creationId xmlns:p14="http://schemas.microsoft.com/office/powerpoint/2010/main" val="429014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Номер слайда 2"/>
          <p:cNvSpPr>
            <a:spLocks noGrp="1"/>
          </p:cNvSpPr>
          <p:nvPr>
            <p:ph type="sldNum" sz="quarter" idx="4294967295"/>
          </p:nvPr>
        </p:nvSpPr>
        <p:spPr>
          <a:xfrm>
            <a:off x="0" y="6542640"/>
            <a:ext cx="844062" cy="315361"/>
          </a:xfr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000000"/>
                </a:solidFill>
                <a:latin typeface="Arial" pitchFamily="34" charset="0"/>
                <a:cs typeface="Arial" pitchFamily="34" charset="0"/>
              </a:defRPr>
            </a:lvl1pPr>
            <a:lvl2pPr marL="688705" indent="-264886">
              <a:defRPr sz="1400" b="1">
                <a:solidFill>
                  <a:srgbClr val="000000"/>
                </a:solidFill>
                <a:latin typeface="Arial" pitchFamily="34" charset="0"/>
                <a:cs typeface="Arial" pitchFamily="34" charset="0"/>
              </a:defRPr>
            </a:lvl2pPr>
            <a:lvl3pPr marL="1059545" indent="-211909">
              <a:defRPr sz="1400" b="1">
                <a:solidFill>
                  <a:srgbClr val="000000"/>
                </a:solidFill>
                <a:latin typeface="Arial" pitchFamily="34" charset="0"/>
                <a:cs typeface="Arial" pitchFamily="34" charset="0"/>
              </a:defRPr>
            </a:lvl3pPr>
            <a:lvl4pPr marL="1483363" indent="-211909">
              <a:defRPr sz="1400" b="1">
                <a:solidFill>
                  <a:srgbClr val="000000"/>
                </a:solidFill>
                <a:latin typeface="Arial" pitchFamily="34" charset="0"/>
                <a:cs typeface="Arial" pitchFamily="34" charset="0"/>
              </a:defRPr>
            </a:lvl4pPr>
            <a:lvl5pPr marL="1907182" indent="-211909">
              <a:defRPr sz="1400" b="1">
                <a:solidFill>
                  <a:srgbClr val="000000"/>
                </a:solidFill>
                <a:latin typeface="Arial" pitchFamily="34" charset="0"/>
                <a:cs typeface="Arial" pitchFamily="34" charset="0"/>
              </a:defRPr>
            </a:lvl5pPr>
            <a:lvl6pPr marL="2331000" indent="-211909" fontAlgn="base">
              <a:spcBef>
                <a:spcPct val="0"/>
              </a:spcBef>
              <a:spcAft>
                <a:spcPct val="0"/>
              </a:spcAft>
              <a:defRPr sz="1400" b="1">
                <a:solidFill>
                  <a:srgbClr val="000000"/>
                </a:solidFill>
                <a:latin typeface="Arial" pitchFamily="34" charset="0"/>
                <a:cs typeface="Arial" pitchFamily="34" charset="0"/>
              </a:defRPr>
            </a:lvl6pPr>
            <a:lvl7pPr marL="2754818" indent="-211909" fontAlgn="base">
              <a:spcBef>
                <a:spcPct val="0"/>
              </a:spcBef>
              <a:spcAft>
                <a:spcPct val="0"/>
              </a:spcAft>
              <a:defRPr sz="1400" b="1">
                <a:solidFill>
                  <a:srgbClr val="000000"/>
                </a:solidFill>
                <a:latin typeface="Arial" pitchFamily="34" charset="0"/>
                <a:cs typeface="Arial" pitchFamily="34" charset="0"/>
              </a:defRPr>
            </a:lvl7pPr>
            <a:lvl8pPr marL="3178637" indent="-211909" fontAlgn="base">
              <a:spcBef>
                <a:spcPct val="0"/>
              </a:spcBef>
              <a:spcAft>
                <a:spcPct val="0"/>
              </a:spcAft>
              <a:defRPr sz="1400" b="1">
                <a:solidFill>
                  <a:srgbClr val="000000"/>
                </a:solidFill>
                <a:latin typeface="Arial" pitchFamily="34" charset="0"/>
                <a:cs typeface="Arial" pitchFamily="34" charset="0"/>
              </a:defRPr>
            </a:lvl8pPr>
            <a:lvl9pPr marL="3602454" indent="-211909" fontAlgn="base">
              <a:spcBef>
                <a:spcPct val="0"/>
              </a:spcBef>
              <a:spcAft>
                <a:spcPct val="0"/>
              </a:spcAft>
              <a:defRPr sz="1400" b="1">
                <a:solidFill>
                  <a:srgbClr val="000000"/>
                </a:solidFill>
                <a:latin typeface="Arial" pitchFamily="34" charset="0"/>
                <a:cs typeface="Arial" pitchFamily="34" charset="0"/>
              </a:defRPr>
            </a:lvl9pPr>
          </a:lstStyle>
          <a:p>
            <a:fld id="{064674E3-442D-48D8-B3CB-D603B7A804D5}" type="slidenum">
              <a:rPr lang="en-US" altLang="ru-RU" sz="1300">
                <a:solidFill>
                  <a:srgbClr val="FFFFFF"/>
                </a:solidFill>
              </a:rPr>
              <a:pPr/>
              <a:t>22</a:t>
            </a:fld>
            <a:endParaRPr lang="en-US" altLang="ru-RU" sz="1300">
              <a:solidFill>
                <a:srgbClr val="FFFFFF"/>
              </a:solidFill>
            </a:endParaRPr>
          </a:p>
        </p:txBody>
      </p:sp>
      <p:sp>
        <p:nvSpPr>
          <p:cNvPr id="20482" name="Rectangle 5"/>
          <p:cNvSpPr>
            <a:spLocks noChangeArrowheads="1"/>
          </p:cNvSpPr>
          <p:nvPr/>
        </p:nvSpPr>
        <p:spPr bwMode="auto">
          <a:xfrm>
            <a:off x="1055077" y="891302"/>
            <a:ext cx="7596554" cy="520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32" tIns="42366" rIns="84732" bIns="42366"/>
          <a:lstStyle>
            <a:lvl1pPr marL="290513" indent="-290513">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ru-RU" altLang="ru-RU" sz="1400" dirty="0">
                <a:solidFill>
                  <a:srgbClr val="3333CC"/>
                </a:solidFill>
              </a:rPr>
              <a:t>ЦЕЛЬ  – ОПРЕДЕЛЕНИЕ ПРОМЫШЛЕННОЙ ЗНАЧИМОСТИ МЕСТОРОЖДЕНИЯ И ПОДСЧЕТ ЗАПАСОВ ПОЛЕЗНОГО ИСКОПАЕМОГО</a:t>
            </a:r>
          </a:p>
          <a:p>
            <a:pPr algn="just" eaLnBrk="1" hangingPunct="1">
              <a:spcBef>
                <a:spcPct val="20000"/>
              </a:spcBef>
              <a:buClr>
                <a:srgbClr val="000000"/>
              </a:buClr>
              <a:buFont typeface="Wingdings" pitchFamily="2" charset="2"/>
              <a:buNone/>
            </a:pPr>
            <a:r>
              <a:rPr lang="ru-RU" altLang="ru-RU" sz="1700" dirty="0">
                <a:solidFill>
                  <a:srgbClr val="3333CC"/>
                </a:solidFill>
              </a:rPr>
              <a:t>На Российских месторождениях определение параметров кондиций и  подсчет запасов в процессе геологоразведки и учет движения и переоценка запасов в процессе эксплуатации проводится на основе нормативных документов ГКЗ.</a:t>
            </a:r>
            <a:endParaRPr lang="en-US" altLang="ru-RU" sz="1700" dirty="0">
              <a:solidFill>
                <a:srgbClr val="3333CC"/>
              </a:solidFill>
            </a:endParaRPr>
          </a:p>
          <a:p>
            <a:pPr algn="just" eaLnBrk="1" hangingPunct="1">
              <a:spcBef>
                <a:spcPct val="20000"/>
              </a:spcBef>
              <a:buClr>
                <a:srgbClr val="000000"/>
              </a:buClr>
              <a:buFont typeface="Wingdings" pitchFamily="2" charset="2"/>
              <a:buNone/>
            </a:pPr>
            <a:r>
              <a:rPr lang="ru-RU" altLang="ru-RU" sz="1700" dirty="0">
                <a:solidFill>
                  <a:srgbClr val="3333CC"/>
                </a:solidFill>
              </a:rPr>
              <a:t>С развитием рыночных отношений и выходом российских геологоразведочных и горнодобывающих компаний на внешний рынок все большее значение приобретает оценка ресурсов и запасов на основе международных стандартов.</a:t>
            </a:r>
          </a:p>
          <a:p>
            <a:pPr algn="just" eaLnBrk="1" hangingPunct="1">
              <a:spcBef>
                <a:spcPct val="20000"/>
              </a:spcBef>
              <a:buClr>
                <a:srgbClr val="000000"/>
              </a:buClr>
              <a:buFont typeface="Wingdings" pitchFamily="2" charset="2"/>
              <a:buNone/>
            </a:pPr>
            <a:r>
              <a:rPr lang="ru-RU" altLang="ru-RU" sz="1700" dirty="0">
                <a:solidFill>
                  <a:srgbClr val="3333CC"/>
                </a:solidFill>
              </a:rPr>
              <a:t>Оценка минеральных ресурсов и запасов по международным стандартам может проводиться на всех этапах:</a:t>
            </a:r>
          </a:p>
          <a:p>
            <a:pPr algn="just" eaLnBrk="1" hangingPunct="1">
              <a:spcBef>
                <a:spcPct val="20000"/>
              </a:spcBef>
              <a:buClr>
                <a:srgbClr val="000000"/>
              </a:buClr>
              <a:buFont typeface="Wingdings" pitchFamily="2" charset="2"/>
              <a:buNone/>
            </a:pPr>
            <a:r>
              <a:rPr lang="ru-RU" altLang="ru-RU" sz="1700" dirty="0">
                <a:solidFill>
                  <a:srgbClr val="3333CC"/>
                </a:solidFill>
              </a:rPr>
              <a:t>  - Поиски и разведка</a:t>
            </a:r>
          </a:p>
          <a:p>
            <a:pPr algn="just" eaLnBrk="1" hangingPunct="1">
              <a:spcBef>
                <a:spcPct val="20000"/>
              </a:spcBef>
              <a:buClr>
                <a:srgbClr val="000000"/>
              </a:buClr>
              <a:buFont typeface="Wingdings" pitchFamily="2" charset="2"/>
              <a:buNone/>
            </a:pPr>
            <a:r>
              <a:rPr lang="ru-RU" altLang="ru-RU" sz="1700" dirty="0">
                <a:solidFill>
                  <a:srgbClr val="3333CC"/>
                </a:solidFill>
              </a:rPr>
              <a:t>  - Подсчет запасов и определение параметров кондиций</a:t>
            </a:r>
          </a:p>
          <a:p>
            <a:pPr algn="just" eaLnBrk="1" hangingPunct="1">
              <a:spcBef>
                <a:spcPct val="20000"/>
              </a:spcBef>
              <a:buClr>
                <a:srgbClr val="000000"/>
              </a:buClr>
              <a:buFont typeface="Wingdings" pitchFamily="2" charset="2"/>
              <a:buNone/>
            </a:pPr>
            <a:r>
              <a:rPr lang="ru-RU" altLang="ru-RU" sz="1700" dirty="0">
                <a:solidFill>
                  <a:srgbClr val="3333CC"/>
                </a:solidFill>
              </a:rPr>
              <a:t>  - Технико-экономическая оценка целесообразности инвестирования</a:t>
            </a:r>
          </a:p>
          <a:p>
            <a:pPr algn="just" eaLnBrk="1" hangingPunct="1">
              <a:spcBef>
                <a:spcPct val="20000"/>
              </a:spcBef>
              <a:buClr>
                <a:srgbClr val="000000"/>
              </a:buClr>
              <a:buFont typeface="Wingdings" pitchFamily="2" charset="2"/>
              <a:buNone/>
            </a:pPr>
            <a:r>
              <a:rPr lang="ru-RU" altLang="ru-RU" sz="1700" dirty="0">
                <a:solidFill>
                  <a:srgbClr val="3333CC"/>
                </a:solidFill>
              </a:rPr>
              <a:t>  - Проектирование горнодобывающего предприятия</a:t>
            </a:r>
          </a:p>
          <a:p>
            <a:pPr algn="just" eaLnBrk="1" hangingPunct="1">
              <a:spcBef>
                <a:spcPct val="20000"/>
              </a:spcBef>
              <a:buClr>
                <a:srgbClr val="000000"/>
              </a:buClr>
              <a:buFont typeface="Wingdings" pitchFamily="2" charset="2"/>
              <a:buNone/>
            </a:pPr>
            <a:r>
              <a:rPr lang="ru-RU" altLang="ru-RU" sz="1700" dirty="0">
                <a:solidFill>
                  <a:srgbClr val="3333CC"/>
                </a:solidFill>
              </a:rPr>
              <a:t>  - Эксплуатация месторождения</a:t>
            </a:r>
          </a:p>
          <a:p>
            <a:pPr algn="just" eaLnBrk="1" hangingPunct="1">
              <a:spcBef>
                <a:spcPct val="20000"/>
              </a:spcBef>
              <a:buClr>
                <a:srgbClr val="000000"/>
              </a:buClr>
              <a:buFont typeface="Wingdings" pitchFamily="2" charset="2"/>
              <a:buNone/>
            </a:pPr>
            <a:r>
              <a:rPr lang="ru-RU" altLang="ru-RU" sz="1700" dirty="0"/>
              <a:t>  </a:t>
            </a:r>
          </a:p>
          <a:p>
            <a:pPr algn="just" eaLnBrk="1" hangingPunct="1">
              <a:spcBef>
                <a:spcPct val="20000"/>
              </a:spcBef>
              <a:buClr>
                <a:srgbClr val="000000"/>
              </a:buClr>
              <a:buFont typeface="Wingdings" pitchFamily="2" charset="2"/>
              <a:buNone/>
            </a:pPr>
            <a:endParaRPr lang="en-US" altLang="ru-RU" sz="1700" b="0" dirty="0"/>
          </a:p>
          <a:p>
            <a:pPr algn="just" eaLnBrk="1" hangingPunct="1">
              <a:spcBef>
                <a:spcPct val="20000"/>
              </a:spcBef>
              <a:buClr>
                <a:srgbClr val="000000"/>
              </a:buClr>
              <a:buFont typeface="Wingdings" pitchFamily="2" charset="2"/>
              <a:buNone/>
            </a:pPr>
            <a:endParaRPr lang="ru-RU" altLang="ru-RU" b="0" dirty="0" smtClean="0"/>
          </a:p>
        </p:txBody>
      </p:sp>
    </p:spTree>
    <p:extLst>
      <p:ext uri="{BB962C8B-B14F-4D97-AF65-F5344CB8AC3E}">
        <p14:creationId xmlns:p14="http://schemas.microsoft.com/office/powerpoint/2010/main" val="1773465963"/>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2"/>
          <p:cNvSpPr>
            <a:spLocks noGrp="1"/>
          </p:cNvSpPr>
          <p:nvPr>
            <p:ph type="sldNum" sz="quarter" idx="4294967295"/>
          </p:nvPr>
        </p:nvSpPr>
        <p:spPr>
          <a:xfrm>
            <a:off x="0" y="6542640"/>
            <a:ext cx="844062" cy="315361"/>
          </a:xfr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000000"/>
                </a:solidFill>
                <a:latin typeface="Arial" pitchFamily="34" charset="0"/>
                <a:cs typeface="Arial" pitchFamily="34" charset="0"/>
              </a:defRPr>
            </a:lvl1pPr>
            <a:lvl2pPr marL="688705" indent="-264886">
              <a:defRPr sz="1400" b="1">
                <a:solidFill>
                  <a:srgbClr val="000000"/>
                </a:solidFill>
                <a:latin typeface="Arial" pitchFamily="34" charset="0"/>
                <a:cs typeface="Arial" pitchFamily="34" charset="0"/>
              </a:defRPr>
            </a:lvl2pPr>
            <a:lvl3pPr marL="1059545" indent="-211909">
              <a:defRPr sz="1400" b="1">
                <a:solidFill>
                  <a:srgbClr val="000000"/>
                </a:solidFill>
                <a:latin typeface="Arial" pitchFamily="34" charset="0"/>
                <a:cs typeface="Arial" pitchFamily="34" charset="0"/>
              </a:defRPr>
            </a:lvl3pPr>
            <a:lvl4pPr marL="1483363" indent="-211909">
              <a:defRPr sz="1400" b="1">
                <a:solidFill>
                  <a:srgbClr val="000000"/>
                </a:solidFill>
                <a:latin typeface="Arial" pitchFamily="34" charset="0"/>
                <a:cs typeface="Arial" pitchFamily="34" charset="0"/>
              </a:defRPr>
            </a:lvl4pPr>
            <a:lvl5pPr marL="1907182" indent="-211909">
              <a:defRPr sz="1400" b="1">
                <a:solidFill>
                  <a:srgbClr val="000000"/>
                </a:solidFill>
                <a:latin typeface="Arial" pitchFamily="34" charset="0"/>
                <a:cs typeface="Arial" pitchFamily="34" charset="0"/>
              </a:defRPr>
            </a:lvl5pPr>
            <a:lvl6pPr marL="2331000" indent="-211909" fontAlgn="base">
              <a:spcBef>
                <a:spcPct val="0"/>
              </a:spcBef>
              <a:spcAft>
                <a:spcPct val="0"/>
              </a:spcAft>
              <a:defRPr sz="1400" b="1">
                <a:solidFill>
                  <a:srgbClr val="000000"/>
                </a:solidFill>
                <a:latin typeface="Arial" pitchFamily="34" charset="0"/>
                <a:cs typeface="Arial" pitchFamily="34" charset="0"/>
              </a:defRPr>
            </a:lvl6pPr>
            <a:lvl7pPr marL="2754818" indent="-211909" fontAlgn="base">
              <a:spcBef>
                <a:spcPct val="0"/>
              </a:spcBef>
              <a:spcAft>
                <a:spcPct val="0"/>
              </a:spcAft>
              <a:defRPr sz="1400" b="1">
                <a:solidFill>
                  <a:srgbClr val="000000"/>
                </a:solidFill>
                <a:latin typeface="Arial" pitchFamily="34" charset="0"/>
                <a:cs typeface="Arial" pitchFamily="34" charset="0"/>
              </a:defRPr>
            </a:lvl7pPr>
            <a:lvl8pPr marL="3178637" indent="-211909" fontAlgn="base">
              <a:spcBef>
                <a:spcPct val="0"/>
              </a:spcBef>
              <a:spcAft>
                <a:spcPct val="0"/>
              </a:spcAft>
              <a:defRPr sz="1400" b="1">
                <a:solidFill>
                  <a:srgbClr val="000000"/>
                </a:solidFill>
                <a:latin typeface="Arial" pitchFamily="34" charset="0"/>
                <a:cs typeface="Arial" pitchFamily="34" charset="0"/>
              </a:defRPr>
            </a:lvl8pPr>
            <a:lvl9pPr marL="3602454" indent="-211909" fontAlgn="base">
              <a:spcBef>
                <a:spcPct val="0"/>
              </a:spcBef>
              <a:spcAft>
                <a:spcPct val="0"/>
              </a:spcAft>
              <a:defRPr sz="1400" b="1">
                <a:solidFill>
                  <a:srgbClr val="000000"/>
                </a:solidFill>
                <a:latin typeface="Arial" pitchFamily="34" charset="0"/>
                <a:cs typeface="Arial" pitchFamily="34" charset="0"/>
              </a:defRPr>
            </a:lvl9pPr>
          </a:lstStyle>
          <a:p>
            <a:fld id="{7DDDC8E6-5925-47C0-870B-71CBDDD8079A}" type="slidenum">
              <a:rPr lang="en-US" altLang="ru-RU" sz="1300">
                <a:solidFill>
                  <a:srgbClr val="FFFFFF"/>
                </a:solidFill>
              </a:rPr>
              <a:pPr/>
              <a:t>23</a:t>
            </a:fld>
            <a:endParaRPr lang="en-US" altLang="ru-RU" sz="1300">
              <a:solidFill>
                <a:srgbClr val="FFFFFF"/>
              </a:solidFill>
            </a:endParaRPr>
          </a:p>
        </p:txBody>
      </p:sp>
      <p:sp>
        <p:nvSpPr>
          <p:cNvPr id="21507" name="Rectangle 5"/>
          <p:cNvSpPr>
            <a:spLocks noChangeArrowheads="1"/>
          </p:cNvSpPr>
          <p:nvPr/>
        </p:nvSpPr>
        <p:spPr bwMode="auto">
          <a:xfrm>
            <a:off x="1055077" y="891303"/>
            <a:ext cx="7596554" cy="406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32" tIns="42366" rIns="84732" bIns="42366"/>
          <a:lstStyle>
            <a:lvl1pPr marL="290513" indent="-290513">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ru-RU" altLang="ru-RU" sz="1900" dirty="0">
                <a:solidFill>
                  <a:srgbClr val="3333CC"/>
                </a:solidFill>
              </a:rPr>
              <a:t>Основная цель оценки минеральных активов по международным стандартам,  документы в которые они включаются:</a:t>
            </a:r>
            <a:endParaRPr lang="ru-RU" altLang="ru-RU" sz="1700" dirty="0">
              <a:solidFill>
                <a:srgbClr val="3333CC"/>
              </a:solidFill>
            </a:endParaRPr>
          </a:p>
          <a:p>
            <a:pPr eaLnBrk="1" hangingPunct="1">
              <a:spcBef>
                <a:spcPct val="20000"/>
              </a:spcBef>
              <a:buClr>
                <a:srgbClr val="000000"/>
              </a:buClr>
              <a:buFontTx/>
              <a:buChar char="-"/>
            </a:pPr>
            <a:r>
              <a:rPr lang="ru-RU" altLang="ru-RU" sz="1700" dirty="0">
                <a:solidFill>
                  <a:srgbClr val="3333CC"/>
                </a:solidFill>
              </a:rPr>
              <a:t>Финансирование дальнейших геологоразведочных работ – отчет о результатах ГРР</a:t>
            </a:r>
          </a:p>
          <a:p>
            <a:pPr eaLnBrk="1" hangingPunct="1">
              <a:spcBef>
                <a:spcPct val="20000"/>
              </a:spcBef>
              <a:buClr>
                <a:srgbClr val="000000"/>
              </a:buClr>
              <a:buFontTx/>
              <a:buChar char="-"/>
            </a:pPr>
            <a:r>
              <a:rPr lang="ru-RU" altLang="ru-RU" sz="1700" dirty="0">
                <a:solidFill>
                  <a:srgbClr val="3333CC"/>
                </a:solidFill>
              </a:rPr>
              <a:t>Обоснование инвестиций за счет собственных средств компании - инвестиционный проект, бизнес- план</a:t>
            </a:r>
          </a:p>
          <a:p>
            <a:pPr eaLnBrk="1" hangingPunct="1">
              <a:spcBef>
                <a:spcPct val="20000"/>
              </a:spcBef>
              <a:buClr>
                <a:srgbClr val="000000"/>
              </a:buClr>
              <a:buFontTx/>
              <a:buChar char="-"/>
            </a:pPr>
            <a:r>
              <a:rPr lang="ru-RU" altLang="ru-RU" sz="1700" dirty="0">
                <a:solidFill>
                  <a:srgbClr val="3333CC"/>
                </a:solidFill>
              </a:rPr>
              <a:t>Привлечение внешнего инвестирования (</a:t>
            </a:r>
            <a:r>
              <a:rPr lang="en-US" altLang="ru-RU" sz="1700" dirty="0">
                <a:solidFill>
                  <a:srgbClr val="3333CC"/>
                </a:solidFill>
              </a:rPr>
              <a:t>IPO</a:t>
            </a:r>
            <a:r>
              <a:rPr lang="ru-RU" altLang="ru-RU" sz="1700" dirty="0">
                <a:solidFill>
                  <a:srgbClr val="3333CC"/>
                </a:solidFill>
              </a:rPr>
              <a:t>) – отчет о ресурсах и запасах в составе документации к публичному размещению</a:t>
            </a:r>
          </a:p>
          <a:p>
            <a:pPr eaLnBrk="1" hangingPunct="1">
              <a:spcBef>
                <a:spcPct val="20000"/>
              </a:spcBef>
              <a:buClr>
                <a:srgbClr val="000000"/>
              </a:buClr>
              <a:buFontTx/>
              <a:buChar char="-"/>
            </a:pPr>
            <a:r>
              <a:rPr lang="ru-RU" altLang="ru-RU" sz="1700" dirty="0">
                <a:solidFill>
                  <a:srgbClr val="3333CC"/>
                </a:solidFill>
              </a:rPr>
              <a:t>Привлечение кредитов и других заимствований -  банковское ТЭО</a:t>
            </a:r>
          </a:p>
          <a:p>
            <a:pPr eaLnBrk="1" hangingPunct="1">
              <a:spcBef>
                <a:spcPct val="20000"/>
              </a:spcBef>
              <a:buClr>
                <a:srgbClr val="000000"/>
              </a:buClr>
              <a:buFontTx/>
              <a:buChar char="-"/>
            </a:pPr>
            <a:r>
              <a:rPr lang="ru-RU" altLang="ru-RU" sz="1700" dirty="0">
                <a:solidFill>
                  <a:srgbClr val="3333CC"/>
                </a:solidFill>
              </a:rPr>
              <a:t>Проектное финансирование -  инвестиционный проект</a:t>
            </a:r>
          </a:p>
          <a:p>
            <a:pPr eaLnBrk="1" hangingPunct="1">
              <a:spcBef>
                <a:spcPct val="20000"/>
              </a:spcBef>
              <a:buClr>
                <a:srgbClr val="000000"/>
              </a:buClr>
              <a:buFontTx/>
              <a:buChar char="-"/>
            </a:pPr>
            <a:r>
              <a:rPr lang="ru-RU" altLang="ru-RU" sz="1700" dirty="0">
                <a:solidFill>
                  <a:srgbClr val="3333CC"/>
                </a:solidFill>
              </a:rPr>
              <a:t> Предоставление информации инвесторам и регуляторам рынка (биржи, комиссии по ценным бумагам и др.) – ежегодные и периодические отчеты компании</a:t>
            </a:r>
            <a:endParaRPr lang="en-US" altLang="ru-RU" sz="1700" dirty="0"/>
          </a:p>
          <a:p>
            <a:pPr eaLnBrk="1" hangingPunct="1">
              <a:spcBef>
                <a:spcPct val="20000"/>
              </a:spcBef>
              <a:buClr>
                <a:srgbClr val="000000"/>
              </a:buClr>
              <a:buFont typeface="Wingdings" pitchFamily="2" charset="2"/>
              <a:buNone/>
            </a:pPr>
            <a:endParaRPr lang="ru-RU" altLang="ru-RU" b="0" dirty="0" smtClean="0"/>
          </a:p>
        </p:txBody>
      </p:sp>
    </p:spTree>
    <p:extLst>
      <p:ext uri="{BB962C8B-B14F-4D97-AF65-F5344CB8AC3E}">
        <p14:creationId xmlns:p14="http://schemas.microsoft.com/office/powerpoint/2010/main" val="3684048778"/>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Номер слайда 2"/>
          <p:cNvSpPr>
            <a:spLocks noGrp="1"/>
          </p:cNvSpPr>
          <p:nvPr>
            <p:ph type="sldNum" sz="quarter" idx="4294967295"/>
          </p:nvPr>
        </p:nvSpPr>
        <p:spPr>
          <a:xfrm>
            <a:off x="0" y="6542640"/>
            <a:ext cx="844062" cy="315361"/>
          </a:xfr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000000"/>
                </a:solidFill>
                <a:latin typeface="Arial" pitchFamily="34" charset="0"/>
                <a:cs typeface="Arial" pitchFamily="34" charset="0"/>
              </a:defRPr>
            </a:lvl1pPr>
            <a:lvl2pPr marL="688705" indent="-264886">
              <a:defRPr sz="1400" b="1">
                <a:solidFill>
                  <a:srgbClr val="000000"/>
                </a:solidFill>
                <a:latin typeface="Arial" pitchFamily="34" charset="0"/>
                <a:cs typeface="Arial" pitchFamily="34" charset="0"/>
              </a:defRPr>
            </a:lvl2pPr>
            <a:lvl3pPr marL="1059545" indent="-211909">
              <a:defRPr sz="1400" b="1">
                <a:solidFill>
                  <a:srgbClr val="000000"/>
                </a:solidFill>
                <a:latin typeface="Arial" pitchFamily="34" charset="0"/>
                <a:cs typeface="Arial" pitchFamily="34" charset="0"/>
              </a:defRPr>
            </a:lvl3pPr>
            <a:lvl4pPr marL="1483363" indent="-211909">
              <a:defRPr sz="1400" b="1">
                <a:solidFill>
                  <a:srgbClr val="000000"/>
                </a:solidFill>
                <a:latin typeface="Arial" pitchFamily="34" charset="0"/>
                <a:cs typeface="Arial" pitchFamily="34" charset="0"/>
              </a:defRPr>
            </a:lvl4pPr>
            <a:lvl5pPr marL="1907182" indent="-211909">
              <a:defRPr sz="1400" b="1">
                <a:solidFill>
                  <a:srgbClr val="000000"/>
                </a:solidFill>
                <a:latin typeface="Arial" pitchFamily="34" charset="0"/>
                <a:cs typeface="Arial" pitchFamily="34" charset="0"/>
              </a:defRPr>
            </a:lvl5pPr>
            <a:lvl6pPr marL="2331000" indent="-211909" fontAlgn="base">
              <a:spcBef>
                <a:spcPct val="0"/>
              </a:spcBef>
              <a:spcAft>
                <a:spcPct val="0"/>
              </a:spcAft>
              <a:defRPr sz="1400" b="1">
                <a:solidFill>
                  <a:srgbClr val="000000"/>
                </a:solidFill>
                <a:latin typeface="Arial" pitchFamily="34" charset="0"/>
                <a:cs typeface="Arial" pitchFamily="34" charset="0"/>
              </a:defRPr>
            </a:lvl6pPr>
            <a:lvl7pPr marL="2754818" indent="-211909" fontAlgn="base">
              <a:spcBef>
                <a:spcPct val="0"/>
              </a:spcBef>
              <a:spcAft>
                <a:spcPct val="0"/>
              </a:spcAft>
              <a:defRPr sz="1400" b="1">
                <a:solidFill>
                  <a:srgbClr val="000000"/>
                </a:solidFill>
                <a:latin typeface="Arial" pitchFamily="34" charset="0"/>
                <a:cs typeface="Arial" pitchFamily="34" charset="0"/>
              </a:defRPr>
            </a:lvl7pPr>
            <a:lvl8pPr marL="3178637" indent="-211909" fontAlgn="base">
              <a:spcBef>
                <a:spcPct val="0"/>
              </a:spcBef>
              <a:spcAft>
                <a:spcPct val="0"/>
              </a:spcAft>
              <a:defRPr sz="1400" b="1">
                <a:solidFill>
                  <a:srgbClr val="000000"/>
                </a:solidFill>
                <a:latin typeface="Arial" pitchFamily="34" charset="0"/>
                <a:cs typeface="Arial" pitchFamily="34" charset="0"/>
              </a:defRPr>
            </a:lvl8pPr>
            <a:lvl9pPr marL="3602454" indent="-211909" fontAlgn="base">
              <a:spcBef>
                <a:spcPct val="0"/>
              </a:spcBef>
              <a:spcAft>
                <a:spcPct val="0"/>
              </a:spcAft>
              <a:defRPr sz="1400" b="1">
                <a:solidFill>
                  <a:srgbClr val="000000"/>
                </a:solidFill>
                <a:latin typeface="Arial" pitchFamily="34" charset="0"/>
                <a:cs typeface="Arial" pitchFamily="34" charset="0"/>
              </a:defRPr>
            </a:lvl9pPr>
          </a:lstStyle>
          <a:p>
            <a:fld id="{E8E22B19-6035-45A1-AC40-374F2501FD60}" type="slidenum">
              <a:rPr lang="en-US" altLang="ru-RU" sz="1300">
                <a:solidFill>
                  <a:srgbClr val="FFFFFF"/>
                </a:solidFill>
              </a:rPr>
              <a:pPr/>
              <a:t>24</a:t>
            </a:fld>
            <a:endParaRPr lang="en-US" altLang="ru-RU" sz="1300">
              <a:solidFill>
                <a:srgbClr val="FFFFFF"/>
              </a:solidFill>
            </a:endParaRPr>
          </a:p>
        </p:txBody>
      </p:sp>
      <p:sp>
        <p:nvSpPr>
          <p:cNvPr id="22530" name="Rectangle 5"/>
          <p:cNvSpPr>
            <a:spLocks noChangeArrowheads="1"/>
          </p:cNvSpPr>
          <p:nvPr/>
        </p:nvSpPr>
        <p:spPr bwMode="auto">
          <a:xfrm>
            <a:off x="1055077" y="891305"/>
            <a:ext cx="7596554" cy="569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32" tIns="42366" rIns="84732" bIns="42366"/>
          <a:lstStyle>
            <a:lvl1pPr marL="290513" indent="-290513">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ru-RU" altLang="ru-RU" sz="1900" dirty="0">
                <a:solidFill>
                  <a:srgbClr val="3333CC"/>
                </a:solidFill>
              </a:rPr>
              <a:t>Основные принципы оценки минеральных активов в соответствии с  международными</a:t>
            </a:r>
          </a:p>
          <a:p>
            <a:pPr eaLnBrk="1" hangingPunct="1">
              <a:spcBef>
                <a:spcPct val="20000"/>
              </a:spcBef>
              <a:buClr>
                <a:srgbClr val="000000"/>
              </a:buClr>
              <a:buFontTx/>
              <a:buChar char="-"/>
            </a:pPr>
            <a:r>
              <a:rPr lang="ru-RU" altLang="ru-RU" sz="1700" dirty="0" smtClean="0">
                <a:solidFill>
                  <a:srgbClr val="0D5DFF"/>
                </a:solidFill>
              </a:rPr>
              <a:t>Под </a:t>
            </a:r>
            <a:r>
              <a:rPr lang="ru-RU" altLang="ru-RU" sz="1700" dirty="0">
                <a:solidFill>
                  <a:srgbClr val="0D5DFF"/>
                </a:solidFill>
              </a:rPr>
              <a:t>«ресурсами» понимается геометризованное в недрах минеральное сырье, которое может быть потенциально </a:t>
            </a:r>
            <a:r>
              <a:rPr lang="ru-RU" altLang="ru-RU" sz="1700" dirty="0" smtClean="0">
                <a:solidFill>
                  <a:srgbClr val="0D5DFF"/>
                </a:solidFill>
              </a:rPr>
              <a:t>добыто</a:t>
            </a:r>
          </a:p>
          <a:p>
            <a:pPr eaLnBrk="1" hangingPunct="1">
              <a:spcBef>
                <a:spcPct val="20000"/>
              </a:spcBef>
              <a:buClr>
                <a:srgbClr val="000000"/>
              </a:buClr>
              <a:buFontTx/>
              <a:buChar char="-"/>
            </a:pPr>
            <a:endParaRPr lang="ru-RU" altLang="ru-RU" sz="1700" dirty="0">
              <a:solidFill>
                <a:srgbClr val="0D5DFF"/>
              </a:solidFill>
            </a:endParaRPr>
          </a:p>
          <a:p>
            <a:pPr algn="just" eaLnBrk="1" hangingPunct="1">
              <a:spcBef>
                <a:spcPct val="20000"/>
              </a:spcBef>
              <a:buClr>
                <a:srgbClr val="000000"/>
              </a:buClr>
              <a:buFontTx/>
              <a:buChar char="-"/>
            </a:pPr>
            <a:r>
              <a:rPr lang="ru-RU" altLang="ru-RU" sz="1700" dirty="0">
                <a:solidFill>
                  <a:srgbClr val="3333CC"/>
                </a:solidFill>
              </a:rPr>
              <a:t>Под «запасами» понимается минеральное сырье, которое может быть технологически обосновано, экономически выгодно и юридически законно извлечено из </a:t>
            </a:r>
            <a:r>
              <a:rPr lang="ru-RU" altLang="ru-RU" sz="1700" dirty="0" smtClean="0">
                <a:solidFill>
                  <a:srgbClr val="3333CC"/>
                </a:solidFill>
              </a:rPr>
              <a:t>недр</a:t>
            </a:r>
          </a:p>
          <a:p>
            <a:pPr marL="0" indent="0" algn="just" eaLnBrk="1" hangingPunct="1">
              <a:spcBef>
                <a:spcPct val="20000"/>
              </a:spcBef>
              <a:buClr>
                <a:srgbClr val="000000"/>
              </a:buClr>
            </a:pPr>
            <a:endParaRPr lang="ru-RU" altLang="ru-RU" sz="1700" dirty="0">
              <a:solidFill>
                <a:srgbClr val="3333CC"/>
              </a:solidFill>
            </a:endParaRPr>
          </a:p>
          <a:p>
            <a:pPr algn="just" eaLnBrk="1" hangingPunct="1">
              <a:spcBef>
                <a:spcPct val="20000"/>
              </a:spcBef>
              <a:buClr>
                <a:srgbClr val="000000"/>
              </a:buClr>
              <a:buFontTx/>
              <a:buChar char="-"/>
            </a:pPr>
            <a:r>
              <a:rPr lang="ru-RU" altLang="ru-RU" sz="1700" dirty="0">
                <a:solidFill>
                  <a:srgbClr val="0D5DFF"/>
                </a:solidFill>
              </a:rPr>
              <a:t>Оценка «запасов» применима для потенциальных или фактических объектов горной промышленности в стадии производства, либо на стадии окончательного ТЭО (экономические показатели могут быть убедительно продемонстрированы) при наличии выданных или близких к выдаче всех видов разрешений</a:t>
            </a:r>
          </a:p>
          <a:p>
            <a:pPr eaLnBrk="1" hangingPunct="1">
              <a:spcBef>
                <a:spcPct val="20000"/>
              </a:spcBef>
              <a:buClr>
                <a:srgbClr val="000000"/>
              </a:buClr>
              <a:buFont typeface="Wingdings" pitchFamily="2" charset="2"/>
              <a:buNone/>
            </a:pPr>
            <a:endParaRPr lang="ru-RU" altLang="ru-RU" b="0" dirty="0" smtClean="0"/>
          </a:p>
        </p:txBody>
      </p:sp>
    </p:spTree>
    <p:extLst>
      <p:ext uri="{BB962C8B-B14F-4D97-AF65-F5344CB8AC3E}">
        <p14:creationId xmlns:p14="http://schemas.microsoft.com/office/powerpoint/2010/main" val="410733843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Номер слайда 2"/>
          <p:cNvSpPr>
            <a:spLocks noGrp="1"/>
          </p:cNvSpPr>
          <p:nvPr>
            <p:ph type="sldNum" sz="quarter" idx="4294967295"/>
          </p:nvPr>
        </p:nvSpPr>
        <p:spPr>
          <a:xfrm>
            <a:off x="0" y="6542640"/>
            <a:ext cx="844062" cy="315361"/>
          </a:xfr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000000"/>
                </a:solidFill>
                <a:latin typeface="Arial" pitchFamily="34" charset="0"/>
                <a:cs typeface="Arial" pitchFamily="34" charset="0"/>
              </a:defRPr>
            </a:lvl1pPr>
            <a:lvl2pPr marL="688705" indent="-264886">
              <a:defRPr sz="1400" b="1">
                <a:solidFill>
                  <a:srgbClr val="000000"/>
                </a:solidFill>
                <a:latin typeface="Arial" pitchFamily="34" charset="0"/>
                <a:cs typeface="Arial" pitchFamily="34" charset="0"/>
              </a:defRPr>
            </a:lvl2pPr>
            <a:lvl3pPr marL="1059545" indent="-211909">
              <a:defRPr sz="1400" b="1">
                <a:solidFill>
                  <a:srgbClr val="000000"/>
                </a:solidFill>
                <a:latin typeface="Arial" pitchFamily="34" charset="0"/>
                <a:cs typeface="Arial" pitchFamily="34" charset="0"/>
              </a:defRPr>
            </a:lvl3pPr>
            <a:lvl4pPr marL="1483363" indent="-211909">
              <a:defRPr sz="1400" b="1">
                <a:solidFill>
                  <a:srgbClr val="000000"/>
                </a:solidFill>
                <a:latin typeface="Arial" pitchFamily="34" charset="0"/>
                <a:cs typeface="Arial" pitchFamily="34" charset="0"/>
              </a:defRPr>
            </a:lvl4pPr>
            <a:lvl5pPr marL="1907182" indent="-211909">
              <a:defRPr sz="1400" b="1">
                <a:solidFill>
                  <a:srgbClr val="000000"/>
                </a:solidFill>
                <a:latin typeface="Arial" pitchFamily="34" charset="0"/>
                <a:cs typeface="Arial" pitchFamily="34" charset="0"/>
              </a:defRPr>
            </a:lvl5pPr>
            <a:lvl6pPr marL="2331000" indent="-211909" fontAlgn="base">
              <a:spcBef>
                <a:spcPct val="0"/>
              </a:spcBef>
              <a:spcAft>
                <a:spcPct val="0"/>
              </a:spcAft>
              <a:defRPr sz="1400" b="1">
                <a:solidFill>
                  <a:srgbClr val="000000"/>
                </a:solidFill>
                <a:latin typeface="Arial" pitchFamily="34" charset="0"/>
                <a:cs typeface="Arial" pitchFamily="34" charset="0"/>
              </a:defRPr>
            </a:lvl6pPr>
            <a:lvl7pPr marL="2754818" indent="-211909" fontAlgn="base">
              <a:spcBef>
                <a:spcPct val="0"/>
              </a:spcBef>
              <a:spcAft>
                <a:spcPct val="0"/>
              </a:spcAft>
              <a:defRPr sz="1400" b="1">
                <a:solidFill>
                  <a:srgbClr val="000000"/>
                </a:solidFill>
                <a:latin typeface="Arial" pitchFamily="34" charset="0"/>
                <a:cs typeface="Arial" pitchFamily="34" charset="0"/>
              </a:defRPr>
            </a:lvl7pPr>
            <a:lvl8pPr marL="3178637" indent="-211909" fontAlgn="base">
              <a:spcBef>
                <a:spcPct val="0"/>
              </a:spcBef>
              <a:spcAft>
                <a:spcPct val="0"/>
              </a:spcAft>
              <a:defRPr sz="1400" b="1">
                <a:solidFill>
                  <a:srgbClr val="000000"/>
                </a:solidFill>
                <a:latin typeface="Arial" pitchFamily="34" charset="0"/>
                <a:cs typeface="Arial" pitchFamily="34" charset="0"/>
              </a:defRPr>
            </a:lvl8pPr>
            <a:lvl9pPr marL="3602454" indent="-211909" fontAlgn="base">
              <a:spcBef>
                <a:spcPct val="0"/>
              </a:spcBef>
              <a:spcAft>
                <a:spcPct val="0"/>
              </a:spcAft>
              <a:defRPr sz="1400" b="1">
                <a:solidFill>
                  <a:srgbClr val="000000"/>
                </a:solidFill>
                <a:latin typeface="Arial" pitchFamily="34" charset="0"/>
                <a:cs typeface="Arial" pitchFamily="34" charset="0"/>
              </a:defRPr>
            </a:lvl9pPr>
          </a:lstStyle>
          <a:p>
            <a:fld id="{60CEB1EE-F61A-4871-9E1B-0B2E6725453F}" type="slidenum">
              <a:rPr lang="en-US" altLang="ru-RU" sz="1300">
                <a:solidFill>
                  <a:srgbClr val="FFFFFF"/>
                </a:solidFill>
              </a:rPr>
              <a:pPr/>
              <a:t>25</a:t>
            </a:fld>
            <a:endParaRPr lang="en-US" altLang="ru-RU" sz="1300">
              <a:solidFill>
                <a:srgbClr val="FFFFFF"/>
              </a:solidFill>
            </a:endParaRPr>
          </a:p>
        </p:txBody>
      </p:sp>
      <p:sp>
        <p:nvSpPr>
          <p:cNvPr id="23554" name="Rectangle 5"/>
          <p:cNvSpPr>
            <a:spLocks noChangeArrowheads="1"/>
          </p:cNvSpPr>
          <p:nvPr/>
        </p:nvSpPr>
        <p:spPr bwMode="auto">
          <a:xfrm>
            <a:off x="1055077" y="891305"/>
            <a:ext cx="7596554" cy="596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64" tIns="42381" rIns="84764" bIns="42381"/>
          <a:lstStyle>
            <a:lvl1pPr marL="290513" indent="-290513">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ru-RU" altLang="ru-RU" sz="1900" dirty="0">
                <a:solidFill>
                  <a:srgbClr val="3333CC"/>
                </a:solidFill>
              </a:rPr>
              <a:t>Опыт оценки различных минеральных активов </a:t>
            </a:r>
            <a:r>
              <a:rPr lang="ru-RU" altLang="ru-RU" sz="1900" dirty="0" smtClean="0">
                <a:solidFill>
                  <a:srgbClr val="3333CC"/>
                </a:solidFill>
              </a:rPr>
              <a:t>показывает</a:t>
            </a:r>
            <a:r>
              <a:rPr lang="ru-RU" altLang="ru-RU" sz="1900" dirty="0">
                <a:solidFill>
                  <a:srgbClr val="3333CC"/>
                </a:solidFill>
              </a:rPr>
              <a:t>, что в соответствии с международными стандартами при определении группы «запасы» основная роль отводится модифицирующим (изменяющимся) факторам. </a:t>
            </a:r>
          </a:p>
          <a:p>
            <a:pPr algn="just" eaLnBrk="1" hangingPunct="1">
              <a:spcBef>
                <a:spcPct val="20000"/>
              </a:spcBef>
              <a:buClr>
                <a:srgbClr val="000000"/>
              </a:buClr>
              <a:buFont typeface="Wingdings" pitchFamily="2" charset="2"/>
              <a:buNone/>
            </a:pPr>
            <a:r>
              <a:rPr lang="ru-RU" altLang="ru-RU" sz="1900" dirty="0">
                <a:solidFill>
                  <a:srgbClr val="3333CC"/>
                </a:solidFill>
              </a:rPr>
              <a:t>             Ресурсы                                                     Запасы</a:t>
            </a:r>
          </a:p>
          <a:p>
            <a:pPr algn="ctr" eaLnBrk="1" hangingPunct="1">
              <a:spcBef>
                <a:spcPct val="20000"/>
              </a:spcBef>
              <a:buClr>
                <a:srgbClr val="000000"/>
              </a:buClr>
              <a:buFont typeface="Wingdings" pitchFamily="2" charset="2"/>
              <a:buNone/>
            </a:pPr>
            <a:endParaRPr lang="ru-RU" altLang="ru-RU" sz="1900" dirty="0">
              <a:solidFill>
                <a:srgbClr val="3333CC"/>
              </a:solidFill>
            </a:endParaRPr>
          </a:p>
          <a:p>
            <a:pPr algn="ctr" eaLnBrk="1" hangingPunct="1">
              <a:spcBef>
                <a:spcPct val="20000"/>
              </a:spcBef>
              <a:buClr>
                <a:srgbClr val="000000"/>
              </a:buClr>
              <a:buFont typeface="Wingdings" pitchFamily="2" charset="2"/>
              <a:buNone/>
            </a:pPr>
            <a:endParaRPr lang="ru-RU" altLang="ru-RU" sz="1900" dirty="0">
              <a:solidFill>
                <a:srgbClr val="3333CC"/>
              </a:solidFill>
            </a:endParaRPr>
          </a:p>
          <a:p>
            <a:pPr algn="just" eaLnBrk="1" hangingPunct="1">
              <a:spcBef>
                <a:spcPct val="20000"/>
              </a:spcBef>
              <a:buClr>
                <a:srgbClr val="000000"/>
              </a:buClr>
              <a:buFont typeface="Wingdings" pitchFamily="2" charset="2"/>
              <a:buNone/>
            </a:pPr>
            <a:endParaRPr lang="en-US" altLang="ru-RU" sz="1700" b="0" dirty="0"/>
          </a:p>
          <a:p>
            <a:pPr algn="just" eaLnBrk="1" hangingPunct="1">
              <a:spcBef>
                <a:spcPct val="20000"/>
              </a:spcBef>
              <a:buClr>
                <a:srgbClr val="000000"/>
              </a:buClr>
              <a:buFont typeface="Wingdings" pitchFamily="2" charset="2"/>
              <a:buNone/>
            </a:pPr>
            <a:endParaRPr lang="ru-RU" altLang="ru-RU" b="0" dirty="0" smtClean="0"/>
          </a:p>
        </p:txBody>
      </p:sp>
      <p:sp>
        <p:nvSpPr>
          <p:cNvPr id="23555" name="Скругленный прямоугольник 5"/>
          <p:cNvSpPr>
            <a:spLocks noChangeArrowheads="1"/>
          </p:cNvSpPr>
          <p:nvPr/>
        </p:nvSpPr>
        <p:spPr bwMode="auto">
          <a:xfrm>
            <a:off x="1266094" y="2881189"/>
            <a:ext cx="2587869" cy="3286865"/>
          </a:xfrm>
          <a:prstGeom prst="roundRect">
            <a:avLst>
              <a:gd name="adj" fmla="val 16667"/>
            </a:avLst>
          </a:prstGeom>
          <a:solidFill>
            <a:schemeClr val="accent1"/>
          </a:solidFill>
          <a:ln w="9525" algn="ctr">
            <a:solidFill>
              <a:schemeClr val="tx1"/>
            </a:solidFill>
            <a:round/>
            <a:headEnd/>
            <a:tailEnd/>
          </a:ln>
        </p:spPr>
        <p:txBody>
          <a:bodyPr lIns="84764" tIns="42381" rIns="84764" bIns="42381"/>
          <a:lstStyle>
            <a:lvl1pPr>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algn="ctr" eaLnBrk="1" hangingPunct="1"/>
            <a:r>
              <a:rPr lang="en-US" altLang="ru-RU" sz="1700"/>
              <a:t>Indicated</a:t>
            </a:r>
          </a:p>
          <a:p>
            <a:pPr algn="ctr" eaLnBrk="1" hangingPunct="1"/>
            <a:endParaRPr lang="en-US" altLang="ru-RU" sz="1700"/>
          </a:p>
          <a:p>
            <a:pPr algn="ctr" eaLnBrk="1" hangingPunct="1"/>
            <a:r>
              <a:rPr lang="ru-RU" altLang="ru-RU" sz="1700"/>
              <a:t>Выявленные</a:t>
            </a:r>
          </a:p>
          <a:p>
            <a:pPr algn="ctr" eaLnBrk="1" hangingPunct="1"/>
            <a:endParaRPr lang="ru-RU" altLang="ru-RU" sz="1700"/>
          </a:p>
          <a:p>
            <a:pPr algn="ctr" eaLnBrk="1" hangingPunct="1"/>
            <a:endParaRPr lang="ru-RU" altLang="ru-RU" sz="1700"/>
          </a:p>
          <a:p>
            <a:pPr algn="ctr" eaLnBrk="1" hangingPunct="1"/>
            <a:endParaRPr lang="ru-RU" altLang="ru-RU" sz="1700"/>
          </a:p>
          <a:p>
            <a:pPr algn="ctr" eaLnBrk="1" hangingPunct="1"/>
            <a:endParaRPr lang="ru-RU" altLang="ru-RU" sz="1700"/>
          </a:p>
          <a:p>
            <a:pPr algn="ctr" eaLnBrk="1" hangingPunct="1"/>
            <a:endParaRPr lang="ru-RU" altLang="ru-RU" sz="1700"/>
          </a:p>
          <a:p>
            <a:pPr algn="ctr" eaLnBrk="1" hangingPunct="1"/>
            <a:r>
              <a:rPr lang="en-US" altLang="ru-RU" sz="1700"/>
              <a:t>Measured</a:t>
            </a:r>
          </a:p>
          <a:p>
            <a:pPr algn="ctr" eaLnBrk="1" hangingPunct="1"/>
            <a:endParaRPr lang="en-US" altLang="ru-RU" sz="1700"/>
          </a:p>
          <a:p>
            <a:pPr algn="ctr" eaLnBrk="1" hangingPunct="1"/>
            <a:r>
              <a:rPr lang="ru-RU" altLang="ru-RU" sz="1700"/>
              <a:t>Оцененные</a:t>
            </a:r>
          </a:p>
        </p:txBody>
      </p:sp>
      <p:sp>
        <p:nvSpPr>
          <p:cNvPr id="23556" name="Скругленный прямоугольник 6"/>
          <p:cNvSpPr>
            <a:spLocks noChangeArrowheads="1"/>
          </p:cNvSpPr>
          <p:nvPr/>
        </p:nvSpPr>
        <p:spPr bwMode="auto">
          <a:xfrm>
            <a:off x="5654921" y="2928568"/>
            <a:ext cx="2606919" cy="3249852"/>
          </a:xfrm>
          <a:prstGeom prst="roundRect">
            <a:avLst>
              <a:gd name="adj" fmla="val 16667"/>
            </a:avLst>
          </a:prstGeom>
          <a:solidFill>
            <a:schemeClr val="accent1"/>
          </a:solidFill>
          <a:ln w="9525" algn="ctr">
            <a:solidFill>
              <a:schemeClr val="tx1"/>
            </a:solidFill>
            <a:round/>
            <a:headEnd/>
            <a:tailEnd/>
          </a:ln>
        </p:spPr>
        <p:txBody>
          <a:bodyPr lIns="84764" tIns="42381" rIns="84764" bIns="42381"/>
          <a:lstStyle>
            <a:lvl1pPr>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algn="ctr" eaLnBrk="1" hangingPunct="1"/>
            <a:r>
              <a:rPr lang="en-US" altLang="ru-RU" sz="1700"/>
              <a:t>Probable</a:t>
            </a:r>
          </a:p>
          <a:p>
            <a:pPr algn="ctr" eaLnBrk="1" hangingPunct="1"/>
            <a:endParaRPr lang="en-US" altLang="ru-RU" sz="1700"/>
          </a:p>
          <a:p>
            <a:pPr algn="ctr" eaLnBrk="1" hangingPunct="1"/>
            <a:r>
              <a:rPr lang="ru-RU" altLang="ru-RU" sz="1700"/>
              <a:t>Вероятные</a:t>
            </a:r>
          </a:p>
          <a:p>
            <a:pPr algn="ctr" eaLnBrk="1" hangingPunct="1"/>
            <a:endParaRPr lang="ru-RU" altLang="ru-RU" sz="1700"/>
          </a:p>
          <a:p>
            <a:pPr algn="ctr" eaLnBrk="1" hangingPunct="1"/>
            <a:endParaRPr lang="ru-RU" altLang="ru-RU" sz="1700"/>
          </a:p>
          <a:p>
            <a:pPr algn="ctr" eaLnBrk="1" hangingPunct="1"/>
            <a:endParaRPr lang="ru-RU" altLang="ru-RU" sz="1700"/>
          </a:p>
          <a:p>
            <a:pPr algn="ctr" eaLnBrk="1" hangingPunct="1"/>
            <a:endParaRPr lang="ru-RU" altLang="ru-RU" sz="1700"/>
          </a:p>
          <a:p>
            <a:pPr algn="ctr" eaLnBrk="1" hangingPunct="1"/>
            <a:endParaRPr lang="ru-RU" altLang="ru-RU" sz="1700"/>
          </a:p>
          <a:p>
            <a:pPr algn="ctr" eaLnBrk="1" hangingPunct="1"/>
            <a:r>
              <a:rPr lang="en-US" altLang="ru-RU" sz="1700"/>
              <a:t>Proved</a:t>
            </a:r>
          </a:p>
          <a:p>
            <a:pPr algn="ctr" eaLnBrk="1" hangingPunct="1"/>
            <a:endParaRPr lang="en-US" altLang="ru-RU" sz="1700"/>
          </a:p>
          <a:p>
            <a:pPr algn="ctr" eaLnBrk="1" hangingPunct="1"/>
            <a:r>
              <a:rPr lang="ru-RU" altLang="ru-RU" sz="1700"/>
              <a:t>Доказанные</a:t>
            </a:r>
            <a:endParaRPr lang="en-US" altLang="ru-RU" sz="1700"/>
          </a:p>
        </p:txBody>
      </p:sp>
      <p:sp>
        <p:nvSpPr>
          <p:cNvPr id="23557" name="Двойная стрелка влево/вправо 7"/>
          <p:cNvSpPr>
            <a:spLocks noChangeArrowheads="1"/>
          </p:cNvSpPr>
          <p:nvPr/>
        </p:nvSpPr>
        <p:spPr bwMode="auto">
          <a:xfrm>
            <a:off x="3977054" y="3904265"/>
            <a:ext cx="1500554" cy="451573"/>
          </a:xfrm>
          <a:prstGeom prst="leftRightArrow">
            <a:avLst>
              <a:gd name="adj1" fmla="val 50000"/>
              <a:gd name="adj2" fmla="val 50050"/>
            </a:avLst>
          </a:prstGeom>
          <a:solidFill>
            <a:schemeClr val="accent1"/>
          </a:solidFill>
          <a:ln w="9525" algn="ctr">
            <a:solidFill>
              <a:schemeClr val="tx1"/>
            </a:solidFill>
            <a:round/>
            <a:headEnd/>
            <a:tailEnd/>
          </a:ln>
        </p:spPr>
        <p:txBody>
          <a:bodyPr lIns="84764" tIns="42381" rIns="84764" bIns="42381"/>
          <a:lstStyle>
            <a:lvl1pPr>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eaLnBrk="1" hangingPunct="1"/>
            <a:endParaRPr lang="ru-RU" altLang="ru-RU" smtClean="0"/>
          </a:p>
        </p:txBody>
      </p:sp>
      <p:pic>
        <p:nvPicPr>
          <p:cNvPr id="23558" name="Picture 4"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5686" y="4810372"/>
            <a:ext cx="1674935" cy="14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195919"/>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C:\Program Files\Microsoft Office\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4458" y="5398158"/>
            <a:ext cx="1688123" cy="1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Схема 7"/>
          <p:cNvGraphicFramePr/>
          <p:nvPr/>
        </p:nvGraphicFramePr>
        <p:xfrm>
          <a:off x="1059767" y="1572957"/>
          <a:ext cx="7671582" cy="4870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Номер слайда 2"/>
          <p:cNvSpPr>
            <a:spLocks noGrp="1"/>
          </p:cNvSpPr>
          <p:nvPr>
            <p:ph type="sldNum" sz="quarter" idx="4294967295"/>
          </p:nvPr>
        </p:nvSpPr>
        <p:spPr>
          <a:xfrm>
            <a:off x="0" y="6542640"/>
            <a:ext cx="844062" cy="315361"/>
          </a:xfr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000000"/>
                </a:solidFill>
                <a:latin typeface="Arial" pitchFamily="34" charset="0"/>
                <a:cs typeface="Arial" pitchFamily="34" charset="0"/>
              </a:defRPr>
            </a:lvl1pPr>
            <a:lvl2pPr marL="688705" indent="-264886">
              <a:defRPr sz="1400" b="1">
                <a:solidFill>
                  <a:srgbClr val="000000"/>
                </a:solidFill>
                <a:latin typeface="Arial" pitchFamily="34" charset="0"/>
                <a:cs typeface="Arial" pitchFamily="34" charset="0"/>
              </a:defRPr>
            </a:lvl2pPr>
            <a:lvl3pPr marL="1059545" indent="-211909">
              <a:defRPr sz="1400" b="1">
                <a:solidFill>
                  <a:srgbClr val="000000"/>
                </a:solidFill>
                <a:latin typeface="Arial" pitchFamily="34" charset="0"/>
                <a:cs typeface="Arial" pitchFamily="34" charset="0"/>
              </a:defRPr>
            </a:lvl3pPr>
            <a:lvl4pPr marL="1483363" indent="-211909">
              <a:defRPr sz="1400" b="1">
                <a:solidFill>
                  <a:srgbClr val="000000"/>
                </a:solidFill>
                <a:latin typeface="Arial" pitchFamily="34" charset="0"/>
                <a:cs typeface="Arial" pitchFamily="34" charset="0"/>
              </a:defRPr>
            </a:lvl4pPr>
            <a:lvl5pPr marL="1907182" indent="-211909">
              <a:defRPr sz="1400" b="1">
                <a:solidFill>
                  <a:srgbClr val="000000"/>
                </a:solidFill>
                <a:latin typeface="Arial" pitchFamily="34" charset="0"/>
                <a:cs typeface="Arial" pitchFamily="34" charset="0"/>
              </a:defRPr>
            </a:lvl5pPr>
            <a:lvl6pPr marL="2331000" indent="-211909" fontAlgn="base">
              <a:spcBef>
                <a:spcPct val="0"/>
              </a:spcBef>
              <a:spcAft>
                <a:spcPct val="0"/>
              </a:spcAft>
              <a:defRPr sz="1400" b="1">
                <a:solidFill>
                  <a:srgbClr val="000000"/>
                </a:solidFill>
                <a:latin typeface="Arial" pitchFamily="34" charset="0"/>
                <a:cs typeface="Arial" pitchFamily="34" charset="0"/>
              </a:defRPr>
            </a:lvl6pPr>
            <a:lvl7pPr marL="2754818" indent="-211909" fontAlgn="base">
              <a:spcBef>
                <a:spcPct val="0"/>
              </a:spcBef>
              <a:spcAft>
                <a:spcPct val="0"/>
              </a:spcAft>
              <a:defRPr sz="1400" b="1">
                <a:solidFill>
                  <a:srgbClr val="000000"/>
                </a:solidFill>
                <a:latin typeface="Arial" pitchFamily="34" charset="0"/>
                <a:cs typeface="Arial" pitchFamily="34" charset="0"/>
              </a:defRPr>
            </a:lvl7pPr>
            <a:lvl8pPr marL="3178637" indent="-211909" fontAlgn="base">
              <a:spcBef>
                <a:spcPct val="0"/>
              </a:spcBef>
              <a:spcAft>
                <a:spcPct val="0"/>
              </a:spcAft>
              <a:defRPr sz="1400" b="1">
                <a:solidFill>
                  <a:srgbClr val="000000"/>
                </a:solidFill>
                <a:latin typeface="Arial" pitchFamily="34" charset="0"/>
                <a:cs typeface="Arial" pitchFamily="34" charset="0"/>
              </a:defRPr>
            </a:lvl8pPr>
            <a:lvl9pPr marL="3602454" indent="-211909" fontAlgn="base">
              <a:spcBef>
                <a:spcPct val="0"/>
              </a:spcBef>
              <a:spcAft>
                <a:spcPct val="0"/>
              </a:spcAft>
              <a:defRPr sz="1400" b="1">
                <a:solidFill>
                  <a:srgbClr val="000000"/>
                </a:solidFill>
                <a:latin typeface="Arial" pitchFamily="34" charset="0"/>
                <a:cs typeface="Arial" pitchFamily="34" charset="0"/>
              </a:defRPr>
            </a:lvl9pPr>
          </a:lstStyle>
          <a:p>
            <a:fld id="{17932FF3-8440-432E-B344-25930B979F5F}" type="slidenum">
              <a:rPr lang="en-US" altLang="ru-RU" sz="1300">
                <a:solidFill>
                  <a:srgbClr val="FFFFFF"/>
                </a:solidFill>
              </a:rPr>
              <a:pPr/>
              <a:t>26</a:t>
            </a:fld>
            <a:endParaRPr lang="en-US" altLang="ru-RU" sz="1300">
              <a:solidFill>
                <a:srgbClr val="FFFFFF"/>
              </a:solidFill>
            </a:endParaRPr>
          </a:p>
        </p:txBody>
      </p:sp>
      <p:sp>
        <p:nvSpPr>
          <p:cNvPr id="24580" name="Rectangle 5"/>
          <p:cNvSpPr>
            <a:spLocks noChangeArrowheads="1"/>
          </p:cNvSpPr>
          <p:nvPr/>
        </p:nvSpPr>
        <p:spPr bwMode="auto">
          <a:xfrm>
            <a:off x="1055077" y="891304"/>
            <a:ext cx="7596554" cy="41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64" tIns="42381" rIns="84764" bIns="42381"/>
          <a:lstStyle>
            <a:lvl1pPr marL="290513" indent="-290513">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ru-RU" altLang="ru-RU" sz="2200">
                <a:solidFill>
                  <a:srgbClr val="3333CC"/>
                </a:solidFill>
              </a:rPr>
              <a:t>Основные группы модифицирующих факторов:</a:t>
            </a:r>
          </a:p>
          <a:p>
            <a:pPr algn="ctr" eaLnBrk="1" hangingPunct="1">
              <a:spcBef>
                <a:spcPct val="20000"/>
              </a:spcBef>
              <a:buClr>
                <a:srgbClr val="000000"/>
              </a:buClr>
              <a:buFont typeface="Wingdings" pitchFamily="2" charset="2"/>
              <a:buNone/>
            </a:pPr>
            <a:endParaRPr lang="ru-RU" altLang="ru-RU" sz="1900">
              <a:solidFill>
                <a:srgbClr val="3333CC"/>
              </a:solidFill>
            </a:endParaRPr>
          </a:p>
          <a:p>
            <a:pPr algn="ctr" eaLnBrk="1" hangingPunct="1">
              <a:spcBef>
                <a:spcPct val="20000"/>
              </a:spcBef>
              <a:buClr>
                <a:srgbClr val="000000"/>
              </a:buClr>
              <a:buFont typeface="Wingdings" pitchFamily="2" charset="2"/>
              <a:buNone/>
            </a:pPr>
            <a:endParaRPr lang="en-US" altLang="ru-RU" sz="1700" b="0"/>
          </a:p>
          <a:p>
            <a:pPr eaLnBrk="1" hangingPunct="1">
              <a:spcBef>
                <a:spcPct val="20000"/>
              </a:spcBef>
              <a:buClr>
                <a:srgbClr val="000000"/>
              </a:buClr>
              <a:buFont typeface="Wingdings" pitchFamily="2" charset="2"/>
              <a:buNone/>
            </a:pPr>
            <a:endParaRPr lang="ru-RU" altLang="ru-RU" b="0" smtClean="0"/>
          </a:p>
        </p:txBody>
      </p:sp>
    </p:spTree>
    <p:extLst>
      <p:ext uri="{BB962C8B-B14F-4D97-AF65-F5344CB8AC3E}">
        <p14:creationId xmlns:p14="http://schemas.microsoft.com/office/powerpoint/2010/main" val="147111407"/>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Номер слайда 2"/>
          <p:cNvSpPr>
            <a:spLocks noGrp="1"/>
          </p:cNvSpPr>
          <p:nvPr>
            <p:ph type="sldNum" sz="quarter" idx="4294967295"/>
          </p:nvPr>
        </p:nvSpPr>
        <p:spPr>
          <a:xfrm>
            <a:off x="0" y="6542640"/>
            <a:ext cx="844062" cy="315361"/>
          </a:xfr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000000"/>
                </a:solidFill>
                <a:latin typeface="Arial" pitchFamily="34" charset="0"/>
                <a:cs typeface="Arial" pitchFamily="34" charset="0"/>
              </a:defRPr>
            </a:lvl1pPr>
            <a:lvl2pPr marL="688705" indent="-264886">
              <a:defRPr sz="1400" b="1">
                <a:solidFill>
                  <a:srgbClr val="000000"/>
                </a:solidFill>
                <a:latin typeface="Arial" pitchFamily="34" charset="0"/>
                <a:cs typeface="Arial" pitchFamily="34" charset="0"/>
              </a:defRPr>
            </a:lvl2pPr>
            <a:lvl3pPr marL="1059545" indent="-211909">
              <a:defRPr sz="1400" b="1">
                <a:solidFill>
                  <a:srgbClr val="000000"/>
                </a:solidFill>
                <a:latin typeface="Arial" pitchFamily="34" charset="0"/>
                <a:cs typeface="Arial" pitchFamily="34" charset="0"/>
              </a:defRPr>
            </a:lvl3pPr>
            <a:lvl4pPr marL="1483363" indent="-211909">
              <a:defRPr sz="1400" b="1">
                <a:solidFill>
                  <a:srgbClr val="000000"/>
                </a:solidFill>
                <a:latin typeface="Arial" pitchFamily="34" charset="0"/>
                <a:cs typeface="Arial" pitchFamily="34" charset="0"/>
              </a:defRPr>
            </a:lvl4pPr>
            <a:lvl5pPr marL="1907182" indent="-211909">
              <a:defRPr sz="1400" b="1">
                <a:solidFill>
                  <a:srgbClr val="000000"/>
                </a:solidFill>
                <a:latin typeface="Arial" pitchFamily="34" charset="0"/>
                <a:cs typeface="Arial" pitchFamily="34" charset="0"/>
              </a:defRPr>
            </a:lvl5pPr>
            <a:lvl6pPr marL="2331000" indent="-211909" fontAlgn="base">
              <a:spcBef>
                <a:spcPct val="0"/>
              </a:spcBef>
              <a:spcAft>
                <a:spcPct val="0"/>
              </a:spcAft>
              <a:defRPr sz="1400" b="1">
                <a:solidFill>
                  <a:srgbClr val="000000"/>
                </a:solidFill>
                <a:latin typeface="Arial" pitchFamily="34" charset="0"/>
                <a:cs typeface="Arial" pitchFamily="34" charset="0"/>
              </a:defRPr>
            </a:lvl6pPr>
            <a:lvl7pPr marL="2754818" indent="-211909" fontAlgn="base">
              <a:spcBef>
                <a:spcPct val="0"/>
              </a:spcBef>
              <a:spcAft>
                <a:spcPct val="0"/>
              </a:spcAft>
              <a:defRPr sz="1400" b="1">
                <a:solidFill>
                  <a:srgbClr val="000000"/>
                </a:solidFill>
                <a:latin typeface="Arial" pitchFamily="34" charset="0"/>
                <a:cs typeface="Arial" pitchFamily="34" charset="0"/>
              </a:defRPr>
            </a:lvl7pPr>
            <a:lvl8pPr marL="3178637" indent="-211909" fontAlgn="base">
              <a:spcBef>
                <a:spcPct val="0"/>
              </a:spcBef>
              <a:spcAft>
                <a:spcPct val="0"/>
              </a:spcAft>
              <a:defRPr sz="1400" b="1">
                <a:solidFill>
                  <a:srgbClr val="000000"/>
                </a:solidFill>
                <a:latin typeface="Arial" pitchFamily="34" charset="0"/>
                <a:cs typeface="Arial" pitchFamily="34" charset="0"/>
              </a:defRPr>
            </a:lvl8pPr>
            <a:lvl9pPr marL="3602454" indent="-211909" fontAlgn="base">
              <a:spcBef>
                <a:spcPct val="0"/>
              </a:spcBef>
              <a:spcAft>
                <a:spcPct val="0"/>
              </a:spcAft>
              <a:defRPr sz="1400" b="1">
                <a:solidFill>
                  <a:srgbClr val="000000"/>
                </a:solidFill>
                <a:latin typeface="Arial" pitchFamily="34" charset="0"/>
                <a:cs typeface="Arial" pitchFamily="34" charset="0"/>
              </a:defRPr>
            </a:lvl9pPr>
          </a:lstStyle>
          <a:p>
            <a:fld id="{9CA6F063-0616-46CF-BF1E-80D48D1DFA5C}" type="slidenum">
              <a:rPr lang="en-US" altLang="ru-RU" sz="1300">
                <a:solidFill>
                  <a:srgbClr val="FFFFFF"/>
                </a:solidFill>
              </a:rPr>
              <a:pPr/>
              <a:t>27</a:t>
            </a:fld>
            <a:endParaRPr lang="en-US" altLang="ru-RU" sz="1300">
              <a:solidFill>
                <a:srgbClr val="FFFFFF"/>
              </a:solidFill>
            </a:endParaRPr>
          </a:p>
        </p:txBody>
      </p:sp>
      <p:sp>
        <p:nvSpPr>
          <p:cNvPr id="25602" name="Rectangle 5"/>
          <p:cNvSpPr>
            <a:spLocks noChangeArrowheads="1"/>
          </p:cNvSpPr>
          <p:nvPr/>
        </p:nvSpPr>
        <p:spPr bwMode="auto">
          <a:xfrm>
            <a:off x="1055077" y="891303"/>
            <a:ext cx="7596554" cy="540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32" tIns="42366" rIns="84732" bIns="42366"/>
          <a:lstStyle>
            <a:lvl1pPr marL="290513" indent="-290513">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eaLnBrk="1" hangingPunct="1">
              <a:spcBef>
                <a:spcPct val="20000"/>
              </a:spcBef>
              <a:buClr>
                <a:srgbClr val="000000"/>
              </a:buClr>
              <a:buFont typeface="Wingdings" pitchFamily="2" charset="2"/>
              <a:buNone/>
            </a:pPr>
            <a:r>
              <a:rPr lang="ru-RU" altLang="ru-RU" sz="1900">
                <a:solidFill>
                  <a:srgbClr val="3333CC"/>
                </a:solidFill>
              </a:rPr>
              <a:t>Основные модифицирующие факторы, влияющие на оценку:</a:t>
            </a:r>
          </a:p>
          <a:p>
            <a:pPr eaLnBrk="1" hangingPunct="1">
              <a:spcBef>
                <a:spcPct val="20000"/>
              </a:spcBef>
              <a:buClr>
                <a:srgbClr val="000000"/>
              </a:buClr>
              <a:buFont typeface="Wingdings" pitchFamily="2" charset="2"/>
              <a:buNone/>
            </a:pPr>
            <a:endParaRPr lang="ru-RU" altLang="ru-RU" sz="1900">
              <a:solidFill>
                <a:srgbClr val="3333CC"/>
              </a:solidFill>
            </a:endParaRPr>
          </a:p>
          <a:p>
            <a:pPr eaLnBrk="1" hangingPunct="1">
              <a:spcBef>
                <a:spcPct val="20000"/>
              </a:spcBef>
              <a:buClr>
                <a:srgbClr val="000000"/>
              </a:buClr>
              <a:buFontTx/>
              <a:buChar char="-"/>
            </a:pPr>
            <a:r>
              <a:rPr lang="ru-RU" altLang="ru-RU" sz="1900">
                <a:solidFill>
                  <a:srgbClr val="3333CC"/>
                </a:solidFill>
              </a:rPr>
              <a:t>Степень геологической изученности, качество и формат геологической информации;</a:t>
            </a:r>
          </a:p>
          <a:p>
            <a:pPr eaLnBrk="1" hangingPunct="1">
              <a:spcBef>
                <a:spcPct val="20000"/>
              </a:spcBef>
              <a:buClr>
                <a:srgbClr val="000000"/>
              </a:buClr>
              <a:buFontTx/>
              <a:buChar char="-"/>
            </a:pPr>
            <a:r>
              <a:rPr lang="ru-RU" altLang="ru-RU" sz="1900">
                <a:solidFill>
                  <a:srgbClr val="3333CC"/>
                </a:solidFill>
              </a:rPr>
              <a:t>Исторические показатели по добыче</a:t>
            </a:r>
          </a:p>
          <a:p>
            <a:pPr eaLnBrk="1" hangingPunct="1">
              <a:spcBef>
                <a:spcPct val="20000"/>
              </a:spcBef>
              <a:buClr>
                <a:srgbClr val="000000"/>
              </a:buClr>
              <a:buFontTx/>
              <a:buChar char="-"/>
            </a:pPr>
            <a:r>
              <a:rPr lang="ru-RU" altLang="ru-RU" sz="1900">
                <a:solidFill>
                  <a:srgbClr val="3333CC"/>
                </a:solidFill>
              </a:rPr>
              <a:t>Характеристика и техническое состояние парка горной техники, объектов инфраструктуры</a:t>
            </a:r>
          </a:p>
          <a:p>
            <a:pPr eaLnBrk="1" hangingPunct="1">
              <a:spcBef>
                <a:spcPct val="20000"/>
              </a:spcBef>
              <a:buClr>
                <a:srgbClr val="000000"/>
              </a:buClr>
              <a:buFontTx/>
              <a:buChar char="-"/>
            </a:pPr>
            <a:r>
              <a:rPr lang="ru-RU" altLang="ru-RU" sz="1900">
                <a:solidFill>
                  <a:srgbClr val="3333CC"/>
                </a:solidFill>
              </a:rPr>
              <a:t>Правовые основания добычи и наличие разрешений, лицензий</a:t>
            </a:r>
          </a:p>
          <a:p>
            <a:pPr eaLnBrk="1" hangingPunct="1">
              <a:spcBef>
                <a:spcPct val="20000"/>
              </a:spcBef>
              <a:buClr>
                <a:srgbClr val="000000"/>
              </a:buClr>
              <a:buFontTx/>
              <a:buChar char="-"/>
            </a:pPr>
            <a:r>
              <a:rPr lang="ru-RU" altLang="ru-RU" sz="1900">
                <a:solidFill>
                  <a:srgbClr val="3333CC"/>
                </a:solidFill>
              </a:rPr>
              <a:t>Календарный план добычи, обоснованный расчетами по капитальным вложениям и операционным затратам</a:t>
            </a:r>
          </a:p>
          <a:p>
            <a:pPr eaLnBrk="1" hangingPunct="1">
              <a:spcBef>
                <a:spcPct val="20000"/>
              </a:spcBef>
              <a:buClr>
                <a:srgbClr val="000000"/>
              </a:buClr>
              <a:buFontTx/>
              <a:buChar char="-"/>
            </a:pPr>
            <a:r>
              <a:rPr lang="ru-RU" altLang="ru-RU" sz="1900">
                <a:solidFill>
                  <a:srgbClr val="3333CC"/>
                </a:solidFill>
              </a:rPr>
              <a:t>Экономическая модель, генерирующая положительный денежный поток</a:t>
            </a:r>
          </a:p>
          <a:p>
            <a:pPr eaLnBrk="1" hangingPunct="1">
              <a:spcBef>
                <a:spcPct val="20000"/>
              </a:spcBef>
              <a:buClr>
                <a:srgbClr val="000000"/>
              </a:buClr>
              <a:buFontTx/>
              <a:buChar char="-"/>
            </a:pPr>
            <a:r>
              <a:rPr lang="ru-RU" altLang="ru-RU" sz="1900">
                <a:solidFill>
                  <a:srgbClr val="3333CC"/>
                </a:solidFill>
              </a:rPr>
              <a:t>Экологические и природоохранные аспекты</a:t>
            </a:r>
          </a:p>
          <a:p>
            <a:pPr eaLnBrk="1" hangingPunct="1">
              <a:spcBef>
                <a:spcPct val="20000"/>
              </a:spcBef>
              <a:buClr>
                <a:srgbClr val="000000"/>
              </a:buClr>
              <a:buFontTx/>
              <a:buChar char="-"/>
            </a:pPr>
            <a:r>
              <a:rPr lang="ru-RU" altLang="ru-RU" sz="1900">
                <a:solidFill>
                  <a:srgbClr val="3333CC"/>
                </a:solidFill>
              </a:rPr>
              <a:t>Промышленная безопасность </a:t>
            </a:r>
            <a:endParaRPr lang="en-US" altLang="ru-RU" sz="1900"/>
          </a:p>
          <a:p>
            <a:pPr eaLnBrk="1" hangingPunct="1">
              <a:spcBef>
                <a:spcPct val="20000"/>
              </a:spcBef>
              <a:buClr>
                <a:srgbClr val="000000"/>
              </a:buClr>
              <a:buFont typeface="Wingdings" pitchFamily="2" charset="2"/>
              <a:buNone/>
            </a:pPr>
            <a:endParaRPr lang="ru-RU" altLang="ru-RU" b="0" smtClean="0"/>
          </a:p>
        </p:txBody>
      </p:sp>
    </p:spTree>
    <p:extLst>
      <p:ext uri="{BB962C8B-B14F-4D97-AF65-F5344CB8AC3E}">
        <p14:creationId xmlns:p14="http://schemas.microsoft.com/office/powerpoint/2010/main" val="2837868983"/>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Номер слайда 2"/>
          <p:cNvSpPr>
            <a:spLocks noGrp="1"/>
          </p:cNvSpPr>
          <p:nvPr>
            <p:ph type="sldNum" sz="quarter" idx="4294967295"/>
          </p:nvPr>
        </p:nvSpPr>
        <p:spPr>
          <a:xfrm>
            <a:off x="0" y="6542640"/>
            <a:ext cx="844062" cy="315361"/>
          </a:xfr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000000"/>
                </a:solidFill>
                <a:latin typeface="Arial" pitchFamily="34" charset="0"/>
                <a:cs typeface="Arial" pitchFamily="34" charset="0"/>
              </a:defRPr>
            </a:lvl1pPr>
            <a:lvl2pPr marL="688705" indent="-264886">
              <a:defRPr sz="1400" b="1">
                <a:solidFill>
                  <a:srgbClr val="000000"/>
                </a:solidFill>
                <a:latin typeface="Arial" pitchFamily="34" charset="0"/>
                <a:cs typeface="Arial" pitchFamily="34" charset="0"/>
              </a:defRPr>
            </a:lvl2pPr>
            <a:lvl3pPr marL="1059545" indent="-211909">
              <a:defRPr sz="1400" b="1">
                <a:solidFill>
                  <a:srgbClr val="000000"/>
                </a:solidFill>
                <a:latin typeface="Arial" pitchFamily="34" charset="0"/>
                <a:cs typeface="Arial" pitchFamily="34" charset="0"/>
              </a:defRPr>
            </a:lvl3pPr>
            <a:lvl4pPr marL="1483363" indent="-211909">
              <a:defRPr sz="1400" b="1">
                <a:solidFill>
                  <a:srgbClr val="000000"/>
                </a:solidFill>
                <a:latin typeface="Arial" pitchFamily="34" charset="0"/>
                <a:cs typeface="Arial" pitchFamily="34" charset="0"/>
              </a:defRPr>
            </a:lvl4pPr>
            <a:lvl5pPr marL="1907182" indent="-211909">
              <a:defRPr sz="1400" b="1">
                <a:solidFill>
                  <a:srgbClr val="000000"/>
                </a:solidFill>
                <a:latin typeface="Arial" pitchFamily="34" charset="0"/>
                <a:cs typeface="Arial" pitchFamily="34" charset="0"/>
              </a:defRPr>
            </a:lvl5pPr>
            <a:lvl6pPr marL="2331000" indent="-211909" fontAlgn="base">
              <a:spcBef>
                <a:spcPct val="0"/>
              </a:spcBef>
              <a:spcAft>
                <a:spcPct val="0"/>
              </a:spcAft>
              <a:defRPr sz="1400" b="1">
                <a:solidFill>
                  <a:srgbClr val="000000"/>
                </a:solidFill>
                <a:latin typeface="Arial" pitchFamily="34" charset="0"/>
                <a:cs typeface="Arial" pitchFamily="34" charset="0"/>
              </a:defRPr>
            </a:lvl6pPr>
            <a:lvl7pPr marL="2754818" indent="-211909" fontAlgn="base">
              <a:spcBef>
                <a:spcPct val="0"/>
              </a:spcBef>
              <a:spcAft>
                <a:spcPct val="0"/>
              </a:spcAft>
              <a:defRPr sz="1400" b="1">
                <a:solidFill>
                  <a:srgbClr val="000000"/>
                </a:solidFill>
                <a:latin typeface="Arial" pitchFamily="34" charset="0"/>
                <a:cs typeface="Arial" pitchFamily="34" charset="0"/>
              </a:defRPr>
            </a:lvl7pPr>
            <a:lvl8pPr marL="3178637" indent="-211909" fontAlgn="base">
              <a:spcBef>
                <a:spcPct val="0"/>
              </a:spcBef>
              <a:spcAft>
                <a:spcPct val="0"/>
              </a:spcAft>
              <a:defRPr sz="1400" b="1">
                <a:solidFill>
                  <a:srgbClr val="000000"/>
                </a:solidFill>
                <a:latin typeface="Arial" pitchFamily="34" charset="0"/>
                <a:cs typeface="Arial" pitchFamily="34" charset="0"/>
              </a:defRPr>
            </a:lvl8pPr>
            <a:lvl9pPr marL="3602454" indent="-211909" fontAlgn="base">
              <a:spcBef>
                <a:spcPct val="0"/>
              </a:spcBef>
              <a:spcAft>
                <a:spcPct val="0"/>
              </a:spcAft>
              <a:defRPr sz="1400" b="1">
                <a:solidFill>
                  <a:srgbClr val="000000"/>
                </a:solidFill>
                <a:latin typeface="Arial" pitchFamily="34" charset="0"/>
                <a:cs typeface="Arial" pitchFamily="34" charset="0"/>
              </a:defRPr>
            </a:lvl9pPr>
          </a:lstStyle>
          <a:p>
            <a:fld id="{A42A4A7B-6FA8-4C72-87A8-1B8C523F0C87}" type="slidenum">
              <a:rPr lang="en-US" altLang="ru-RU" sz="1300">
                <a:solidFill>
                  <a:srgbClr val="FFFFFF"/>
                </a:solidFill>
              </a:rPr>
              <a:pPr/>
              <a:t>28</a:t>
            </a:fld>
            <a:endParaRPr lang="en-US" altLang="ru-RU" sz="1300">
              <a:solidFill>
                <a:srgbClr val="FFFFFF"/>
              </a:solidFill>
            </a:endParaRPr>
          </a:p>
        </p:txBody>
      </p:sp>
      <p:sp>
        <p:nvSpPr>
          <p:cNvPr id="26626" name="Rectangle 5"/>
          <p:cNvSpPr>
            <a:spLocks noChangeArrowheads="1"/>
          </p:cNvSpPr>
          <p:nvPr/>
        </p:nvSpPr>
        <p:spPr bwMode="auto">
          <a:xfrm>
            <a:off x="1055077" y="891303"/>
            <a:ext cx="7596554" cy="379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64" tIns="42381" rIns="84764" bIns="42381"/>
          <a:lstStyle>
            <a:lvl1pPr marL="290513" indent="-290513">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ru-RU" altLang="ru-RU" sz="2200" i="1">
                <a:solidFill>
                  <a:srgbClr val="3333CC"/>
                </a:solidFill>
              </a:rPr>
              <a:t>Основные геологические факторы, влияющие на оценку:</a:t>
            </a:r>
            <a:endParaRPr lang="ru-RU" altLang="ru-RU" sz="1900" i="1">
              <a:solidFill>
                <a:srgbClr val="3333CC"/>
              </a:solidFill>
            </a:endParaRPr>
          </a:p>
          <a:p>
            <a:pPr eaLnBrk="1" hangingPunct="1">
              <a:spcBef>
                <a:spcPct val="20000"/>
              </a:spcBef>
              <a:buClr>
                <a:srgbClr val="000000"/>
              </a:buClr>
              <a:buFontTx/>
              <a:buChar char="-"/>
            </a:pPr>
            <a:r>
              <a:rPr lang="ru-RU" altLang="ru-RU" sz="1900">
                <a:solidFill>
                  <a:srgbClr val="3333CC"/>
                </a:solidFill>
              </a:rPr>
              <a:t>Степень геологической изученности, параметры разведочной сети;</a:t>
            </a:r>
          </a:p>
          <a:p>
            <a:pPr eaLnBrk="1" hangingPunct="1">
              <a:spcBef>
                <a:spcPct val="20000"/>
              </a:spcBef>
              <a:buClr>
                <a:srgbClr val="000000"/>
              </a:buClr>
              <a:buFontTx/>
              <a:buChar char="-"/>
            </a:pPr>
            <a:r>
              <a:rPr lang="ru-RU" altLang="ru-RU" sz="1900">
                <a:solidFill>
                  <a:srgbClr val="3333CC"/>
                </a:solidFill>
              </a:rPr>
              <a:t>Геометризация полезного ископаемого и геологические критерии локализации;</a:t>
            </a:r>
          </a:p>
          <a:p>
            <a:pPr eaLnBrk="1" hangingPunct="1">
              <a:spcBef>
                <a:spcPct val="20000"/>
              </a:spcBef>
              <a:buClr>
                <a:srgbClr val="000000"/>
              </a:buClr>
              <a:buFontTx/>
              <a:buChar char="-"/>
            </a:pPr>
            <a:r>
              <a:rPr lang="ru-RU" altLang="ru-RU" sz="1900">
                <a:solidFill>
                  <a:srgbClr val="3333CC"/>
                </a:solidFill>
              </a:rPr>
              <a:t>Статистические закономерности распределения полезных компонентов и качественных характеристик, оценка неоднородности свойств;</a:t>
            </a:r>
          </a:p>
          <a:p>
            <a:pPr eaLnBrk="1" hangingPunct="1">
              <a:spcBef>
                <a:spcPct val="20000"/>
              </a:spcBef>
              <a:buClr>
                <a:srgbClr val="000000"/>
              </a:buClr>
              <a:buFontTx/>
              <a:buChar char="-"/>
            </a:pPr>
            <a:r>
              <a:rPr lang="ru-RU" altLang="ru-RU" sz="1900">
                <a:solidFill>
                  <a:srgbClr val="3333CC"/>
                </a:solidFill>
              </a:rPr>
              <a:t>Качество и формат геологической информации, наличие цифровой модели месторождения и баз данных.</a:t>
            </a:r>
          </a:p>
          <a:p>
            <a:pPr eaLnBrk="1" hangingPunct="1">
              <a:spcBef>
                <a:spcPct val="20000"/>
              </a:spcBef>
              <a:buClr>
                <a:srgbClr val="000000"/>
              </a:buClr>
              <a:buFont typeface="Wingdings" pitchFamily="2" charset="2"/>
              <a:buNone/>
            </a:pPr>
            <a:endParaRPr lang="ru-RU" altLang="ru-RU" b="0" smtClean="0"/>
          </a:p>
        </p:txBody>
      </p:sp>
    </p:spTree>
    <p:extLst>
      <p:ext uri="{BB962C8B-B14F-4D97-AF65-F5344CB8AC3E}">
        <p14:creationId xmlns:p14="http://schemas.microsoft.com/office/powerpoint/2010/main" val="1310188171"/>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Номер слайда 2"/>
          <p:cNvSpPr>
            <a:spLocks noGrp="1"/>
          </p:cNvSpPr>
          <p:nvPr>
            <p:ph type="sldNum" sz="quarter" idx="4294967295"/>
          </p:nvPr>
        </p:nvSpPr>
        <p:spPr>
          <a:xfrm>
            <a:off x="0" y="6542640"/>
            <a:ext cx="844062" cy="315361"/>
          </a:xfr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000000"/>
                </a:solidFill>
                <a:latin typeface="Arial" pitchFamily="34" charset="0"/>
                <a:cs typeface="Arial" pitchFamily="34" charset="0"/>
              </a:defRPr>
            </a:lvl1pPr>
            <a:lvl2pPr marL="688705" indent="-264886">
              <a:defRPr sz="1400" b="1">
                <a:solidFill>
                  <a:srgbClr val="000000"/>
                </a:solidFill>
                <a:latin typeface="Arial" pitchFamily="34" charset="0"/>
                <a:cs typeface="Arial" pitchFamily="34" charset="0"/>
              </a:defRPr>
            </a:lvl2pPr>
            <a:lvl3pPr marL="1059545" indent="-211909">
              <a:defRPr sz="1400" b="1">
                <a:solidFill>
                  <a:srgbClr val="000000"/>
                </a:solidFill>
                <a:latin typeface="Arial" pitchFamily="34" charset="0"/>
                <a:cs typeface="Arial" pitchFamily="34" charset="0"/>
              </a:defRPr>
            </a:lvl3pPr>
            <a:lvl4pPr marL="1483363" indent="-211909">
              <a:defRPr sz="1400" b="1">
                <a:solidFill>
                  <a:srgbClr val="000000"/>
                </a:solidFill>
                <a:latin typeface="Arial" pitchFamily="34" charset="0"/>
                <a:cs typeface="Arial" pitchFamily="34" charset="0"/>
              </a:defRPr>
            </a:lvl4pPr>
            <a:lvl5pPr marL="1907182" indent="-211909">
              <a:defRPr sz="1400" b="1">
                <a:solidFill>
                  <a:srgbClr val="000000"/>
                </a:solidFill>
                <a:latin typeface="Arial" pitchFamily="34" charset="0"/>
                <a:cs typeface="Arial" pitchFamily="34" charset="0"/>
              </a:defRPr>
            </a:lvl5pPr>
            <a:lvl6pPr marL="2331000" indent="-211909" fontAlgn="base">
              <a:spcBef>
                <a:spcPct val="0"/>
              </a:spcBef>
              <a:spcAft>
                <a:spcPct val="0"/>
              </a:spcAft>
              <a:defRPr sz="1400" b="1">
                <a:solidFill>
                  <a:srgbClr val="000000"/>
                </a:solidFill>
                <a:latin typeface="Arial" pitchFamily="34" charset="0"/>
                <a:cs typeface="Arial" pitchFamily="34" charset="0"/>
              </a:defRPr>
            </a:lvl6pPr>
            <a:lvl7pPr marL="2754818" indent="-211909" fontAlgn="base">
              <a:spcBef>
                <a:spcPct val="0"/>
              </a:spcBef>
              <a:spcAft>
                <a:spcPct val="0"/>
              </a:spcAft>
              <a:defRPr sz="1400" b="1">
                <a:solidFill>
                  <a:srgbClr val="000000"/>
                </a:solidFill>
                <a:latin typeface="Arial" pitchFamily="34" charset="0"/>
                <a:cs typeface="Arial" pitchFamily="34" charset="0"/>
              </a:defRPr>
            </a:lvl7pPr>
            <a:lvl8pPr marL="3178637" indent="-211909" fontAlgn="base">
              <a:spcBef>
                <a:spcPct val="0"/>
              </a:spcBef>
              <a:spcAft>
                <a:spcPct val="0"/>
              </a:spcAft>
              <a:defRPr sz="1400" b="1">
                <a:solidFill>
                  <a:srgbClr val="000000"/>
                </a:solidFill>
                <a:latin typeface="Arial" pitchFamily="34" charset="0"/>
                <a:cs typeface="Arial" pitchFamily="34" charset="0"/>
              </a:defRPr>
            </a:lvl8pPr>
            <a:lvl9pPr marL="3602454" indent="-211909" fontAlgn="base">
              <a:spcBef>
                <a:spcPct val="0"/>
              </a:spcBef>
              <a:spcAft>
                <a:spcPct val="0"/>
              </a:spcAft>
              <a:defRPr sz="1400" b="1">
                <a:solidFill>
                  <a:srgbClr val="000000"/>
                </a:solidFill>
                <a:latin typeface="Arial" pitchFamily="34" charset="0"/>
                <a:cs typeface="Arial" pitchFamily="34" charset="0"/>
              </a:defRPr>
            </a:lvl9pPr>
          </a:lstStyle>
          <a:p>
            <a:fld id="{F01C0F43-393B-443C-A98E-5741FAE97DCB}" type="slidenum">
              <a:rPr lang="en-US" altLang="ru-RU" sz="1300">
                <a:solidFill>
                  <a:srgbClr val="FFFFFF"/>
                </a:solidFill>
              </a:rPr>
              <a:pPr/>
              <a:t>29</a:t>
            </a:fld>
            <a:endParaRPr lang="en-US" altLang="ru-RU" sz="1300">
              <a:solidFill>
                <a:srgbClr val="FFFFFF"/>
              </a:solidFill>
            </a:endParaRPr>
          </a:p>
        </p:txBody>
      </p:sp>
      <p:sp>
        <p:nvSpPr>
          <p:cNvPr id="27650" name="Rectangle 5"/>
          <p:cNvSpPr>
            <a:spLocks noChangeArrowheads="1"/>
          </p:cNvSpPr>
          <p:nvPr/>
        </p:nvSpPr>
        <p:spPr bwMode="auto">
          <a:xfrm>
            <a:off x="1055077" y="891303"/>
            <a:ext cx="7596554" cy="540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64" tIns="42381" rIns="84764" bIns="42381"/>
          <a:lstStyle>
            <a:lvl1pPr marL="290513" indent="-290513">
              <a:defRPr sz="1500" b="1">
                <a:solidFill>
                  <a:srgbClr val="000000"/>
                </a:solidFill>
                <a:latin typeface="Arial" pitchFamily="34" charset="0"/>
                <a:cs typeface="Arial" pitchFamily="34" charset="0"/>
              </a:defRPr>
            </a:lvl1pPr>
            <a:lvl2pPr marL="742950" indent="-285750">
              <a:defRPr sz="1500" b="1">
                <a:solidFill>
                  <a:srgbClr val="000000"/>
                </a:solidFill>
                <a:latin typeface="Arial" pitchFamily="34" charset="0"/>
                <a:cs typeface="Arial" pitchFamily="34" charset="0"/>
              </a:defRPr>
            </a:lvl2pPr>
            <a:lvl3pPr marL="1143000" indent="-228600">
              <a:defRPr sz="1500" b="1">
                <a:solidFill>
                  <a:srgbClr val="000000"/>
                </a:solidFill>
                <a:latin typeface="Arial" pitchFamily="34" charset="0"/>
                <a:cs typeface="Arial" pitchFamily="34" charset="0"/>
              </a:defRPr>
            </a:lvl3pPr>
            <a:lvl4pPr marL="1600200" indent="-228600">
              <a:defRPr sz="1500" b="1">
                <a:solidFill>
                  <a:srgbClr val="000000"/>
                </a:solidFill>
                <a:latin typeface="Arial" pitchFamily="34" charset="0"/>
                <a:cs typeface="Arial" pitchFamily="34" charset="0"/>
              </a:defRPr>
            </a:lvl4pPr>
            <a:lvl5pPr marL="2057400" indent="-228600">
              <a:defRPr sz="1500" b="1">
                <a:solidFill>
                  <a:srgbClr val="000000"/>
                </a:solidFill>
                <a:latin typeface="Arial" pitchFamily="34" charset="0"/>
                <a:cs typeface="Arial" pitchFamily="34" charset="0"/>
              </a:defRPr>
            </a:lvl5pPr>
            <a:lvl6pPr marL="2514600" indent="-228600" fontAlgn="base">
              <a:spcBef>
                <a:spcPct val="0"/>
              </a:spcBef>
              <a:spcAft>
                <a:spcPct val="0"/>
              </a:spcAft>
              <a:defRPr sz="1500" b="1">
                <a:solidFill>
                  <a:srgbClr val="000000"/>
                </a:solidFill>
                <a:latin typeface="Arial" pitchFamily="34" charset="0"/>
                <a:cs typeface="Arial" pitchFamily="34" charset="0"/>
              </a:defRPr>
            </a:lvl6pPr>
            <a:lvl7pPr marL="2971800" indent="-228600" fontAlgn="base">
              <a:spcBef>
                <a:spcPct val="0"/>
              </a:spcBef>
              <a:spcAft>
                <a:spcPct val="0"/>
              </a:spcAft>
              <a:defRPr sz="1500" b="1">
                <a:solidFill>
                  <a:srgbClr val="000000"/>
                </a:solidFill>
                <a:latin typeface="Arial" pitchFamily="34" charset="0"/>
                <a:cs typeface="Arial" pitchFamily="34" charset="0"/>
              </a:defRPr>
            </a:lvl7pPr>
            <a:lvl8pPr marL="3429000" indent="-228600" fontAlgn="base">
              <a:spcBef>
                <a:spcPct val="0"/>
              </a:spcBef>
              <a:spcAft>
                <a:spcPct val="0"/>
              </a:spcAft>
              <a:defRPr sz="1500" b="1">
                <a:solidFill>
                  <a:srgbClr val="000000"/>
                </a:solidFill>
                <a:latin typeface="Arial" pitchFamily="34" charset="0"/>
                <a:cs typeface="Arial" pitchFamily="34" charset="0"/>
              </a:defRPr>
            </a:lvl8pPr>
            <a:lvl9pPr marL="3886200" indent="-228600" fontAlgn="base">
              <a:spcBef>
                <a:spcPct val="0"/>
              </a:spcBef>
              <a:spcAft>
                <a:spcPct val="0"/>
              </a:spcAft>
              <a:defRPr sz="1500" b="1">
                <a:solidFill>
                  <a:srgbClr val="000000"/>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ru-RU" altLang="ru-RU" sz="2200" i="1">
                <a:solidFill>
                  <a:srgbClr val="3333CC"/>
                </a:solidFill>
              </a:rPr>
              <a:t>Горно-технические факторы:</a:t>
            </a:r>
          </a:p>
          <a:p>
            <a:pPr eaLnBrk="1" hangingPunct="1">
              <a:spcBef>
                <a:spcPct val="20000"/>
              </a:spcBef>
              <a:buClr>
                <a:srgbClr val="000000"/>
              </a:buClr>
              <a:buFont typeface="Wingdings" pitchFamily="2" charset="2"/>
              <a:buNone/>
            </a:pPr>
            <a:endParaRPr lang="ru-RU" altLang="ru-RU" sz="1900">
              <a:solidFill>
                <a:srgbClr val="3333CC"/>
              </a:solidFill>
            </a:endParaRPr>
          </a:p>
          <a:p>
            <a:pPr eaLnBrk="1" hangingPunct="1">
              <a:spcBef>
                <a:spcPct val="20000"/>
              </a:spcBef>
              <a:buClr>
                <a:srgbClr val="000000"/>
              </a:buClr>
              <a:buFontTx/>
              <a:buChar char="-"/>
            </a:pPr>
            <a:r>
              <a:rPr lang="ru-RU" altLang="ru-RU" sz="1900">
                <a:solidFill>
                  <a:srgbClr val="3333CC"/>
                </a:solidFill>
              </a:rPr>
              <a:t>Наличие инфраструктуры;</a:t>
            </a:r>
          </a:p>
          <a:p>
            <a:pPr eaLnBrk="1" hangingPunct="1">
              <a:spcBef>
                <a:spcPct val="20000"/>
              </a:spcBef>
              <a:buClr>
                <a:srgbClr val="000000"/>
              </a:buClr>
              <a:buFontTx/>
              <a:buChar char="-"/>
            </a:pPr>
            <a:r>
              <a:rPr lang="ru-RU" altLang="ru-RU" sz="1900">
                <a:solidFill>
                  <a:srgbClr val="3333CC"/>
                </a:solidFill>
              </a:rPr>
              <a:t>Исторические показатели по добыче и наличие факта добычи на месторождении;</a:t>
            </a:r>
          </a:p>
          <a:p>
            <a:pPr eaLnBrk="1" hangingPunct="1">
              <a:spcBef>
                <a:spcPct val="20000"/>
              </a:spcBef>
              <a:buClr>
                <a:srgbClr val="000000"/>
              </a:buClr>
              <a:buFontTx/>
              <a:buChar char="-"/>
            </a:pPr>
            <a:r>
              <a:rPr lang="ru-RU" altLang="ru-RU" sz="1900">
                <a:solidFill>
                  <a:srgbClr val="3333CC"/>
                </a:solidFill>
              </a:rPr>
              <a:t>Горно-геологические условия и способ отработки;</a:t>
            </a:r>
          </a:p>
          <a:p>
            <a:pPr eaLnBrk="1" hangingPunct="1">
              <a:spcBef>
                <a:spcPct val="20000"/>
              </a:spcBef>
              <a:buClr>
                <a:srgbClr val="000000"/>
              </a:buClr>
              <a:buFontTx/>
              <a:buChar char="-"/>
            </a:pPr>
            <a:r>
              <a:rPr lang="ru-RU" altLang="ru-RU" sz="1900">
                <a:solidFill>
                  <a:srgbClr val="3333CC"/>
                </a:solidFill>
              </a:rPr>
              <a:t>Величина общих и эксплуатационных потерь, величина разубоживания, обоснованность этих параметров;</a:t>
            </a:r>
          </a:p>
          <a:p>
            <a:pPr eaLnBrk="1" hangingPunct="1">
              <a:spcBef>
                <a:spcPct val="20000"/>
              </a:spcBef>
              <a:buClr>
                <a:srgbClr val="000000"/>
              </a:buClr>
              <a:buFontTx/>
              <a:buChar char="-"/>
            </a:pPr>
            <a:r>
              <a:rPr lang="ru-RU" altLang="ru-RU" sz="1900">
                <a:solidFill>
                  <a:srgbClr val="3333CC"/>
                </a:solidFill>
              </a:rPr>
              <a:t>Характеристика и техническое состояние парка горной техники, сооружений и других основных фондов;</a:t>
            </a:r>
          </a:p>
          <a:p>
            <a:pPr eaLnBrk="1" hangingPunct="1">
              <a:spcBef>
                <a:spcPct val="20000"/>
              </a:spcBef>
              <a:buClr>
                <a:srgbClr val="000000"/>
              </a:buClr>
              <a:buFontTx/>
              <a:buChar char="-"/>
            </a:pPr>
            <a:r>
              <a:rPr lang="ru-RU" altLang="ru-RU" sz="1900">
                <a:solidFill>
                  <a:srgbClr val="3333CC"/>
                </a:solidFill>
              </a:rPr>
              <a:t>Технологически обоснованный план добычи;</a:t>
            </a:r>
          </a:p>
          <a:p>
            <a:pPr eaLnBrk="1" hangingPunct="1">
              <a:spcBef>
                <a:spcPct val="20000"/>
              </a:spcBef>
              <a:buClr>
                <a:srgbClr val="000000"/>
              </a:buClr>
              <a:buFontTx/>
              <a:buChar char="-"/>
            </a:pPr>
            <a:r>
              <a:rPr lang="ru-RU" altLang="ru-RU" sz="1900">
                <a:solidFill>
                  <a:srgbClr val="3333CC"/>
                </a:solidFill>
              </a:rPr>
              <a:t>Промышленная безопасность. </a:t>
            </a:r>
            <a:endParaRPr lang="en-US" altLang="ru-RU" sz="1900"/>
          </a:p>
          <a:p>
            <a:pPr eaLnBrk="1" hangingPunct="1">
              <a:spcBef>
                <a:spcPct val="20000"/>
              </a:spcBef>
              <a:buClr>
                <a:srgbClr val="000000"/>
              </a:buClr>
              <a:buFont typeface="Wingdings" pitchFamily="2" charset="2"/>
              <a:buNone/>
            </a:pPr>
            <a:endParaRPr lang="ru-RU" altLang="ru-RU" b="0" smtClean="0"/>
          </a:p>
        </p:txBody>
      </p:sp>
    </p:spTree>
    <p:extLst>
      <p:ext uri="{BB962C8B-B14F-4D97-AF65-F5344CB8AC3E}">
        <p14:creationId xmlns:p14="http://schemas.microsoft.com/office/powerpoint/2010/main" val="1117362263"/>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
            <a:ext cx="8856984" cy="855676"/>
          </a:xfrm>
        </p:spPr>
        <p:txBody>
          <a:bodyPr>
            <a:normAutofit/>
          </a:bodyPr>
          <a:lstStyle/>
          <a:p>
            <a:pPr lvl="0" algn="ctr" eaLnBrk="0" fontAlgn="base" hangingPunct="0">
              <a:spcAft>
                <a:spcPct val="0"/>
              </a:spcAft>
            </a:pPr>
            <a:r>
              <a:rPr lang="ru-RU" sz="2000" spc="100" dirty="0">
                <a:solidFill>
                  <a:schemeClr val="tx1"/>
                </a:solidFill>
                <a:latin typeface="Times"/>
                <a:ea typeface="+mn-ea"/>
                <a:cs typeface="Arial" pitchFamily="34" charset="0"/>
              </a:rPr>
              <a:t>Стратегия развития минерально-сырьевой базы </a:t>
            </a:r>
            <a:r>
              <a:rPr lang="ru-RU" sz="2000" spc="100" dirty="0" smtClean="0">
                <a:solidFill>
                  <a:schemeClr val="tx1"/>
                </a:solidFill>
                <a:latin typeface="Times"/>
                <a:ea typeface="+mn-ea"/>
                <a:cs typeface="Arial" pitchFamily="34" charset="0"/>
              </a:rPr>
              <a:t>РФ до </a:t>
            </a:r>
            <a:r>
              <a:rPr lang="ru-RU" sz="2000" spc="100" dirty="0">
                <a:solidFill>
                  <a:schemeClr val="tx1"/>
                </a:solidFill>
                <a:latin typeface="Times"/>
                <a:ea typeface="+mn-ea"/>
                <a:cs typeface="Arial" pitchFamily="34" charset="0"/>
              </a:rPr>
              <a:t>2035 </a:t>
            </a:r>
            <a:r>
              <a:rPr lang="ru-RU" sz="2000" spc="100" dirty="0" smtClean="0">
                <a:solidFill>
                  <a:schemeClr val="tx1"/>
                </a:solidFill>
                <a:latin typeface="Times"/>
                <a:ea typeface="+mn-ea"/>
                <a:cs typeface="Arial" pitchFamily="34" charset="0"/>
              </a:rPr>
              <a:t>года</a:t>
            </a:r>
            <a:endParaRPr lang="ru-RU" sz="2000" dirty="0">
              <a:solidFill>
                <a:schemeClr val="tx1"/>
              </a:solidFill>
              <a:latin typeface="Times"/>
              <a:ea typeface="+mn-ea"/>
              <a:cs typeface="Arial" pitchFamily="34" charset="0"/>
            </a:endParaRPr>
          </a:p>
        </p:txBody>
      </p:sp>
      <p:sp>
        <p:nvSpPr>
          <p:cNvPr id="3" name="Объект 2"/>
          <p:cNvSpPr>
            <a:spLocks noGrp="1"/>
          </p:cNvSpPr>
          <p:nvPr>
            <p:ph idx="1"/>
          </p:nvPr>
        </p:nvSpPr>
        <p:spPr>
          <a:xfrm>
            <a:off x="333572" y="1916832"/>
            <a:ext cx="8640960" cy="3384376"/>
          </a:xfrm>
        </p:spPr>
        <p:txBody>
          <a:bodyPr>
            <a:normAutofit fontScale="47500" lnSpcReduction="20000"/>
          </a:bodyPr>
          <a:lstStyle/>
          <a:p>
            <a:pPr lvl="0" indent="361950" eaLnBrk="0" fontAlgn="base" hangingPunct="0">
              <a:spcBef>
                <a:spcPct val="0"/>
              </a:spcBef>
              <a:spcAft>
                <a:spcPct val="0"/>
              </a:spcAft>
            </a:pPr>
            <a:endParaRPr lang="ru-RU" i="1" dirty="0" smtClean="0">
              <a:solidFill>
                <a:srgbClr val="000000"/>
              </a:solidFill>
              <a:latin typeface="Times"/>
              <a:cs typeface="Arial" pitchFamily="34" charset="0"/>
            </a:endParaRPr>
          </a:p>
          <a:p>
            <a:pPr lvl="0" indent="361950" eaLnBrk="0" fontAlgn="base" hangingPunct="0">
              <a:spcBef>
                <a:spcPct val="0"/>
              </a:spcBef>
              <a:spcAft>
                <a:spcPct val="0"/>
              </a:spcAft>
            </a:pPr>
            <a:endParaRPr lang="ru-RU" i="1" dirty="0" smtClean="0">
              <a:solidFill>
                <a:srgbClr val="000000"/>
              </a:solidFill>
              <a:latin typeface="Times"/>
              <a:cs typeface="Arial" pitchFamily="34" charset="0"/>
            </a:endParaRPr>
          </a:p>
          <a:p>
            <a:pPr lvl="0" indent="361950" eaLnBrk="0" fontAlgn="base" hangingPunct="0">
              <a:spcBef>
                <a:spcPct val="0"/>
              </a:spcBef>
              <a:spcAft>
                <a:spcPct val="0"/>
              </a:spcAft>
            </a:pPr>
            <a:endParaRPr lang="ru-RU" sz="4000" i="1" dirty="0">
              <a:solidFill>
                <a:srgbClr val="000000"/>
              </a:solidFill>
              <a:latin typeface="Times"/>
              <a:cs typeface="Arial" pitchFamily="34" charset="0"/>
            </a:endParaRPr>
          </a:p>
          <a:p>
            <a:pPr indent="361950" eaLnBrk="0" fontAlgn="base" hangingPunct="0">
              <a:spcBef>
                <a:spcPct val="0"/>
              </a:spcBef>
              <a:spcAft>
                <a:spcPct val="0"/>
              </a:spcAft>
            </a:pPr>
            <a:endParaRPr lang="ru-RU" sz="4000" i="1" dirty="0">
              <a:solidFill>
                <a:srgbClr val="000000"/>
              </a:solidFill>
              <a:latin typeface="Times"/>
              <a:cs typeface="Arial" pitchFamily="34" charset="0"/>
            </a:endParaRPr>
          </a:p>
          <a:p>
            <a:pPr indent="361950" algn="just" eaLnBrk="0" fontAlgn="base" hangingPunct="0">
              <a:spcBef>
                <a:spcPct val="0"/>
              </a:spcBef>
              <a:spcAft>
                <a:spcPct val="0"/>
              </a:spcAft>
            </a:pPr>
            <a:r>
              <a:rPr lang="ru-RU" sz="4000" b="1" i="1" dirty="0" smtClean="0">
                <a:solidFill>
                  <a:srgbClr val="FF0000"/>
                </a:solidFill>
                <a:latin typeface="Times"/>
                <a:cs typeface="Arial" pitchFamily="34" charset="0"/>
              </a:rPr>
              <a:t>Одни из пунктов стратегии: </a:t>
            </a:r>
          </a:p>
          <a:p>
            <a:pPr algn="just" eaLnBrk="0" fontAlgn="base" hangingPunct="0">
              <a:spcBef>
                <a:spcPct val="0"/>
              </a:spcBef>
              <a:spcAft>
                <a:spcPct val="0"/>
              </a:spcAft>
            </a:pPr>
            <a:endParaRPr lang="ru-RU" sz="4000" i="1" dirty="0" smtClean="0"/>
          </a:p>
          <a:p>
            <a:pPr marL="571500" indent="-571500" algn="just" eaLnBrk="0" fontAlgn="base" hangingPunct="0">
              <a:spcBef>
                <a:spcPct val="0"/>
              </a:spcBef>
              <a:spcAft>
                <a:spcPct val="0"/>
              </a:spcAft>
              <a:buFontTx/>
              <a:buChar char="-"/>
            </a:pPr>
            <a:r>
              <a:rPr lang="ru-RU" sz="4000" b="1" i="1" dirty="0" smtClean="0">
                <a:solidFill>
                  <a:srgbClr val="FF0000"/>
                </a:solidFill>
              </a:rPr>
              <a:t>организация </a:t>
            </a:r>
            <a:r>
              <a:rPr lang="ru-RU" sz="4000" b="1" i="1" dirty="0">
                <a:solidFill>
                  <a:srgbClr val="FF0000"/>
                </a:solidFill>
              </a:rPr>
              <a:t>горно-геологического аудита с созданием института экспертов (компетентных лиц)</a:t>
            </a:r>
            <a:r>
              <a:rPr lang="ru-RU" sz="4000" i="1" dirty="0"/>
              <a:t> </a:t>
            </a:r>
            <a:r>
              <a:rPr lang="ru-RU" sz="4000" b="1" i="1" dirty="0">
                <a:solidFill>
                  <a:srgbClr val="FF0000"/>
                </a:solidFill>
              </a:rPr>
              <a:t>и аудиторских организаций в недропользовании, признаваемых российскими и международными финансовыми </a:t>
            </a:r>
            <a:r>
              <a:rPr lang="ru-RU" sz="4000" b="1" i="1" dirty="0" smtClean="0">
                <a:solidFill>
                  <a:srgbClr val="FF0000"/>
                </a:solidFill>
              </a:rPr>
              <a:t>институтами;</a:t>
            </a:r>
          </a:p>
          <a:p>
            <a:pPr marL="571500" indent="-571500" algn="just" eaLnBrk="0" fontAlgn="base" hangingPunct="0">
              <a:spcBef>
                <a:spcPct val="0"/>
              </a:spcBef>
              <a:spcAft>
                <a:spcPct val="0"/>
              </a:spcAft>
              <a:buFontTx/>
              <a:buChar char="-"/>
            </a:pPr>
            <a:endParaRPr lang="ru-RU" sz="4000" dirty="0"/>
          </a:p>
          <a:p>
            <a:pPr marL="571500" indent="-571500" algn="just" eaLnBrk="0" fontAlgn="base" hangingPunct="0">
              <a:spcBef>
                <a:spcPct val="0"/>
              </a:spcBef>
              <a:spcAft>
                <a:spcPct val="0"/>
              </a:spcAft>
              <a:buFontTx/>
              <a:buChar char="-"/>
            </a:pPr>
            <a:r>
              <a:rPr lang="ru-RU" sz="4000" i="1" dirty="0" smtClean="0"/>
              <a:t>повышение степени </a:t>
            </a:r>
            <a:r>
              <a:rPr lang="ru-RU" sz="4000" i="1" dirty="0"/>
              <a:t>информатизации геологической отрасли, ограниченность и несовершенство автоматизированных систем сбора, обработки, хранения, поиска и предоставления в пользование цифровой геологической информации;</a:t>
            </a:r>
          </a:p>
          <a:p>
            <a:pPr marL="571500" indent="-571500" algn="just" eaLnBrk="0" fontAlgn="base" hangingPunct="0">
              <a:spcBef>
                <a:spcPct val="0"/>
              </a:spcBef>
              <a:spcAft>
                <a:spcPct val="0"/>
              </a:spcAft>
              <a:buFontTx/>
              <a:buChar char="-"/>
            </a:pPr>
            <a:endParaRPr lang="ru-RU" sz="4000" i="1" dirty="0" smtClean="0"/>
          </a:p>
        </p:txBody>
      </p:sp>
      <p:sp>
        <p:nvSpPr>
          <p:cNvPr id="4" name="Номер слайда 3"/>
          <p:cNvSpPr>
            <a:spLocks noGrp="1"/>
          </p:cNvSpPr>
          <p:nvPr>
            <p:ph type="sldNum" sz="quarter" idx="12"/>
          </p:nvPr>
        </p:nvSpPr>
        <p:spPr/>
        <p:txBody>
          <a:bodyPr/>
          <a:lstStyle/>
          <a:p>
            <a:fld id="{08088004-3854-4375-BA1C-6FD3828DD771}" type="slidenum">
              <a:rPr lang="ru-RU" smtClean="0">
                <a:solidFill>
                  <a:srgbClr val="526DB0">
                    <a:lumMod val="50000"/>
                  </a:srgbClr>
                </a:solidFill>
              </a:rPr>
              <a:pPr/>
              <a:t>3</a:t>
            </a:fld>
            <a:endParaRPr lang="ru-RU" dirty="0">
              <a:solidFill>
                <a:srgbClr val="526DB0">
                  <a:lumMod val="50000"/>
                </a:srgbClr>
              </a:solidFill>
            </a:endParaRPr>
          </a:p>
        </p:txBody>
      </p:sp>
      <p:sp>
        <p:nvSpPr>
          <p:cNvPr id="5" name="Объект 2"/>
          <p:cNvSpPr txBox="1">
            <a:spLocks/>
          </p:cNvSpPr>
          <p:nvPr/>
        </p:nvSpPr>
        <p:spPr>
          <a:xfrm>
            <a:off x="301160" y="1304764"/>
            <a:ext cx="8640960" cy="684076"/>
          </a:xfrm>
          <a:prstGeom prst="rect">
            <a:avLst/>
          </a:prstGeom>
        </p:spPr>
        <p:txBody>
          <a:bodyPr vert="horz" lIns="91440" tIns="45720" rIns="91440" bIns="45720" rtlCol="0">
            <a:normAutofit fontScale="25000" lnSpcReduction="20000"/>
          </a:bodyPr>
          <a:lstStyle>
            <a:lvl1pPr marL="0" indent="0" algn="l" defTabSz="914400" rtl="0" eaLnBrk="1" latinLnBrk="0" hangingPunct="1">
              <a:spcBef>
                <a:spcPct val="20000"/>
              </a:spcBef>
              <a:spcAft>
                <a:spcPts val="600"/>
              </a:spcAft>
              <a:buFont typeface="Arial" pitchFamily="34" charset="0"/>
              <a:buNone/>
              <a:defRPr sz="1800" b="0" kern="1200">
                <a:solidFill>
                  <a:srgbClr val="002060"/>
                </a:solidFill>
                <a:latin typeface="Times New Roman" panose="02020603050405020304" pitchFamily="18" charset="0"/>
                <a:ea typeface="+mn-ea"/>
                <a:cs typeface="Times New Roman" panose="02020603050405020304" pitchFamily="18" charset="0"/>
              </a:defRPr>
            </a:lvl1pPr>
            <a:lvl2pPr marL="457200" indent="-182880" algn="l" defTabSz="914400" rtl="0" eaLnBrk="1" latinLnBrk="0" hangingPunct="1">
              <a:spcBef>
                <a:spcPct val="20000"/>
              </a:spcBef>
              <a:buClr>
                <a:schemeClr val="tx2"/>
              </a:buClr>
              <a:buFont typeface="Arial" pitchFamily="34" charset="0"/>
              <a:buChar char="•"/>
              <a:defRPr sz="1600" kern="1200">
                <a:solidFill>
                  <a:srgbClr val="00206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Clr>
                <a:schemeClr val="tx2"/>
              </a:buClr>
              <a:buFont typeface="Arial" pitchFamily="34" charset="0"/>
              <a:buChar char="•"/>
              <a:defRPr sz="1400" kern="1200">
                <a:solidFill>
                  <a:srgbClr val="00206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Clr>
                <a:schemeClr val="tx2"/>
              </a:buClr>
              <a:buFont typeface="Arial" pitchFamily="34" charset="0"/>
              <a:buChar char="•"/>
              <a:defRPr sz="1200" kern="1200">
                <a:solidFill>
                  <a:srgbClr val="00206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Clr>
                <a:schemeClr val="tx2"/>
              </a:buClr>
              <a:buFont typeface="Arial" pitchFamily="34" charset="0"/>
              <a:buChar char="•"/>
              <a:defRPr sz="1100" kern="1200" baseline="0">
                <a:solidFill>
                  <a:srgbClr val="00206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indent="361950" eaLnBrk="0" fontAlgn="base" hangingPunct="0">
              <a:spcBef>
                <a:spcPct val="0"/>
              </a:spcBef>
              <a:spcAft>
                <a:spcPct val="0"/>
              </a:spcAft>
            </a:pPr>
            <a:endParaRPr lang="ru-RU" i="1" dirty="0" smtClean="0">
              <a:solidFill>
                <a:srgbClr val="000000"/>
              </a:solidFill>
              <a:latin typeface="Times"/>
              <a:cs typeface="Arial" pitchFamily="34" charset="0"/>
            </a:endParaRPr>
          </a:p>
          <a:p>
            <a:pPr lvl="0" indent="361950" algn="just" eaLnBrk="0" hangingPunct="0">
              <a:spcBef>
                <a:spcPct val="0"/>
              </a:spcBef>
              <a:spcAft>
                <a:spcPct val="0"/>
              </a:spcAft>
            </a:pPr>
            <a:r>
              <a:rPr lang="ru-RU" sz="7200" i="1" dirty="0">
                <a:solidFill>
                  <a:srgbClr val="000000"/>
                </a:solidFill>
                <a:latin typeface="Times"/>
                <a:cs typeface="Arial" pitchFamily="34" charset="0"/>
              </a:rPr>
              <a:t>Предусматривается внесение изменений в законодательство Российской Федерации о недрах и нормативно-правовое регулирование недропользования.</a:t>
            </a:r>
          </a:p>
          <a:p>
            <a:pPr indent="361950" eaLnBrk="0" fontAlgn="base" hangingPunct="0">
              <a:spcBef>
                <a:spcPct val="0"/>
              </a:spcBef>
              <a:spcAft>
                <a:spcPct val="0"/>
              </a:spcAft>
            </a:pPr>
            <a:endParaRPr lang="ru-RU" sz="7200" i="1" dirty="0" smtClean="0">
              <a:solidFill>
                <a:srgbClr val="000000"/>
              </a:solidFill>
              <a:latin typeface="Times"/>
              <a:cs typeface="Arial" pitchFamily="34" charset="0"/>
            </a:endParaRPr>
          </a:p>
          <a:p>
            <a:pPr indent="361950" eaLnBrk="0" fontAlgn="base" hangingPunct="0">
              <a:spcBef>
                <a:spcPct val="0"/>
              </a:spcBef>
              <a:spcAft>
                <a:spcPct val="0"/>
              </a:spcAft>
            </a:pPr>
            <a:endParaRPr lang="ru-RU" sz="4000" i="1" dirty="0" smtClean="0">
              <a:solidFill>
                <a:srgbClr val="000000"/>
              </a:solidFill>
              <a:latin typeface="Times"/>
              <a:cs typeface="Arial" pitchFamily="34" charset="0"/>
            </a:endParaRPr>
          </a:p>
          <a:p>
            <a:pPr indent="361950" eaLnBrk="0" fontAlgn="base" hangingPunct="0">
              <a:spcBef>
                <a:spcPct val="0"/>
              </a:spcBef>
              <a:spcAft>
                <a:spcPct val="0"/>
              </a:spcAft>
            </a:pPr>
            <a:endParaRPr lang="ru-RU" sz="4000" i="1" dirty="0" smtClean="0">
              <a:solidFill>
                <a:srgbClr val="000000"/>
              </a:solidFill>
              <a:latin typeface="Times"/>
              <a:cs typeface="Arial" pitchFamily="34" charset="0"/>
            </a:endParaRPr>
          </a:p>
        </p:txBody>
      </p:sp>
    </p:spTree>
    <p:extLst>
      <p:ext uri="{BB962C8B-B14F-4D97-AF65-F5344CB8AC3E}">
        <p14:creationId xmlns:p14="http://schemas.microsoft.com/office/powerpoint/2010/main" val="1841137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Номер слайда 2"/>
          <p:cNvSpPr>
            <a:spLocks noGrp="1"/>
          </p:cNvSpPr>
          <p:nvPr>
            <p:ph type="sldNum" sz="quarter" idx="4294967295"/>
          </p:nvPr>
        </p:nvSpPr>
        <p:spPr>
          <a:xfrm>
            <a:off x="0" y="6542640"/>
            <a:ext cx="844062" cy="315361"/>
          </a:xfr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000000"/>
                </a:solidFill>
                <a:latin typeface="Arial" pitchFamily="34" charset="0"/>
                <a:cs typeface="Arial" pitchFamily="34" charset="0"/>
              </a:defRPr>
            </a:lvl1pPr>
            <a:lvl2pPr marL="688705" indent="-264886">
              <a:defRPr sz="1400" b="1">
                <a:solidFill>
                  <a:srgbClr val="000000"/>
                </a:solidFill>
                <a:latin typeface="Arial" pitchFamily="34" charset="0"/>
                <a:cs typeface="Arial" pitchFamily="34" charset="0"/>
              </a:defRPr>
            </a:lvl2pPr>
            <a:lvl3pPr marL="1059545" indent="-211909">
              <a:defRPr sz="1400" b="1">
                <a:solidFill>
                  <a:srgbClr val="000000"/>
                </a:solidFill>
                <a:latin typeface="Arial" pitchFamily="34" charset="0"/>
                <a:cs typeface="Arial" pitchFamily="34" charset="0"/>
              </a:defRPr>
            </a:lvl3pPr>
            <a:lvl4pPr marL="1483363" indent="-211909">
              <a:defRPr sz="1400" b="1">
                <a:solidFill>
                  <a:srgbClr val="000000"/>
                </a:solidFill>
                <a:latin typeface="Arial" pitchFamily="34" charset="0"/>
                <a:cs typeface="Arial" pitchFamily="34" charset="0"/>
              </a:defRPr>
            </a:lvl4pPr>
            <a:lvl5pPr marL="1907182" indent="-211909">
              <a:defRPr sz="1400" b="1">
                <a:solidFill>
                  <a:srgbClr val="000000"/>
                </a:solidFill>
                <a:latin typeface="Arial" pitchFamily="34" charset="0"/>
                <a:cs typeface="Arial" pitchFamily="34" charset="0"/>
              </a:defRPr>
            </a:lvl5pPr>
            <a:lvl6pPr marL="2331000" indent="-211909" fontAlgn="base">
              <a:spcBef>
                <a:spcPct val="0"/>
              </a:spcBef>
              <a:spcAft>
                <a:spcPct val="0"/>
              </a:spcAft>
              <a:defRPr sz="1400" b="1">
                <a:solidFill>
                  <a:srgbClr val="000000"/>
                </a:solidFill>
                <a:latin typeface="Arial" pitchFamily="34" charset="0"/>
                <a:cs typeface="Arial" pitchFamily="34" charset="0"/>
              </a:defRPr>
            </a:lvl6pPr>
            <a:lvl7pPr marL="2754818" indent="-211909" fontAlgn="base">
              <a:spcBef>
                <a:spcPct val="0"/>
              </a:spcBef>
              <a:spcAft>
                <a:spcPct val="0"/>
              </a:spcAft>
              <a:defRPr sz="1400" b="1">
                <a:solidFill>
                  <a:srgbClr val="000000"/>
                </a:solidFill>
                <a:latin typeface="Arial" pitchFamily="34" charset="0"/>
                <a:cs typeface="Arial" pitchFamily="34" charset="0"/>
              </a:defRPr>
            </a:lvl7pPr>
            <a:lvl8pPr marL="3178637" indent="-211909" fontAlgn="base">
              <a:spcBef>
                <a:spcPct val="0"/>
              </a:spcBef>
              <a:spcAft>
                <a:spcPct val="0"/>
              </a:spcAft>
              <a:defRPr sz="1400" b="1">
                <a:solidFill>
                  <a:srgbClr val="000000"/>
                </a:solidFill>
                <a:latin typeface="Arial" pitchFamily="34" charset="0"/>
                <a:cs typeface="Arial" pitchFamily="34" charset="0"/>
              </a:defRPr>
            </a:lvl8pPr>
            <a:lvl9pPr marL="3602454" indent="-211909" fontAlgn="base">
              <a:spcBef>
                <a:spcPct val="0"/>
              </a:spcBef>
              <a:spcAft>
                <a:spcPct val="0"/>
              </a:spcAft>
              <a:defRPr sz="1400" b="1">
                <a:solidFill>
                  <a:srgbClr val="000000"/>
                </a:solidFill>
                <a:latin typeface="Arial" pitchFamily="34" charset="0"/>
                <a:cs typeface="Arial" pitchFamily="34" charset="0"/>
              </a:defRPr>
            </a:lvl9pPr>
          </a:lstStyle>
          <a:p>
            <a:fld id="{F01C0F43-393B-443C-A98E-5741FAE97DCB}" type="slidenum">
              <a:rPr lang="en-US" altLang="ru-RU" sz="1300">
                <a:solidFill>
                  <a:srgbClr val="FFFFFF"/>
                </a:solidFill>
              </a:rPr>
              <a:pPr/>
              <a:t>30</a:t>
            </a:fld>
            <a:endParaRPr lang="en-US" altLang="ru-RU" sz="1300">
              <a:solidFill>
                <a:srgbClr val="FFFFFF"/>
              </a:solidFill>
            </a:endParaRPr>
          </a:p>
        </p:txBody>
      </p:sp>
      <p:sp>
        <p:nvSpPr>
          <p:cNvPr id="4" name="Прямоугольник 3"/>
          <p:cNvSpPr/>
          <p:nvPr/>
        </p:nvSpPr>
        <p:spPr>
          <a:xfrm>
            <a:off x="78904" y="2996952"/>
            <a:ext cx="8784976" cy="458074"/>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rPr>
              <a:t>Отличия от отечественной практики</a:t>
            </a:r>
          </a:p>
        </p:txBody>
      </p:sp>
      <p:sp>
        <p:nvSpPr>
          <p:cNvPr id="2" name="Прямоугольник 1"/>
          <p:cNvSpPr/>
          <p:nvPr/>
        </p:nvSpPr>
        <p:spPr>
          <a:xfrm>
            <a:off x="78904" y="1772816"/>
            <a:ext cx="8784976" cy="954107"/>
          </a:xfrm>
          <a:prstGeom prst="rect">
            <a:avLst/>
          </a:prstGeom>
        </p:spPr>
        <p:txBody>
          <a:bodyPr wrap="square">
            <a:spAutoFit/>
          </a:bodyPr>
          <a:lstStyle/>
          <a:p>
            <a:pPr algn="ctr"/>
            <a:r>
              <a:rPr lang="ru-RU" kern="0" dirty="0" smtClean="0">
                <a:solidFill>
                  <a:prstClr val="black"/>
                </a:solidFill>
              </a:rPr>
              <a:t>Гарантия </a:t>
            </a:r>
            <a:r>
              <a:rPr lang="ru-RU" kern="0" dirty="0">
                <a:solidFill>
                  <a:prstClr val="black"/>
                </a:solidFill>
              </a:rPr>
              <a:t>качества  и контроль </a:t>
            </a:r>
            <a:r>
              <a:rPr lang="ru-RU" kern="0" dirty="0" smtClean="0">
                <a:solidFill>
                  <a:prstClr val="black"/>
                </a:solidFill>
              </a:rPr>
              <a:t>качества</a:t>
            </a:r>
          </a:p>
          <a:p>
            <a:pPr lvl="0" algn="ctr"/>
            <a:endParaRPr lang="ru-RU" sz="1600" kern="0" dirty="0" smtClean="0">
              <a:solidFill>
                <a:prstClr val="black"/>
              </a:solidFill>
            </a:endParaRPr>
          </a:p>
          <a:p>
            <a:pPr lvl="0" algn="ctr"/>
            <a:r>
              <a:rPr lang="ru-RU" sz="1600" kern="0" dirty="0" smtClean="0">
                <a:solidFill>
                  <a:prstClr val="black"/>
                </a:solidFill>
              </a:rPr>
              <a:t>QA/QC </a:t>
            </a:r>
            <a:r>
              <a:rPr lang="ru-RU" sz="1600" kern="0" dirty="0">
                <a:solidFill>
                  <a:prstClr val="black"/>
                </a:solidFill>
              </a:rPr>
              <a:t>(</a:t>
            </a:r>
            <a:r>
              <a:rPr lang="ru-RU" sz="1600" kern="0" dirty="0" err="1">
                <a:solidFill>
                  <a:prstClr val="black"/>
                </a:solidFill>
              </a:rPr>
              <a:t>Quality</a:t>
            </a:r>
            <a:r>
              <a:rPr lang="ru-RU" sz="1600" kern="0" dirty="0">
                <a:solidFill>
                  <a:prstClr val="black"/>
                </a:solidFill>
              </a:rPr>
              <a:t> </a:t>
            </a:r>
            <a:r>
              <a:rPr lang="ru-RU" sz="1600" kern="0" dirty="0" err="1">
                <a:solidFill>
                  <a:prstClr val="black"/>
                </a:solidFill>
              </a:rPr>
              <a:t>Assurance</a:t>
            </a:r>
            <a:r>
              <a:rPr lang="ru-RU" sz="1600" kern="0" dirty="0">
                <a:solidFill>
                  <a:prstClr val="black"/>
                </a:solidFill>
              </a:rPr>
              <a:t> и </a:t>
            </a:r>
            <a:r>
              <a:rPr lang="ru-RU" sz="1600" kern="0" dirty="0" err="1">
                <a:solidFill>
                  <a:prstClr val="black"/>
                </a:solidFill>
              </a:rPr>
              <a:t>Quality</a:t>
            </a:r>
            <a:r>
              <a:rPr lang="ru-RU" sz="1600" kern="0" dirty="0">
                <a:solidFill>
                  <a:prstClr val="black"/>
                </a:solidFill>
              </a:rPr>
              <a:t> </a:t>
            </a:r>
            <a:r>
              <a:rPr lang="ru-RU" sz="1600" kern="0" dirty="0" err="1">
                <a:solidFill>
                  <a:prstClr val="black"/>
                </a:solidFill>
              </a:rPr>
              <a:t>Control</a:t>
            </a:r>
            <a:r>
              <a:rPr lang="ru-RU" sz="1600" kern="0" dirty="0" smtClean="0">
                <a:solidFill>
                  <a:prstClr val="black"/>
                </a:solidFill>
              </a:rPr>
              <a:t>)</a:t>
            </a:r>
            <a:endParaRPr lang="ru-RU" dirty="0"/>
          </a:p>
        </p:txBody>
      </p:sp>
    </p:spTree>
    <p:extLst>
      <p:ext uri="{BB962C8B-B14F-4D97-AF65-F5344CB8AC3E}">
        <p14:creationId xmlns:p14="http://schemas.microsoft.com/office/powerpoint/2010/main" val="2613937857"/>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052736"/>
            <a:ext cx="8229600" cy="4896544"/>
          </a:xfrm>
          <a:solidFill>
            <a:schemeClr val="accent1">
              <a:lumMod val="20000"/>
              <a:lumOff val="80000"/>
            </a:schemeClr>
          </a:solidFill>
        </p:spPr>
        <p:txBody>
          <a:bodyPr>
            <a:normAutofit/>
          </a:bodyPr>
          <a:lstStyle/>
          <a:p>
            <a:pPr marL="0" indent="0">
              <a:buNone/>
            </a:pPr>
            <a:r>
              <a:rPr lang="en-US" sz="2400" dirty="0" smtClean="0"/>
              <a:t>Quality Assurance/Quality Control – </a:t>
            </a:r>
            <a:endParaRPr lang="ru-RU" sz="2400" dirty="0" smtClean="0"/>
          </a:p>
          <a:p>
            <a:pPr marL="0" indent="0" algn="r">
              <a:buNone/>
            </a:pPr>
            <a:r>
              <a:rPr lang="ru-RU" sz="2400" dirty="0" smtClean="0"/>
              <a:t>Гарантия качества/Контроль качества</a:t>
            </a:r>
          </a:p>
          <a:p>
            <a:pPr marL="0" indent="0" algn="r">
              <a:buNone/>
            </a:pPr>
            <a:endParaRPr lang="ru-RU" dirty="0" smtClean="0"/>
          </a:p>
          <a:p>
            <a:pPr>
              <a:lnSpc>
                <a:spcPct val="150000"/>
              </a:lnSpc>
            </a:pPr>
            <a:r>
              <a:rPr lang="en-US" sz="1600" b="1" i="1" dirty="0" smtClean="0"/>
              <a:t>QA </a:t>
            </a:r>
            <a:r>
              <a:rPr lang="ru-RU" sz="1600" b="1" i="1" dirty="0" smtClean="0"/>
              <a:t>(Гарантия </a:t>
            </a:r>
            <a:r>
              <a:rPr lang="ru-RU" sz="1600" b="1" i="1" dirty="0"/>
              <a:t>качества) </a:t>
            </a:r>
            <a:r>
              <a:rPr lang="ru-RU" sz="1600" dirty="0"/>
              <a:t>— декларация разработанной и принятой системы мер и стандартов для обеспечения необходимой степени уверенности в гарантированном качестве выполненных работ</a:t>
            </a:r>
          </a:p>
          <a:p>
            <a:pPr>
              <a:lnSpc>
                <a:spcPct val="150000"/>
              </a:lnSpc>
            </a:pPr>
            <a:endParaRPr lang="ru-RU" sz="1600" dirty="0"/>
          </a:p>
          <a:p>
            <a:pPr>
              <a:lnSpc>
                <a:spcPct val="150000"/>
              </a:lnSpc>
            </a:pPr>
            <a:r>
              <a:rPr lang="en-US" sz="1600" b="1" i="1" dirty="0" smtClean="0"/>
              <a:t>QC </a:t>
            </a:r>
            <a:r>
              <a:rPr lang="ru-RU" sz="1600" b="1" i="1" dirty="0" smtClean="0"/>
              <a:t>(Контроль </a:t>
            </a:r>
            <a:r>
              <a:rPr lang="ru-RU" sz="1600" b="1" i="1" dirty="0"/>
              <a:t>качества) </a:t>
            </a:r>
            <a:r>
              <a:rPr lang="ru-RU" sz="1600" dirty="0"/>
              <a:t>— комплекс методов, процедур, проверок, разработанный и принятый для обеспечения работы системы контроля</a:t>
            </a:r>
          </a:p>
          <a:p>
            <a:pPr>
              <a:buNone/>
            </a:pPr>
            <a:endParaRPr lang="ru-RU" dirty="0"/>
          </a:p>
        </p:txBody>
      </p:sp>
      <p:sp>
        <p:nvSpPr>
          <p:cNvPr id="4" name="Заголовок 1"/>
          <p:cNvSpPr>
            <a:spLocks noGrp="1"/>
          </p:cNvSpPr>
          <p:nvPr>
            <p:ph type="title" idx="4294967295"/>
          </p:nvPr>
        </p:nvSpPr>
        <p:spPr>
          <a:xfrm>
            <a:off x="251520" y="4953"/>
            <a:ext cx="7704856" cy="615735"/>
          </a:xfrm>
          <a:solidFill>
            <a:schemeClr val="bg1">
              <a:lumMod val="95000"/>
            </a:schemeClr>
          </a:solidFill>
        </p:spPr>
        <p:txBody>
          <a:bodyPr>
            <a:normAutofit fontScale="90000"/>
          </a:bodyPr>
          <a:lstStyle/>
          <a:p>
            <a:r>
              <a:rPr lang="ru-RU" dirty="0" smtClean="0"/>
              <a:t/>
            </a:r>
            <a:br>
              <a:rPr lang="ru-RU" dirty="0" smtClean="0"/>
            </a:br>
            <a:r>
              <a:rPr lang="ru-RU" sz="2700" dirty="0" smtClean="0"/>
              <a:t>Что подразумевается под термином </a:t>
            </a:r>
            <a:r>
              <a:rPr lang="en-US" sz="2700" dirty="0" smtClean="0"/>
              <a:t>QA/QC</a:t>
            </a:r>
            <a:r>
              <a:rPr lang="ru-RU" sz="2700" dirty="0" smtClean="0"/>
              <a:t>?</a:t>
            </a:r>
            <a:br>
              <a:rPr lang="ru-RU" sz="2700" dirty="0" smtClean="0"/>
            </a:br>
            <a:r>
              <a:rPr lang="ru-RU" dirty="0" smtClean="0"/>
              <a:t> </a:t>
            </a:r>
            <a:endParaRPr lang="ru-RU" dirty="0"/>
          </a:p>
        </p:txBody>
      </p:sp>
    </p:spTree>
    <p:extLst>
      <p:ext uri="{BB962C8B-B14F-4D97-AF65-F5344CB8AC3E}">
        <p14:creationId xmlns:p14="http://schemas.microsoft.com/office/powerpoint/2010/main" val="1901618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980728"/>
            <a:ext cx="8229600" cy="5616624"/>
          </a:xfrm>
          <a:solidFill>
            <a:schemeClr val="accent1">
              <a:lumMod val="20000"/>
              <a:lumOff val="80000"/>
            </a:schemeClr>
          </a:solidFill>
        </p:spPr>
        <p:txBody>
          <a:bodyPr>
            <a:normAutofit fontScale="92500" lnSpcReduction="20000"/>
          </a:bodyPr>
          <a:lstStyle/>
          <a:p>
            <a:pPr marL="0" indent="0">
              <a:lnSpc>
                <a:spcPct val="160000"/>
              </a:lnSpc>
              <a:buNone/>
            </a:pPr>
            <a:r>
              <a:rPr lang="ru-RU" sz="1600" dirty="0"/>
              <a:t>Приводится детальное описание следующих вопросов:</a:t>
            </a:r>
            <a:r>
              <a:rPr lang="en-US" sz="1600" dirty="0"/>
              <a:t> </a:t>
            </a:r>
            <a:endParaRPr lang="ru-RU" sz="1600" dirty="0"/>
          </a:p>
          <a:p>
            <a:pPr marL="0" indent="0">
              <a:lnSpc>
                <a:spcPct val="160000"/>
              </a:lnSpc>
            </a:pPr>
            <a:r>
              <a:rPr lang="ru-RU" sz="1600" dirty="0"/>
              <a:t> формат геологической документации </a:t>
            </a:r>
          </a:p>
          <a:p>
            <a:pPr marL="0" indent="0">
              <a:lnSpc>
                <a:spcPct val="160000"/>
              </a:lnSpc>
            </a:pPr>
            <a:r>
              <a:rPr lang="ru-RU" sz="1600" dirty="0"/>
              <a:t> отбор рядовых проб </a:t>
            </a:r>
          </a:p>
          <a:p>
            <a:pPr marL="0" indent="0">
              <a:lnSpc>
                <a:spcPct val="160000"/>
              </a:lnSpc>
            </a:pPr>
            <a:r>
              <a:rPr lang="ru-RU" sz="1600" dirty="0"/>
              <a:t> отбор дубликатов проб («полевых» дубликатов – </a:t>
            </a:r>
            <a:r>
              <a:rPr lang="en-US" sz="1600" dirty="0"/>
              <a:t>field duplicates</a:t>
            </a:r>
            <a:r>
              <a:rPr lang="ru-RU" sz="1600" dirty="0"/>
              <a:t>)</a:t>
            </a:r>
          </a:p>
          <a:p>
            <a:pPr marL="0" indent="0">
              <a:lnSpc>
                <a:spcPct val="160000"/>
              </a:lnSpc>
            </a:pPr>
            <a:r>
              <a:rPr lang="en-US" sz="1600" dirty="0"/>
              <a:t> </a:t>
            </a:r>
            <a:r>
              <a:rPr lang="ru-RU" sz="1600" dirty="0"/>
              <a:t>формирование групповых проб</a:t>
            </a:r>
          </a:p>
          <a:p>
            <a:pPr marL="0" indent="0">
              <a:lnSpc>
                <a:spcPct val="160000"/>
              </a:lnSpc>
            </a:pPr>
            <a:r>
              <a:rPr lang="en-US" sz="1600" dirty="0"/>
              <a:t> </a:t>
            </a:r>
            <a:r>
              <a:rPr lang="ru-RU" sz="1600" dirty="0"/>
              <a:t>маркировка проб</a:t>
            </a:r>
          </a:p>
          <a:p>
            <a:pPr marL="0" indent="0">
              <a:lnSpc>
                <a:spcPct val="160000"/>
              </a:lnSpc>
            </a:pPr>
            <a:r>
              <a:rPr lang="en-US" sz="1600" dirty="0"/>
              <a:t> </a:t>
            </a:r>
            <a:r>
              <a:rPr lang="ru-RU" sz="1600" dirty="0"/>
              <a:t>включение в выборку контрольных проб: дубликатов, холостых (</a:t>
            </a:r>
            <a:r>
              <a:rPr lang="en-US" sz="1600" dirty="0"/>
              <a:t>blank</a:t>
            </a:r>
            <a:r>
              <a:rPr lang="ru-RU" sz="1600" dirty="0"/>
              <a:t>), стандартных образцов (</a:t>
            </a:r>
            <a:r>
              <a:rPr lang="en-US" sz="1600" dirty="0"/>
              <a:t>CRM</a:t>
            </a:r>
            <a:r>
              <a:rPr lang="ru-RU" sz="1600" dirty="0"/>
              <a:t> -</a:t>
            </a:r>
            <a:r>
              <a:rPr lang="en-US" sz="1600" dirty="0"/>
              <a:t> certified reference material</a:t>
            </a:r>
            <a:r>
              <a:rPr lang="ru-RU" sz="1600" dirty="0"/>
              <a:t>)</a:t>
            </a:r>
          </a:p>
          <a:p>
            <a:pPr marL="0" indent="0">
              <a:lnSpc>
                <a:spcPct val="160000"/>
              </a:lnSpc>
            </a:pPr>
            <a:r>
              <a:rPr lang="en-US" sz="1600" dirty="0"/>
              <a:t> </a:t>
            </a:r>
            <a:r>
              <a:rPr lang="ru-RU" sz="1600" dirty="0"/>
              <a:t>передача проб в лабораторию</a:t>
            </a:r>
          </a:p>
          <a:p>
            <a:pPr marL="0" indent="0">
              <a:lnSpc>
                <a:spcPct val="160000"/>
              </a:lnSpc>
            </a:pPr>
            <a:r>
              <a:rPr lang="en-US" sz="1600" dirty="0"/>
              <a:t> </a:t>
            </a:r>
            <a:r>
              <a:rPr lang="ru-RU" sz="1600" dirty="0"/>
              <a:t>пробоподготовка в лаборатории</a:t>
            </a:r>
          </a:p>
          <a:p>
            <a:pPr marL="0" indent="0">
              <a:lnSpc>
                <a:spcPct val="160000"/>
              </a:lnSpc>
            </a:pPr>
            <a:r>
              <a:rPr lang="en-US" sz="1600" dirty="0"/>
              <a:t> </a:t>
            </a:r>
            <a:r>
              <a:rPr lang="ru-RU" sz="1600" dirty="0"/>
              <a:t>методика анализа</a:t>
            </a:r>
          </a:p>
          <a:p>
            <a:pPr marL="0" indent="0">
              <a:lnSpc>
                <a:spcPct val="160000"/>
              </a:lnSpc>
            </a:pPr>
            <a:r>
              <a:rPr lang="en-US" sz="1600" dirty="0"/>
              <a:t> </a:t>
            </a:r>
            <a:r>
              <a:rPr lang="ru-RU" sz="1600" dirty="0"/>
              <a:t>качество выполненных анализов</a:t>
            </a:r>
          </a:p>
          <a:p>
            <a:pPr marL="0" indent="0">
              <a:lnSpc>
                <a:spcPct val="160000"/>
              </a:lnSpc>
            </a:pPr>
            <a:r>
              <a:rPr lang="en-US" sz="1600" dirty="0"/>
              <a:t> </a:t>
            </a:r>
            <a:r>
              <a:rPr lang="ru-RU" sz="1600" dirty="0"/>
              <a:t>передача результатов анализа заказчику</a:t>
            </a:r>
          </a:p>
          <a:p>
            <a:pPr marL="0" indent="0">
              <a:lnSpc>
                <a:spcPct val="160000"/>
              </a:lnSpc>
            </a:pPr>
            <a:r>
              <a:rPr lang="ru-RU" sz="1600" dirty="0"/>
              <a:t> хранение проб и дубликатов</a:t>
            </a:r>
          </a:p>
          <a:p>
            <a:pPr marL="0" indent="0">
              <a:lnSpc>
                <a:spcPct val="160000"/>
              </a:lnSpc>
            </a:pPr>
            <a:r>
              <a:rPr lang="en-US" sz="1600" dirty="0"/>
              <a:t> </a:t>
            </a:r>
            <a:r>
              <a:rPr lang="ru-RU" sz="1600" dirty="0"/>
              <a:t>работа с базами данных</a:t>
            </a:r>
          </a:p>
        </p:txBody>
      </p:sp>
      <p:sp>
        <p:nvSpPr>
          <p:cNvPr id="4" name="Заголовок 1"/>
          <p:cNvSpPr>
            <a:spLocks noGrp="1"/>
          </p:cNvSpPr>
          <p:nvPr>
            <p:ph type="title" idx="4294967295"/>
          </p:nvPr>
        </p:nvSpPr>
        <p:spPr>
          <a:xfrm>
            <a:off x="395536" y="116632"/>
            <a:ext cx="7344816" cy="576064"/>
          </a:xfrm>
        </p:spPr>
        <p:txBody>
          <a:bodyPr>
            <a:normAutofit fontScale="90000"/>
          </a:bodyPr>
          <a:lstStyle/>
          <a:p>
            <a:r>
              <a:rPr lang="ru-RU" dirty="0" smtClean="0"/>
              <a:t/>
            </a:r>
            <a:br>
              <a:rPr lang="ru-RU" dirty="0" smtClean="0"/>
            </a:br>
            <a:r>
              <a:rPr lang="ru-RU" sz="3600" dirty="0" smtClean="0"/>
              <a:t>Составляющие части </a:t>
            </a:r>
            <a:r>
              <a:rPr lang="en-US" sz="3600" dirty="0" smtClean="0"/>
              <a:t>QA/QC</a:t>
            </a:r>
            <a:r>
              <a:rPr lang="ru-RU" sz="3600" i="1" dirty="0" smtClean="0"/>
              <a:t/>
            </a:r>
            <a:br>
              <a:rPr lang="ru-RU" sz="3600" i="1" dirty="0" smtClean="0"/>
            </a:br>
            <a:r>
              <a:rPr lang="ru-RU" dirty="0" smtClean="0"/>
              <a:t> </a:t>
            </a:r>
            <a:endParaRPr lang="ru-RU" dirty="0"/>
          </a:p>
        </p:txBody>
      </p:sp>
    </p:spTree>
    <p:extLst>
      <p:ext uri="{BB962C8B-B14F-4D97-AF65-F5344CB8AC3E}">
        <p14:creationId xmlns:p14="http://schemas.microsoft.com/office/powerpoint/2010/main" val="1326483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1340768"/>
            <a:ext cx="8424936" cy="3853327"/>
          </a:xfrm>
          <a:solidFill>
            <a:schemeClr val="accent1">
              <a:lumMod val="20000"/>
              <a:lumOff val="80000"/>
            </a:schemeClr>
          </a:solidFill>
        </p:spPr>
        <p:txBody>
          <a:bodyPr>
            <a:normAutofit/>
          </a:bodyPr>
          <a:lstStyle/>
          <a:p>
            <a:pPr marL="0" indent="0">
              <a:buNone/>
            </a:pPr>
            <a:r>
              <a:rPr lang="ru-RU" sz="2400" dirty="0" smtClean="0"/>
              <a:t>Кодекс </a:t>
            </a:r>
            <a:r>
              <a:rPr lang="en-US" sz="2400" dirty="0" smtClean="0"/>
              <a:t>JORC</a:t>
            </a:r>
          </a:p>
          <a:p>
            <a:pPr marL="0" indent="0">
              <a:buNone/>
            </a:pPr>
            <a:r>
              <a:rPr lang="en-US" sz="2400" dirty="0" smtClean="0"/>
              <a:t>National Instrument NI 43-101</a:t>
            </a:r>
            <a:endParaRPr lang="ru-RU" sz="2400" dirty="0" smtClean="0"/>
          </a:p>
          <a:p>
            <a:pPr marL="0" indent="0" algn="r">
              <a:buNone/>
            </a:pPr>
            <a:endParaRPr lang="ru-RU" dirty="0" smtClean="0"/>
          </a:p>
          <a:p>
            <a:pPr>
              <a:lnSpc>
                <a:spcPct val="150000"/>
              </a:lnSpc>
            </a:pPr>
            <a:r>
              <a:rPr lang="ru-RU" sz="1600" dirty="0"/>
              <a:t>Оба документа указывают на необходимость описания применявшихся в процессе </a:t>
            </a:r>
            <a:r>
              <a:rPr lang="en-US" sz="1600" dirty="0"/>
              <a:t>QA/QC </a:t>
            </a:r>
            <a:r>
              <a:rPr lang="ru-RU" sz="1600" dirty="0"/>
              <a:t>мер, стандартов, проверок и процедур, но не регламентируют их</a:t>
            </a:r>
          </a:p>
          <a:p>
            <a:pPr>
              <a:lnSpc>
                <a:spcPct val="150000"/>
              </a:lnSpc>
            </a:pPr>
            <a:r>
              <a:rPr lang="ru-RU" sz="1600" dirty="0"/>
              <a:t>Необходимость применения того или иного национального</a:t>
            </a:r>
            <a:r>
              <a:rPr lang="en-US" sz="1600" dirty="0"/>
              <a:t> </a:t>
            </a:r>
            <a:r>
              <a:rPr lang="ru-RU" sz="1600" dirty="0"/>
              <a:t>или международного</a:t>
            </a:r>
            <a:r>
              <a:rPr lang="en-US" sz="1600" dirty="0"/>
              <a:t> </a:t>
            </a:r>
            <a:r>
              <a:rPr lang="ru-RU" sz="1600" dirty="0"/>
              <a:t>стандарта, (например Австралийский Стандарт </a:t>
            </a:r>
            <a:r>
              <a:rPr lang="en-GB" sz="1600" dirty="0"/>
              <a:t>AS 2806.6—2003, </a:t>
            </a:r>
            <a:r>
              <a:rPr lang="en-US" sz="1600" dirty="0" err="1"/>
              <a:t>Aluminium</a:t>
            </a:r>
            <a:r>
              <a:rPr lang="en-US" sz="1600" dirty="0"/>
              <a:t> ores – Sampling; </a:t>
            </a:r>
            <a:r>
              <a:rPr lang="ru-RU" sz="1600" dirty="0"/>
              <a:t>Международный стандарт </a:t>
            </a:r>
            <a:r>
              <a:rPr lang="en-GB" sz="1600" dirty="0"/>
              <a:t>ISO 3082</a:t>
            </a:r>
            <a:r>
              <a:rPr lang="ru-RU" sz="1600" dirty="0"/>
              <a:t>, </a:t>
            </a:r>
            <a:r>
              <a:rPr lang="en-US" sz="1600" dirty="0"/>
              <a:t>Iron ores — Sampling and sample preparation procedures</a:t>
            </a:r>
            <a:r>
              <a:rPr lang="ru-RU" sz="1600" dirty="0"/>
              <a:t>) также не регламентируется </a:t>
            </a:r>
          </a:p>
          <a:p>
            <a:pPr>
              <a:buNone/>
            </a:pPr>
            <a:endParaRPr lang="ru-RU" dirty="0"/>
          </a:p>
        </p:txBody>
      </p:sp>
      <p:sp>
        <p:nvSpPr>
          <p:cNvPr id="4" name="Заголовок 1"/>
          <p:cNvSpPr>
            <a:spLocks noGrp="1"/>
          </p:cNvSpPr>
          <p:nvPr>
            <p:ph type="title" idx="4294967295"/>
          </p:nvPr>
        </p:nvSpPr>
        <p:spPr>
          <a:xfrm>
            <a:off x="251520" y="188640"/>
            <a:ext cx="7787208" cy="499067"/>
          </a:xfrm>
        </p:spPr>
        <p:txBody>
          <a:bodyPr>
            <a:normAutofit fontScale="90000"/>
          </a:bodyPr>
          <a:lstStyle/>
          <a:p>
            <a:r>
              <a:rPr lang="en-US" sz="3100" dirty="0" smtClean="0"/>
              <a:t>QA/QC</a:t>
            </a:r>
            <a:r>
              <a:rPr lang="ru-RU" sz="3100" dirty="0" smtClean="0"/>
              <a:t> в международных стандартах отчетности</a:t>
            </a:r>
            <a:endParaRPr lang="ru-RU" dirty="0"/>
          </a:p>
        </p:txBody>
      </p:sp>
    </p:spTree>
    <p:extLst>
      <p:ext uri="{BB962C8B-B14F-4D97-AF65-F5344CB8AC3E}">
        <p14:creationId xmlns:p14="http://schemas.microsoft.com/office/powerpoint/2010/main" val="1457056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052736"/>
            <a:ext cx="8229600" cy="4310502"/>
          </a:xfrm>
        </p:spPr>
        <p:txBody>
          <a:bodyPr>
            <a:normAutofit/>
          </a:bodyPr>
          <a:lstStyle/>
          <a:p>
            <a:pPr marL="0" indent="0">
              <a:buNone/>
            </a:pPr>
            <a:r>
              <a:rPr lang="ru-RU" sz="1800" dirty="0"/>
              <a:t>Контрольный перечень критериев, Раздел </a:t>
            </a:r>
            <a:r>
              <a:rPr lang="en-US" sz="1800" dirty="0"/>
              <a:t>I</a:t>
            </a:r>
            <a:r>
              <a:rPr lang="ru-RU" sz="1800" dirty="0"/>
              <a:t> – Методика и данные опробования </a:t>
            </a:r>
          </a:p>
          <a:p>
            <a:pPr>
              <a:buNone/>
            </a:pPr>
            <a:endParaRPr lang="ru-RU" dirty="0"/>
          </a:p>
        </p:txBody>
      </p:sp>
      <p:sp>
        <p:nvSpPr>
          <p:cNvPr id="4" name="Заголовок 1"/>
          <p:cNvSpPr>
            <a:spLocks noGrp="1"/>
          </p:cNvSpPr>
          <p:nvPr>
            <p:ph type="title" idx="4294967295"/>
          </p:nvPr>
        </p:nvSpPr>
        <p:spPr>
          <a:xfrm>
            <a:off x="323528" y="7373"/>
            <a:ext cx="7416824" cy="757332"/>
          </a:xfrm>
        </p:spPr>
        <p:txBody>
          <a:bodyPr>
            <a:normAutofit/>
          </a:bodyPr>
          <a:lstStyle/>
          <a:p>
            <a:r>
              <a:rPr lang="en-US" sz="3100" dirty="0" smtClean="0"/>
              <a:t>QA/QC </a:t>
            </a:r>
            <a:r>
              <a:rPr lang="ru-RU" sz="3100" dirty="0" smtClean="0"/>
              <a:t> в Кодексе </a:t>
            </a:r>
            <a:r>
              <a:rPr lang="en-US" sz="3100" dirty="0" smtClean="0"/>
              <a:t>JORC</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406995040"/>
              </p:ext>
            </p:extLst>
          </p:nvPr>
        </p:nvGraphicFramePr>
        <p:xfrm>
          <a:off x="611560" y="1700808"/>
          <a:ext cx="8004692" cy="3816424"/>
        </p:xfrm>
        <a:graphic>
          <a:graphicData uri="http://schemas.openxmlformats.org/drawingml/2006/table">
            <a:tbl>
              <a:tblPr firstRow="1" bandRow="1">
                <a:tableStyleId>{5C22544A-7EE6-4342-B048-85BDC9FD1C3A}</a:tableStyleId>
              </a:tblPr>
              <a:tblGrid>
                <a:gridCol w="1785662"/>
                <a:gridCol w="6219030"/>
              </a:tblGrid>
              <a:tr h="355228">
                <a:tc>
                  <a:txBody>
                    <a:bodyPr/>
                    <a:lstStyle/>
                    <a:p>
                      <a:pPr marL="36000" indent="0" algn="l">
                        <a:lnSpc>
                          <a:spcPct val="150000"/>
                        </a:lnSpc>
                        <a:spcAft>
                          <a:spcPts val="1000"/>
                        </a:spcAft>
                      </a:pPr>
                      <a:r>
                        <a:rPr lang="ru-RU" sz="1300" i="1" dirty="0">
                          <a:latin typeface="Calibri"/>
                          <a:ea typeface="Calibri"/>
                          <a:cs typeface="Times New Roman"/>
                        </a:rPr>
                        <a:t>Критерии</a:t>
                      </a:r>
                      <a:endParaRPr lang="ru-RU" sz="1300" dirty="0">
                        <a:latin typeface="Calibri"/>
                        <a:ea typeface="Calibri"/>
                        <a:cs typeface="Times New Roman"/>
                      </a:endParaRPr>
                    </a:p>
                  </a:txBody>
                  <a:tcPr marL="0" marR="0" marT="0" marB="0"/>
                </a:tc>
                <a:tc>
                  <a:txBody>
                    <a:bodyPr/>
                    <a:lstStyle/>
                    <a:p>
                      <a:pPr marL="36000" indent="0" algn="l">
                        <a:lnSpc>
                          <a:spcPct val="150000"/>
                        </a:lnSpc>
                        <a:spcAft>
                          <a:spcPts val="1000"/>
                        </a:spcAft>
                      </a:pPr>
                      <a:r>
                        <a:rPr lang="ru-RU" sz="1300" i="1" dirty="0">
                          <a:latin typeface="Calibri"/>
                          <a:ea typeface="Calibri"/>
                          <a:cs typeface="Times New Roman"/>
                        </a:rPr>
                        <a:t>Объяснение</a:t>
                      </a:r>
                      <a:endParaRPr lang="ru-RU" sz="1300" dirty="0">
                        <a:latin typeface="Calibri"/>
                        <a:ea typeface="Calibri"/>
                        <a:cs typeface="Times New Roman"/>
                      </a:endParaRPr>
                    </a:p>
                  </a:txBody>
                  <a:tcPr marL="0" marR="0" marT="0" marB="0"/>
                </a:tc>
              </a:tr>
              <a:tr h="2841825">
                <a:tc>
                  <a:txBody>
                    <a:bodyPr/>
                    <a:lstStyle/>
                    <a:p>
                      <a:pPr marL="36000" indent="0" algn="l">
                        <a:lnSpc>
                          <a:spcPct val="150000"/>
                        </a:lnSpc>
                        <a:spcAft>
                          <a:spcPts val="1000"/>
                        </a:spcAft>
                      </a:pPr>
                      <a:r>
                        <a:rPr lang="ru-RU" sz="1300" i="1" dirty="0">
                          <a:latin typeface="Calibri"/>
                          <a:ea typeface="Calibri"/>
                          <a:cs typeface="Times New Roman"/>
                        </a:rPr>
                        <a:t>Методика опробования</a:t>
                      </a:r>
                      <a:endParaRPr lang="ru-RU" sz="1300" dirty="0">
                        <a:latin typeface="Calibri"/>
                        <a:ea typeface="Calibri"/>
                        <a:cs typeface="Times New Roman"/>
                      </a:endParaRPr>
                    </a:p>
                  </a:txBody>
                  <a:tcPr marL="0" marR="0" marT="0" marB="0"/>
                </a:tc>
                <a:tc>
                  <a:txBody>
                    <a:bodyPr/>
                    <a:lstStyle/>
                    <a:p>
                      <a:pPr marL="36000" marR="36830" indent="0" algn="l">
                        <a:lnSpc>
                          <a:spcPct val="150000"/>
                        </a:lnSpc>
                        <a:spcAft>
                          <a:spcPts val="0"/>
                        </a:spcAft>
                      </a:pPr>
                      <a:r>
                        <a:rPr lang="ru-RU" sz="1300" i="1" dirty="0">
                          <a:solidFill>
                            <a:srgbClr val="231F20"/>
                          </a:solidFill>
                          <a:latin typeface="Calibri"/>
                          <a:ea typeface="Adobe Garamond Pro"/>
                          <a:cs typeface="Adobe Garamond Pro"/>
                        </a:rPr>
                        <a:t> • Характер и качество </a:t>
                      </a:r>
                      <a:r>
                        <a:rPr lang="ru-RU" sz="1300" i="1" dirty="0" smtClean="0">
                          <a:solidFill>
                            <a:srgbClr val="231F20"/>
                          </a:solidFill>
                          <a:latin typeface="Calibri"/>
                          <a:ea typeface="Adobe Garamond Pro"/>
                          <a:cs typeface="Adobe Garamond Pro"/>
                        </a:rPr>
                        <a:t>опробования.</a:t>
                      </a:r>
                      <a:endParaRPr lang="ru-RU" sz="1300" dirty="0">
                        <a:latin typeface="Calibri"/>
                        <a:ea typeface="Calibri"/>
                        <a:cs typeface="Times New Roman"/>
                      </a:endParaRPr>
                    </a:p>
                    <a:p>
                      <a:pPr marL="36000" marR="36830" indent="0" algn="l">
                        <a:lnSpc>
                          <a:spcPct val="150000"/>
                        </a:lnSpc>
                        <a:spcAft>
                          <a:spcPts val="0"/>
                        </a:spcAft>
                      </a:pPr>
                      <a:r>
                        <a:rPr lang="ru-RU" sz="1300" i="1" dirty="0">
                          <a:solidFill>
                            <a:srgbClr val="231F20"/>
                          </a:solidFill>
                          <a:latin typeface="Calibri"/>
                          <a:ea typeface="Adobe Garamond Pro"/>
                          <a:cs typeface="Adobe Garamond Pro"/>
                        </a:rPr>
                        <a:t> • Меры по обеспечению </a:t>
                      </a:r>
                      <a:r>
                        <a:rPr lang="ru-RU" sz="1300" b="1" i="1" dirty="0">
                          <a:solidFill>
                            <a:srgbClr val="231F20"/>
                          </a:solidFill>
                          <a:latin typeface="Calibri"/>
                          <a:ea typeface="Adobe Garamond Pro"/>
                          <a:cs typeface="Adobe Garamond Pro"/>
                        </a:rPr>
                        <a:t>репрезентативности </a:t>
                      </a:r>
                      <a:r>
                        <a:rPr lang="ru-RU" sz="1300" b="1" i="1" dirty="0" err="1">
                          <a:solidFill>
                            <a:srgbClr val="231F20"/>
                          </a:solidFill>
                          <a:latin typeface="Calibri"/>
                          <a:ea typeface="Adobe Garamond Pro"/>
                          <a:cs typeface="Adobe Garamond Pro"/>
                        </a:rPr>
                        <a:t>пробоотбора</a:t>
                      </a:r>
                      <a:r>
                        <a:rPr lang="ru-RU" sz="1300" b="1" i="1" dirty="0">
                          <a:solidFill>
                            <a:srgbClr val="231F20"/>
                          </a:solidFill>
                          <a:latin typeface="Calibri"/>
                          <a:ea typeface="Adobe Garamond Pro"/>
                          <a:cs typeface="Adobe Garamond Pro"/>
                        </a:rPr>
                        <a:t> </a:t>
                      </a:r>
                      <a:r>
                        <a:rPr lang="ru-RU" sz="1300" i="1" dirty="0">
                          <a:solidFill>
                            <a:srgbClr val="231F20"/>
                          </a:solidFill>
                          <a:latin typeface="Calibri"/>
                          <a:ea typeface="Adobe Garamond Pro"/>
                          <a:cs typeface="Adobe Garamond Pro"/>
                        </a:rPr>
                        <a:t>и соответствующей калибровки всех используемых измерительных инструментов.</a:t>
                      </a:r>
                      <a:endParaRPr lang="ru-RU" sz="1300" dirty="0">
                        <a:latin typeface="Calibri"/>
                        <a:ea typeface="Calibri"/>
                        <a:cs typeface="Times New Roman"/>
                      </a:endParaRPr>
                    </a:p>
                    <a:p>
                      <a:pPr marL="36000" marR="36830" indent="0" algn="l">
                        <a:lnSpc>
                          <a:spcPct val="150000"/>
                        </a:lnSpc>
                        <a:spcAft>
                          <a:spcPts val="0"/>
                        </a:spcAft>
                      </a:pPr>
                      <a:r>
                        <a:rPr lang="ru-RU" sz="1300" i="1" dirty="0">
                          <a:solidFill>
                            <a:srgbClr val="231F20"/>
                          </a:solidFill>
                          <a:latin typeface="Calibri"/>
                          <a:ea typeface="Adobe Garamond Pro"/>
                          <a:cs typeface="Adobe Garamond Pro"/>
                        </a:rPr>
                        <a:t> •   Аспекты определения минерализации, существенные для публичного отчета.</a:t>
                      </a:r>
                      <a:endParaRPr lang="ru-RU" sz="1300" dirty="0">
                        <a:latin typeface="Calibri"/>
                        <a:ea typeface="Calibri"/>
                        <a:cs typeface="Times New Roman"/>
                      </a:endParaRPr>
                    </a:p>
                    <a:p>
                      <a:pPr marL="36000" marR="36830" indent="0" algn="l">
                        <a:lnSpc>
                          <a:spcPct val="150000"/>
                        </a:lnSpc>
                        <a:spcAft>
                          <a:spcPts val="0"/>
                        </a:spcAft>
                      </a:pPr>
                      <a:r>
                        <a:rPr lang="ru-RU" sz="1300" i="1" dirty="0">
                          <a:solidFill>
                            <a:srgbClr val="231F20"/>
                          </a:solidFill>
                          <a:latin typeface="Calibri"/>
                          <a:ea typeface="Adobe Garamond Pro"/>
                          <a:cs typeface="Adobe Garamond Pro"/>
                        </a:rPr>
                        <a:t>    В тех случаях, когда были соблюдены </a:t>
                      </a:r>
                      <a:r>
                        <a:rPr lang="ru-RU" sz="1300" b="1" i="1" dirty="0">
                          <a:solidFill>
                            <a:srgbClr val="231F20"/>
                          </a:solidFill>
                          <a:latin typeface="Calibri"/>
                          <a:ea typeface="Adobe Garamond Pro"/>
                          <a:cs typeface="Adobe Garamond Pro"/>
                        </a:rPr>
                        <a:t>‘отраслевые стандарты’</a:t>
                      </a:r>
                      <a:r>
                        <a:rPr lang="ru-RU" sz="1300" i="1" dirty="0">
                          <a:solidFill>
                            <a:srgbClr val="231F20"/>
                          </a:solidFill>
                          <a:latin typeface="Calibri"/>
                          <a:ea typeface="Adobe Garamond Pro"/>
                          <a:cs typeface="Adobe Garamond Pro"/>
                        </a:rPr>
                        <a:t>, это относительно просто  (например, для получения пробы длиной 1 м использовалось бурение с обратной промывкой; после растирания 3 кг пробы 30 г использовалось для пробирной плавки). </a:t>
                      </a:r>
                      <a:endParaRPr lang="ru-RU" sz="1300" dirty="0">
                        <a:latin typeface="Calibri"/>
                        <a:ea typeface="Calibri"/>
                        <a:cs typeface="Times New Roman"/>
                      </a:endParaRPr>
                    </a:p>
                  </a:txBody>
                  <a:tcPr marL="0" marR="0" marT="0" marB="0"/>
                </a:tc>
              </a:tr>
              <a:tr h="619371">
                <a:tc>
                  <a:txBody>
                    <a:bodyPr/>
                    <a:lstStyle/>
                    <a:p>
                      <a:pPr marL="36000" marR="269875" indent="0" algn="l">
                        <a:lnSpc>
                          <a:spcPct val="150000"/>
                        </a:lnSpc>
                        <a:spcBef>
                          <a:spcPts val="110"/>
                        </a:spcBef>
                        <a:spcAft>
                          <a:spcPts val="0"/>
                        </a:spcAft>
                      </a:pPr>
                      <a:r>
                        <a:rPr lang="ru-RU" sz="1300" i="1" dirty="0">
                          <a:solidFill>
                            <a:srgbClr val="231F20"/>
                          </a:solidFill>
                          <a:latin typeface="Calibri"/>
                          <a:ea typeface="Adobe Garamond Pro"/>
                          <a:cs typeface="Adobe Garamond Pro"/>
                        </a:rPr>
                        <a:t>Технология бурения</a:t>
                      </a:r>
                      <a:endParaRPr lang="ru-RU" sz="1300" dirty="0">
                        <a:latin typeface="Calibri"/>
                        <a:ea typeface="Calibri"/>
                        <a:cs typeface="Times New Roman"/>
                      </a:endParaRPr>
                    </a:p>
                  </a:txBody>
                  <a:tcPr marL="0" marR="0" marT="0" marB="0"/>
                </a:tc>
                <a:tc>
                  <a:txBody>
                    <a:bodyPr/>
                    <a:lstStyle/>
                    <a:p>
                      <a:pPr marL="36000" marR="6985" indent="0" algn="l">
                        <a:lnSpc>
                          <a:spcPct val="150000"/>
                        </a:lnSpc>
                        <a:spcBef>
                          <a:spcPts val="110"/>
                        </a:spcBef>
                        <a:spcAft>
                          <a:spcPts val="0"/>
                        </a:spcAft>
                      </a:pPr>
                      <a:r>
                        <a:rPr lang="ru-RU" sz="1300" i="1" dirty="0">
                          <a:solidFill>
                            <a:srgbClr val="231F20"/>
                          </a:solidFill>
                          <a:latin typeface="Calibri"/>
                          <a:ea typeface="Adobe Garamond Pro"/>
                          <a:cs typeface="Adobe Garamond Pro"/>
                        </a:rPr>
                        <a:t>•  Виды </a:t>
                      </a:r>
                      <a:r>
                        <a:rPr lang="ru-RU" sz="1300" i="1" dirty="0" smtClean="0">
                          <a:solidFill>
                            <a:srgbClr val="231F20"/>
                          </a:solidFill>
                          <a:latin typeface="Calibri"/>
                          <a:ea typeface="Adobe Garamond Pro"/>
                          <a:cs typeface="Adobe Garamond Pro"/>
                        </a:rPr>
                        <a:t>бурения</a:t>
                      </a:r>
                      <a:endParaRPr lang="ru-RU" sz="1300" dirty="0">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2776478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836712"/>
            <a:ext cx="8229600" cy="4310502"/>
          </a:xfrm>
        </p:spPr>
        <p:txBody>
          <a:bodyPr>
            <a:normAutofit/>
          </a:bodyPr>
          <a:lstStyle/>
          <a:p>
            <a:pPr marL="0" indent="0">
              <a:buNone/>
            </a:pPr>
            <a:r>
              <a:rPr lang="ru-RU" sz="1800" dirty="0"/>
              <a:t>Контрольный перечень критериев, Раздел </a:t>
            </a:r>
            <a:r>
              <a:rPr lang="en-US" sz="1800" dirty="0"/>
              <a:t>I</a:t>
            </a:r>
            <a:r>
              <a:rPr lang="ru-RU" sz="1800" dirty="0"/>
              <a:t> – Методика и данные опробования </a:t>
            </a:r>
          </a:p>
          <a:p>
            <a:pPr>
              <a:buNone/>
            </a:pP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660443480"/>
              </p:ext>
            </p:extLst>
          </p:nvPr>
        </p:nvGraphicFramePr>
        <p:xfrm>
          <a:off x="539552" y="1412776"/>
          <a:ext cx="8280920" cy="5040560"/>
        </p:xfrm>
        <a:graphic>
          <a:graphicData uri="http://schemas.openxmlformats.org/drawingml/2006/table">
            <a:tbl>
              <a:tblPr firstRow="1" bandRow="1">
                <a:tableStyleId>{5C22544A-7EE6-4342-B048-85BDC9FD1C3A}</a:tableStyleId>
              </a:tblPr>
              <a:tblGrid>
                <a:gridCol w="1847282"/>
                <a:gridCol w="6433638"/>
              </a:tblGrid>
              <a:tr h="329467">
                <a:tc>
                  <a:txBody>
                    <a:bodyPr/>
                    <a:lstStyle/>
                    <a:p>
                      <a:pPr marL="36000" indent="0" algn="l">
                        <a:lnSpc>
                          <a:spcPct val="150000"/>
                        </a:lnSpc>
                        <a:spcAft>
                          <a:spcPts val="1000"/>
                        </a:spcAft>
                      </a:pPr>
                      <a:r>
                        <a:rPr lang="ru-RU" sz="1300" i="1" dirty="0">
                          <a:latin typeface="Calibri"/>
                          <a:ea typeface="Calibri"/>
                          <a:cs typeface="Times New Roman"/>
                        </a:rPr>
                        <a:t>Критерии</a:t>
                      </a:r>
                      <a:endParaRPr lang="ru-RU" sz="1300" dirty="0">
                        <a:latin typeface="Calibri"/>
                        <a:ea typeface="Calibri"/>
                        <a:cs typeface="Times New Roman"/>
                      </a:endParaRPr>
                    </a:p>
                  </a:txBody>
                  <a:tcPr marL="0" marR="0" marT="0" marB="0"/>
                </a:tc>
                <a:tc>
                  <a:txBody>
                    <a:bodyPr/>
                    <a:lstStyle/>
                    <a:p>
                      <a:pPr marL="36000" indent="0" algn="l">
                        <a:lnSpc>
                          <a:spcPct val="150000"/>
                        </a:lnSpc>
                        <a:spcAft>
                          <a:spcPts val="1000"/>
                        </a:spcAft>
                      </a:pPr>
                      <a:r>
                        <a:rPr lang="ru-RU" sz="1300" i="1" dirty="0">
                          <a:latin typeface="Calibri"/>
                          <a:ea typeface="Calibri"/>
                          <a:cs typeface="Times New Roman"/>
                        </a:rPr>
                        <a:t>Объяснение</a:t>
                      </a:r>
                      <a:endParaRPr lang="ru-RU" sz="1300" dirty="0">
                        <a:latin typeface="Calibri"/>
                        <a:ea typeface="Calibri"/>
                        <a:cs typeface="Times New Roman"/>
                      </a:endParaRPr>
                    </a:p>
                  </a:txBody>
                  <a:tcPr marL="0" marR="0" marT="0" marB="0"/>
                </a:tc>
              </a:tr>
              <a:tr h="1689573">
                <a:tc>
                  <a:txBody>
                    <a:bodyPr/>
                    <a:lstStyle/>
                    <a:p>
                      <a:pPr marL="36000" marR="26987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Выход пробы</a:t>
                      </a:r>
                    </a:p>
                  </a:txBody>
                  <a:tcPr marL="0" marR="0" marT="0" marB="0"/>
                </a:tc>
                <a:tc>
                  <a:txBody>
                    <a:bodyPr/>
                    <a:lstStyle/>
                    <a:p>
                      <a:pPr marL="36000" indent="0" algn="l" defTabSz="995690" rtl="0" eaLnBrk="1" latinLnBrk="0" hangingPunct="1">
                        <a:lnSpc>
                          <a:spcPct val="150000"/>
                        </a:lnSpc>
                        <a:spcBef>
                          <a:spcPts val="130"/>
                        </a:spcBef>
                        <a:spcAft>
                          <a:spcPts val="0"/>
                        </a:spcAft>
                      </a:pPr>
                      <a:r>
                        <a:rPr lang="ru-RU" sz="1300" i="1" kern="1200" dirty="0">
                          <a:solidFill>
                            <a:schemeClr val="dk1"/>
                          </a:solidFill>
                          <a:latin typeface="Calibri"/>
                          <a:ea typeface="Calibri"/>
                          <a:cs typeface="Times New Roman"/>
                        </a:rPr>
                        <a:t>•   Метод учета и оценки  выхода керна и шламовой пробы и результат оценки.</a:t>
                      </a:r>
                    </a:p>
                    <a:p>
                      <a:pPr marL="36000" indent="0" algn="l" defTabSz="995690" rtl="0" eaLnBrk="1" latinLnBrk="0" hangingPunct="1">
                        <a:lnSpc>
                          <a:spcPct val="150000"/>
                        </a:lnSpc>
                        <a:spcBef>
                          <a:spcPts val="175"/>
                        </a:spcBef>
                        <a:spcAft>
                          <a:spcPts val="0"/>
                        </a:spcAft>
                      </a:pPr>
                      <a:r>
                        <a:rPr lang="ru-RU" sz="1300" i="1" kern="1200" dirty="0">
                          <a:solidFill>
                            <a:schemeClr val="dk1"/>
                          </a:solidFill>
                          <a:latin typeface="Calibri"/>
                          <a:ea typeface="Calibri"/>
                          <a:cs typeface="Times New Roman"/>
                        </a:rPr>
                        <a:t>•   Меры по обеспечению максимального выхода и представительности проб.</a:t>
                      </a:r>
                    </a:p>
                    <a:p>
                      <a:pPr marL="36000" marR="6985" indent="0" algn="l" defTabSz="995690" rtl="0" eaLnBrk="1" latinLnBrk="0" hangingPunct="1">
                        <a:lnSpc>
                          <a:spcPct val="150000"/>
                        </a:lnSpc>
                        <a:spcBef>
                          <a:spcPts val="110"/>
                        </a:spcBef>
                        <a:spcAft>
                          <a:spcPts val="0"/>
                        </a:spcAft>
                      </a:pPr>
                      <a:r>
                        <a:rPr lang="ru-RU" sz="1300" i="1" kern="1200" dirty="0" smtClean="0">
                          <a:solidFill>
                            <a:schemeClr val="dk1"/>
                          </a:solidFill>
                          <a:latin typeface="+mn-lt"/>
                          <a:ea typeface="Calibri"/>
                          <a:cs typeface="Times New Roman"/>
                        </a:rPr>
                        <a:t>•   Существует </a:t>
                      </a:r>
                      <a:r>
                        <a:rPr lang="ru-RU" sz="1300" i="1" kern="1200" dirty="0">
                          <a:solidFill>
                            <a:schemeClr val="dk1"/>
                          </a:solidFill>
                          <a:latin typeface="Calibri"/>
                          <a:ea typeface="Calibri"/>
                          <a:cs typeface="Times New Roman"/>
                        </a:rPr>
                        <a:t>ли связь между выходом пробы и содержанием полезного компонента или могла иметь место ошибка вследствие преимущественного понижения/увеличения мелко/крупнозернистого материала.</a:t>
                      </a:r>
                    </a:p>
                  </a:txBody>
                  <a:tcPr marL="0" marR="0" marT="0" marB="0"/>
                </a:tc>
              </a:tr>
              <a:tr h="3021520">
                <a:tc>
                  <a:txBody>
                    <a:bodyPr/>
                    <a:lstStyle/>
                    <a:p>
                      <a:pPr marL="36000" marR="35242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Каротаж скважин и документирование керна </a:t>
                      </a:r>
                    </a:p>
                  </a:txBody>
                  <a:tcPr marL="0" marR="0" marT="0" marB="0"/>
                </a:tc>
                <a:tc>
                  <a:txBody>
                    <a:bodyPr/>
                    <a:lstStyle/>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Проводились ли каротаж скважин и документирование (в том числе геохимическое) керна (</a:t>
                      </a:r>
                      <a:r>
                        <a:rPr lang="en-US" sz="1300" i="1" kern="1200" dirty="0">
                          <a:solidFill>
                            <a:schemeClr val="dk1"/>
                          </a:solidFill>
                          <a:latin typeface="Calibri"/>
                          <a:ea typeface="Calibri"/>
                          <a:cs typeface="Times New Roman"/>
                        </a:rPr>
                        <a:t>geological and geochemical logging</a:t>
                      </a:r>
                      <a:r>
                        <a:rPr lang="ru-RU" sz="1300" i="1" kern="1200" dirty="0">
                          <a:solidFill>
                            <a:schemeClr val="dk1"/>
                          </a:solidFill>
                          <a:latin typeface="Calibri"/>
                          <a:ea typeface="Calibri"/>
                          <a:cs typeface="Times New Roman"/>
                        </a:rPr>
                        <a:t>) (шламовой пробы) на уровне детализации, способном подтвердить соответствующую оценку минеральных ресурсов, исследование горных работ и на </a:t>
                      </a:r>
                      <a:r>
                        <a:rPr lang="ru-RU" sz="1300" i="1" kern="1200" dirty="0" err="1">
                          <a:solidFill>
                            <a:schemeClr val="dk1"/>
                          </a:solidFill>
                          <a:latin typeface="Calibri"/>
                          <a:ea typeface="Calibri"/>
                          <a:cs typeface="Times New Roman"/>
                        </a:rPr>
                        <a:t>обогатимость</a:t>
                      </a:r>
                      <a:r>
                        <a:rPr lang="ru-RU" sz="1300" i="1" kern="1200" dirty="0">
                          <a:solidFill>
                            <a:schemeClr val="dk1"/>
                          </a:solidFill>
                          <a:latin typeface="Calibri"/>
                          <a:ea typeface="Calibri"/>
                          <a:cs typeface="Times New Roman"/>
                        </a:rPr>
                        <a:t>.</a:t>
                      </a:r>
                    </a:p>
                    <a:p>
                      <a:pPr marL="36000" indent="0" algn="l" defTabSz="995690" rtl="0" eaLnBrk="1" latinLnBrk="0" hangingPunct="1">
                        <a:lnSpc>
                          <a:spcPct val="150000"/>
                        </a:lnSpc>
                        <a:spcBef>
                          <a:spcPts val="300"/>
                        </a:spcBef>
                        <a:spcAft>
                          <a:spcPts val="0"/>
                        </a:spcAft>
                      </a:pPr>
                      <a:r>
                        <a:rPr lang="ru-RU" sz="1300" i="1" kern="1200" dirty="0">
                          <a:solidFill>
                            <a:schemeClr val="dk1"/>
                          </a:solidFill>
                          <a:latin typeface="Calibri"/>
                          <a:ea typeface="Calibri"/>
                          <a:cs typeface="Times New Roman"/>
                        </a:rPr>
                        <a:t>•  Проведенные  каротаж и документирование количественные или качественные по своей природе. Фотографирование  керна (или шламовой, бороздовой пробы и т.д.).</a:t>
                      </a:r>
                    </a:p>
                    <a:p>
                      <a:pPr marL="36000" indent="0" algn="l" defTabSz="995690" rtl="0" eaLnBrk="1" latinLnBrk="0" hangingPunct="1">
                        <a:lnSpc>
                          <a:spcPct val="150000"/>
                        </a:lnSpc>
                        <a:spcBef>
                          <a:spcPts val="130"/>
                        </a:spcBef>
                        <a:spcAft>
                          <a:spcPts val="0"/>
                        </a:spcAft>
                      </a:pPr>
                      <a:r>
                        <a:rPr lang="ru-RU" sz="1300" i="1" kern="1200" dirty="0">
                          <a:solidFill>
                            <a:schemeClr val="dk1"/>
                          </a:solidFill>
                          <a:latin typeface="Calibri"/>
                          <a:ea typeface="Calibri"/>
                          <a:cs typeface="Times New Roman"/>
                        </a:rPr>
                        <a:t>•   Общая мощность и доля соответствующих </a:t>
                      </a:r>
                      <a:r>
                        <a:rPr lang="ru-RU" sz="1300" i="1" kern="1200" dirty="0" err="1">
                          <a:solidFill>
                            <a:schemeClr val="dk1"/>
                          </a:solidFill>
                          <a:latin typeface="Calibri"/>
                          <a:ea typeface="Calibri"/>
                          <a:cs typeface="Times New Roman"/>
                        </a:rPr>
                        <a:t>рудоподсечений</a:t>
                      </a:r>
                      <a:r>
                        <a:rPr lang="ru-RU" sz="1300" i="1" kern="1200" dirty="0">
                          <a:solidFill>
                            <a:schemeClr val="dk1"/>
                          </a:solidFill>
                          <a:latin typeface="Calibri"/>
                          <a:ea typeface="Calibri"/>
                          <a:cs typeface="Times New Roman"/>
                        </a:rPr>
                        <a:t>, для которых производились каротаж и документирование </a:t>
                      </a:r>
                    </a:p>
                  </a:txBody>
                  <a:tcPr marL="0" marR="0" marT="0" marB="0"/>
                </a:tc>
              </a:tr>
            </a:tbl>
          </a:graphicData>
        </a:graphic>
      </p:graphicFrame>
      <p:sp>
        <p:nvSpPr>
          <p:cNvPr id="6" name="Заголовок 1"/>
          <p:cNvSpPr txBox="1">
            <a:spLocks/>
          </p:cNvSpPr>
          <p:nvPr/>
        </p:nvSpPr>
        <p:spPr>
          <a:xfrm>
            <a:off x="323528" y="7373"/>
            <a:ext cx="7632848" cy="757332"/>
          </a:xfrm>
          <a:prstGeom prst="rect">
            <a:avLst/>
          </a:prstGeom>
        </p:spPr>
        <p:txBody>
          <a:bodyPr vert="horz" lIns="87272" tIns="43637" rIns="87272" bIns="43637" rtlCol="0" anchor="ctr">
            <a:normAutofit fontScale="97500"/>
          </a:bodyPr>
          <a:lstStyle>
            <a:lvl1pPr algn="ctr" defTabSz="872722" rtl="0" eaLnBrk="1" latinLnBrk="0" hangingPunct="1">
              <a:spcBef>
                <a:spcPct val="0"/>
              </a:spcBef>
              <a:buNone/>
              <a:defRPr sz="4200" kern="1200">
                <a:solidFill>
                  <a:schemeClr val="tx1"/>
                </a:solidFill>
                <a:latin typeface="+mj-lt"/>
                <a:ea typeface="+mj-ea"/>
                <a:cs typeface="+mj-cs"/>
              </a:defRPr>
            </a:lvl1pPr>
          </a:lstStyle>
          <a:p>
            <a:pPr fontAlgn="auto">
              <a:spcAft>
                <a:spcPts val="0"/>
              </a:spcAft>
            </a:pPr>
            <a:r>
              <a:rPr lang="en-US" sz="2800" dirty="0" smtClean="0"/>
              <a:t>QA/QC </a:t>
            </a:r>
            <a:r>
              <a:rPr lang="ru-RU" sz="2800" dirty="0" smtClean="0"/>
              <a:t> в Кодексе </a:t>
            </a:r>
            <a:r>
              <a:rPr lang="en-US" sz="2800" dirty="0" smtClean="0"/>
              <a:t>JORC</a:t>
            </a:r>
            <a:endParaRPr lang="ru-RU" sz="2800" dirty="0"/>
          </a:p>
        </p:txBody>
      </p:sp>
    </p:spTree>
    <p:extLst>
      <p:ext uri="{BB962C8B-B14F-4D97-AF65-F5344CB8AC3E}">
        <p14:creationId xmlns:p14="http://schemas.microsoft.com/office/powerpoint/2010/main" val="3381573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836712"/>
            <a:ext cx="8229600" cy="4310502"/>
          </a:xfrm>
        </p:spPr>
        <p:txBody>
          <a:bodyPr>
            <a:normAutofit/>
          </a:bodyPr>
          <a:lstStyle/>
          <a:p>
            <a:pPr marL="0" indent="0">
              <a:buNone/>
            </a:pPr>
            <a:r>
              <a:rPr lang="ru-RU" sz="1800" dirty="0"/>
              <a:t>Контрольный перечень критериев, Раздел </a:t>
            </a:r>
            <a:r>
              <a:rPr lang="en-US" sz="1800" dirty="0"/>
              <a:t>I</a:t>
            </a:r>
            <a:r>
              <a:rPr lang="ru-RU" sz="1800" dirty="0"/>
              <a:t> – Методика и данные опробования </a:t>
            </a:r>
          </a:p>
          <a:p>
            <a:pPr>
              <a:buNone/>
            </a:pP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970131203"/>
              </p:ext>
            </p:extLst>
          </p:nvPr>
        </p:nvGraphicFramePr>
        <p:xfrm>
          <a:off x="539552" y="1340768"/>
          <a:ext cx="8004692" cy="4608512"/>
        </p:xfrm>
        <a:graphic>
          <a:graphicData uri="http://schemas.openxmlformats.org/drawingml/2006/table">
            <a:tbl>
              <a:tblPr firstRow="1" bandRow="1">
                <a:tableStyleId>{5C22544A-7EE6-4342-B048-85BDC9FD1C3A}</a:tableStyleId>
              </a:tblPr>
              <a:tblGrid>
                <a:gridCol w="1785662"/>
                <a:gridCol w="6219030"/>
              </a:tblGrid>
              <a:tr h="391177">
                <a:tc>
                  <a:txBody>
                    <a:bodyPr/>
                    <a:lstStyle/>
                    <a:p>
                      <a:pPr marL="36000" indent="0" algn="l">
                        <a:lnSpc>
                          <a:spcPct val="150000"/>
                        </a:lnSpc>
                        <a:spcAft>
                          <a:spcPts val="1000"/>
                        </a:spcAft>
                      </a:pPr>
                      <a:r>
                        <a:rPr lang="ru-RU" sz="1300" i="1" dirty="0">
                          <a:latin typeface="Calibri"/>
                          <a:ea typeface="Calibri"/>
                          <a:cs typeface="Times New Roman"/>
                        </a:rPr>
                        <a:t>Критерии</a:t>
                      </a:r>
                      <a:endParaRPr lang="ru-RU" sz="1300" dirty="0">
                        <a:latin typeface="Calibri"/>
                        <a:ea typeface="Calibri"/>
                        <a:cs typeface="Times New Roman"/>
                      </a:endParaRPr>
                    </a:p>
                  </a:txBody>
                  <a:tcPr marL="0" marR="0" marT="0" marB="0"/>
                </a:tc>
                <a:tc>
                  <a:txBody>
                    <a:bodyPr/>
                    <a:lstStyle/>
                    <a:p>
                      <a:pPr marL="36000" indent="0" algn="l">
                        <a:lnSpc>
                          <a:spcPct val="150000"/>
                        </a:lnSpc>
                        <a:spcAft>
                          <a:spcPts val="1000"/>
                        </a:spcAft>
                      </a:pPr>
                      <a:r>
                        <a:rPr lang="ru-RU" sz="1300" i="1" dirty="0">
                          <a:latin typeface="Calibri"/>
                          <a:ea typeface="Calibri"/>
                          <a:cs typeface="Times New Roman"/>
                        </a:rPr>
                        <a:t>Объяснение</a:t>
                      </a:r>
                      <a:endParaRPr lang="ru-RU" sz="1300" dirty="0">
                        <a:latin typeface="Calibri"/>
                        <a:ea typeface="Calibri"/>
                        <a:cs typeface="Times New Roman"/>
                      </a:endParaRPr>
                    </a:p>
                  </a:txBody>
                  <a:tcPr marL="0" marR="0" marT="0" marB="0"/>
                </a:tc>
              </a:tr>
              <a:tr h="4217335">
                <a:tc>
                  <a:txBody>
                    <a:bodyPr/>
                    <a:lstStyle/>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Технология сокращения и подготовки проб</a:t>
                      </a:r>
                    </a:p>
                  </a:txBody>
                  <a:tcPr marL="0" marR="0" marT="0" marB="0"/>
                </a:tc>
                <a:tc>
                  <a:txBody>
                    <a:bodyPr/>
                    <a:lstStyle/>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Как распилен керн: вдоль или поперек, берется четверть, половина или весь керн.</a:t>
                      </a:r>
                    </a:p>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Если это не керн, то какая проба: </a:t>
                      </a:r>
                      <a:r>
                        <a:rPr lang="ru-RU" sz="1300" i="1" kern="1200" dirty="0" err="1">
                          <a:solidFill>
                            <a:schemeClr val="dk1"/>
                          </a:solidFill>
                          <a:latin typeface="Calibri"/>
                          <a:ea typeface="Calibri"/>
                          <a:cs typeface="Times New Roman"/>
                        </a:rPr>
                        <a:t>задирковая</a:t>
                      </a:r>
                      <a:r>
                        <a:rPr lang="ru-RU" sz="1300" i="1" kern="1200" dirty="0">
                          <a:solidFill>
                            <a:schemeClr val="dk1"/>
                          </a:solidFill>
                          <a:latin typeface="Calibri"/>
                          <a:ea typeface="Calibri"/>
                          <a:cs typeface="Times New Roman"/>
                        </a:rPr>
                        <a:t>, отобранная грунтоносом, шламовая и т.д., мокрое или сухое опробование.</a:t>
                      </a:r>
                    </a:p>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Для всех видов проб характер, качество и пригодность технологии подготовки проб.</a:t>
                      </a:r>
                    </a:p>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Процедуры </a:t>
                      </a:r>
                      <a:r>
                        <a:rPr lang="ru-RU" sz="1300" b="1" i="1" kern="1200" dirty="0">
                          <a:solidFill>
                            <a:schemeClr val="dk1"/>
                          </a:solidFill>
                          <a:latin typeface="Calibri"/>
                          <a:ea typeface="Calibri"/>
                          <a:cs typeface="Times New Roman"/>
                        </a:rPr>
                        <a:t>контроля качества</a:t>
                      </a:r>
                      <a:r>
                        <a:rPr lang="ru-RU" sz="1300" i="1" kern="1200" dirty="0">
                          <a:solidFill>
                            <a:schemeClr val="dk1"/>
                          </a:solidFill>
                          <a:latin typeface="Calibri"/>
                          <a:ea typeface="Calibri"/>
                          <a:cs typeface="Times New Roman"/>
                        </a:rPr>
                        <a:t>, принятые на всех этапов сокращения проб для обеспечения максимального увеличения представительности проб.</a:t>
                      </a:r>
                    </a:p>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Меры для обеспечения представительности проб, взятых по месту залегания, включая например,  результаты дублирующего сопряженного опробования/</a:t>
                      </a:r>
                      <a:r>
                        <a:rPr lang="ru-RU" sz="1300" i="1" kern="1200" dirty="0" err="1">
                          <a:solidFill>
                            <a:schemeClr val="dk1"/>
                          </a:solidFill>
                          <a:latin typeface="Calibri"/>
                          <a:ea typeface="Calibri"/>
                          <a:cs typeface="Times New Roman"/>
                        </a:rPr>
                        <a:t>опробования</a:t>
                      </a:r>
                      <a:r>
                        <a:rPr lang="ru-RU" sz="1300" i="1" kern="1200" dirty="0">
                          <a:solidFill>
                            <a:schemeClr val="dk1"/>
                          </a:solidFill>
                          <a:latin typeface="Calibri"/>
                          <a:ea typeface="Calibri"/>
                          <a:cs typeface="Times New Roman"/>
                        </a:rPr>
                        <a:t> дубликатов проб.</a:t>
                      </a:r>
                    </a:p>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Соответствие объема пробы </a:t>
                      </a:r>
                      <a:r>
                        <a:rPr lang="ru-RU" sz="1300" i="1" kern="1200" dirty="0" err="1" smtClean="0">
                          <a:solidFill>
                            <a:schemeClr val="dk1"/>
                          </a:solidFill>
                          <a:latin typeface="Calibri"/>
                          <a:ea typeface="Calibri"/>
                          <a:cs typeface="Times New Roman"/>
                        </a:rPr>
                        <a:t>опробуваемому</a:t>
                      </a:r>
                      <a:r>
                        <a:rPr lang="ru-RU" sz="1300" i="1" kern="1200" dirty="0" smtClean="0">
                          <a:solidFill>
                            <a:schemeClr val="dk1"/>
                          </a:solidFill>
                          <a:latin typeface="Calibri"/>
                          <a:ea typeface="Calibri"/>
                          <a:cs typeface="Times New Roman"/>
                        </a:rPr>
                        <a:t> </a:t>
                      </a:r>
                      <a:r>
                        <a:rPr lang="ru-RU" sz="1300" i="1" kern="1200" dirty="0">
                          <a:solidFill>
                            <a:schemeClr val="dk1"/>
                          </a:solidFill>
                          <a:latin typeface="Calibri"/>
                          <a:ea typeface="Calibri"/>
                          <a:cs typeface="Times New Roman"/>
                        </a:rPr>
                        <a:t>материалу.</a:t>
                      </a:r>
                    </a:p>
                  </a:txBody>
                  <a:tcPr marL="0" marR="0" marT="0" marB="0"/>
                </a:tc>
              </a:tr>
            </a:tbl>
          </a:graphicData>
        </a:graphic>
      </p:graphicFrame>
      <p:sp>
        <p:nvSpPr>
          <p:cNvPr id="6" name="Заголовок 1"/>
          <p:cNvSpPr txBox="1">
            <a:spLocks/>
          </p:cNvSpPr>
          <p:nvPr/>
        </p:nvSpPr>
        <p:spPr>
          <a:xfrm>
            <a:off x="323528" y="7373"/>
            <a:ext cx="7632848" cy="757332"/>
          </a:xfrm>
          <a:prstGeom prst="rect">
            <a:avLst/>
          </a:prstGeom>
        </p:spPr>
        <p:txBody>
          <a:bodyPr vert="horz" lIns="87272" tIns="43637" rIns="87272" bIns="43637" rtlCol="0" anchor="ctr">
            <a:normAutofit fontScale="97500"/>
          </a:bodyPr>
          <a:lstStyle>
            <a:lvl1pPr algn="ctr" defTabSz="872722" rtl="0" eaLnBrk="1" latinLnBrk="0" hangingPunct="1">
              <a:spcBef>
                <a:spcPct val="0"/>
              </a:spcBef>
              <a:buNone/>
              <a:defRPr sz="4200" kern="1200">
                <a:solidFill>
                  <a:schemeClr val="tx1"/>
                </a:solidFill>
                <a:latin typeface="+mj-lt"/>
                <a:ea typeface="+mj-ea"/>
                <a:cs typeface="+mj-cs"/>
              </a:defRPr>
            </a:lvl1pPr>
          </a:lstStyle>
          <a:p>
            <a:pPr fontAlgn="auto">
              <a:spcAft>
                <a:spcPts val="0"/>
              </a:spcAft>
            </a:pPr>
            <a:r>
              <a:rPr lang="en-US" sz="2800" dirty="0" smtClean="0"/>
              <a:t>QA/QC </a:t>
            </a:r>
            <a:r>
              <a:rPr lang="ru-RU" sz="2800" dirty="0" smtClean="0"/>
              <a:t> в Кодексе </a:t>
            </a:r>
            <a:r>
              <a:rPr lang="en-US" sz="2800" dirty="0" smtClean="0"/>
              <a:t>JORC</a:t>
            </a:r>
            <a:endParaRPr lang="ru-RU" sz="2800" dirty="0"/>
          </a:p>
        </p:txBody>
      </p:sp>
    </p:spTree>
    <p:extLst>
      <p:ext uri="{BB962C8B-B14F-4D97-AF65-F5344CB8AC3E}">
        <p14:creationId xmlns:p14="http://schemas.microsoft.com/office/powerpoint/2010/main" val="3687835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908720"/>
            <a:ext cx="8229600" cy="4310502"/>
          </a:xfrm>
        </p:spPr>
        <p:txBody>
          <a:bodyPr>
            <a:normAutofit/>
          </a:bodyPr>
          <a:lstStyle/>
          <a:p>
            <a:pPr marL="0" indent="0">
              <a:buNone/>
            </a:pPr>
            <a:r>
              <a:rPr lang="ru-RU" sz="1800" dirty="0"/>
              <a:t>Контрольный перечень критериев, Раздел </a:t>
            </a:r>
            <a:r>
              <a:rPr lang="en-US" sz="1800" dirty="0"/>
              <a:t>I</a:t>
            </a:r>
            <a:r>
              <a:rPr lang="ru-RU" sz="1800" dirty="0"/>
              <a:t> – Методика и данные опробования </a:t>
            </a:r>
          </a:p>
          <a:p>
            <a:pPr>
              <a:buNone/>
            </a:pP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344405319"/>
              </p:ext>
            </p:extLst>
          </p:nvPr>
        </p:nvGraphicFramePr>
        <p:xfrm>
          <a:off x="539552" y="1340768"/>
          <a:ext cx="8004692" cy="4536503"/>
        </p:xfrm>
        <a:graphic>
          <a:graphicData uri="http://schemas.openxmlformats.org/drawingml/2006/table">
            <a:tbl>
              <a:tblPr firstRow="1" bandRow="1">
                <a:tableStyleId>{5C22544A-7EE6-4342-B048-85BDC9FD1C3A}</a:tableStyleId>
              </a:tblPr>
              <a:tblGrid>
                <a:gridCol w="1785662"/>
                <a:gridCol w="6219030"/>
              </a:tblGrid>
              <a:tr h="365553">
                <a:tc>
                  <a:txBody>
                    <a:bodyPr/>
                    <a:lstStyle/>
                    <a:p>
                      <a:pPr marL="36000" indent="0" algn="l">
                        <a:lnSpc>
                          <a:spcPct val="150000"/>
                        </a:lnSpc>
                        <a:spcAft>
                          <a:spcPts val="1000"/>
                        </a:spcAft>
                      </a:pPr>
                      <a:r>
                        <a:rPr lang="ru-RU" sz="1300" i="1" dirty="0">
                          <a:latin typeface="Calibri"/>
                          <a:ea typeface="Calibri"/>
                          <a:cs typeface="Times New Roman"/>
                        </a:rPr>
                        <a:t>Критерии</a:t>
                      </a:r>
                      <a:endParaRPr lang="ru-RU" sz="1300" dirty="0">
                        <a:latin typeface="Calibri"/>
                        <a:ea typeface="Calibri"/>
                        <a:cs typeface="Times New Roman"/>
                      </a:endParaRPr>
                    </a:p>
                  </a:txBody>
                  <a:tcPr marL="0" marR="0" marT="0" marB="0"/>
                </a:tc>
                <a:tc>
                  <a:txBody>
                    <a:bodyPr/>
                    <a:lstStyle/>
                    <a:p>
                      <a:pPr marL="36000" indent="0" algn="l">
                        <a:lnSpc>
                          <a:spcPct val="150000"/>
                        </a:lnSpc>
                        <a:spcAft>
                          <a:spcPts val="1000"/>
                        </a:spcAft>
                      </a:pPr>
                      <a:r>
                        <a:rPr lang="ru-RU" sz="1300" i="1" dirty="0">
                          <a:latin typeface="Calibri"/>
                          <a:ea typeface="Calibri"/>
                          <a:cs typeface="Times New Roman"/>
                        </a:rPr>
                        <a:t>Объяснение</a:t>
                      </a:r>
                      <a:endParaRPr lang="ru-RU" sz="1300" dirty="0">
                        <a:latin typeface="Calibri"/>
                        <a:ea typeface="Calibri"/>
                        <a:cs typeface="Times New Roman"/>
                      </a:endParaRPr>
                    </a:p>
                  </a:txBody>
                  <a:tcPr marL="0" marR="0" marT="0" marB="0"/>
                </a:tc>
              </a:tr>
              <a:tr h="3321222">
                <a:tc>
                  <a:txBody>
                    <a:bodyPr/>
                    <a:lstStyle/>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Качество анализа и лабораторных испытаний</a:t>
                      </a:r>
                    </a:p>
                  </a:txBody>
                  <a:tcPr marL="0" marR="0" marT="0" marB="0"/>
                </a:tc>
                <a:tc>
                  <a:txBody>
                    <a:bodyPr/>
                    <a:lstStyle/>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Характер, качество и пригодность использованной методики лабораторных исследований,  общий или экспресс-анализ.</a:t>
                      </a:r>
                    </a:p>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Для геофизических приборов, спектрометров, ручных </a:t>
                      </a:r>
                      <a:r>
                        <a:rPr lang="ru-RU" sz="1300" i="1" kern="1200" dirty="0" err="1">
                          <a:solidFill>
                            <a:schemeClr val="dk1"/>
                          </a:solidFill>
                          <a:latin typeface="Calibri"/>
                          <a:ea typeface="Calibri"/>
                          <a:cs typeface="Times New Roman"/>
                        </a:rPr>
                        <a:t>рентгенофлюминесцентных</a:t>
                      </a:r>
                      <a:r>
                        <a:rPr lang="ru-RU" sz="1300" i="1" kern="1200" dirty="0">
                          <a:solidFill>
                            <a:schemeClr val="dk1"/>
                          </a:solidFill>
                          <a:latin typeface="Calibri"/>
                          <a:ea typeface="Calibri"/>
                          <a:cs typeface="Times New Roman"/>
                        </a:rPr>
                        <a:t> анализаторов и т.д. параметры, используемые в определении, в том числе производитель и модель прибора, время считывания, используемые коэффициенты калибровки и их ошибка и т.д.</a:t>
                      </a:r>
                    </a:p>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Характер принятых </a:t>
                      </a:r>
                      <a:r>
                        <a:rPr lang="ru-RU" sz="1300" b="1" i="1" kern="1200" dirty="0">
                          <a:solidFill>
                            <a:schemeClr val="dk1"/>
                          </a:solidFill>
                          <a:latin typeface="Calibri"/>
                          <a:ea typeface="Calibri"/>
                          <a:cs typeface="Times New Roman"/>
                        </a:rPr>
                        <a:t>процедур контроля качества </a:t>
                      </a:r>
                      <a:r>
                        <a:rPr lang="ru-RU" sz="1300" i="1" kern="1200" dirty="0">
                          <a:solidFill>
                            <a:schemeClr val="dk1"/>
                          </a:solidFill>
                          <a:latin typeface="Calibri"/>
                          <a:ea typeface="Calibri"/>
                          <a:cs typeface="Times New Roman"/>
                        </a:rPr>
                        <a:t>(например, стандартные, бланковые пробы, дубликаты, внешний контроль) и установлена ли приемлемая степень точности (например, отсутствие систематической ошибки).</a:t>
                      </a:r>
                    </a:p>
                  </a:txBody>
                  <a:tcPr marL="0" marR="0" marT="0" marB="0"/>
                </a:tc>
              </a:tr>
              <a:tr h="849728">
                <a:tc>
                  <a:txBody>
                    <a:bodyPr/>
                    <a:lstStyle/>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Безопасное хранение проб</a:t>
                      </a:r>
                    </a:p>
                  </a:txBody>
                  <a:tcPr marL="0" marR="0" marT="0" marB="0"/>
                </a:tc>
                <a:tc>
                  <a:txBody>
                    <a:bodyPr/>
                    <a:lstStyle/>
                    <a:p>
                      <a:pPr marL="36000" marR="5715" indent="0" algn="l" defTabSz="995690" rtl="0" eaLnBrk="1" latinLnBrk="0" hangingPunct="1">
                        <a:lnSpc>
                          <a:spcPct val="150000"/>
                        </a:lnSpc>
                        <a:spcBef>
                          <a:spcPts val="110"/>
                        </a:spcBef>
                        <a:spcAft>
                          <a:spcPts val="0"/>
                        </a:spcAft>
                      </a:pPr>
                      <a:r>
                        <a:rPr lang="ru-RU" sz="1300" i="1" kern="1200" dirty="0">
                          <a:solidFill>
                            <a:schemeClr val="dk1"/>
                          </a:solidFill>
                          <a:latin typeface="Calibri"/>
                          <a:ea typeface="Calibri"/>
                          <a:cs typeface="Times New Roman"/>
                        </a:rPr>
                        <a:t>•   </a:t>
                      </a:r>
                      <a:r>
                        <a:rPr lang="ru-RU" sz="1300" b="1" i="1" kern="1200" dirty="0">
                          <a:solidFill>
                            <a:schemeClr val="dk1"/>
                          </a:solidFill>
                          <a:latin typeface="Calibri"/>
                          <a:ea typeface="Calibri"/>
                          <a:cs typeface="Times New Roman"/>
                        </a:rPr>
                        <a:t>Меры по обеспечению безопасного хранения проб.</a:t>
                      </a:r>
                    </a:p>
                  </a:txBody>
                  <a:tcPr marL="0" marR="0" marT="0" marB="0"/>
                </a:tc>
              </a:tr>
            </a:tbl>
          </a:graphicData>
        </a:graphic>
      </p:graphicFrame>
      <p:sp>
        <p:nvSpPr>
          <p:cNvPr id="6" name="Заголовок 1"/>
          <p:cNvSpPr txBox="1">
            <a:spLocks/>
          </p:cNvSpPr>
          <p:nvPr/>
        </p:nvSpPr>
        <p:spPr>
          <a:xfrm>
            <a:off x="323528" y="7373"/>
            <a:ext cx="7632848" cy="757332"/>
          </a:xfrm>
          <a:prstGeom prst="rect">
            <a:avLst/>
          </a:prstGeom>
        </p:spPr>
        <p:txBody>
          <a:bodyPr vert="horz" lIns="87272" tIns="43637" rIns="87272" bIns="43637" rtlCol="0" anchor="ctr">
            <a:normAutofit fontScale="45000" lnSpcReduction="20000"/>
          </a:bodyPr>
          <a:lstStyle>
            <a:lvl1pPr algn="ctr" defTabSz="872722" rtl="0" eaLnBrk="1" latinLnBrk="0" hangingPunct="1">
              <a:spcBef>
                <a:spcPct val="0"/>
              </a:spcBef>
              <a:buNone/>
              <a:defRPr sz="4200" kern="1200">
                <a:solidFill>
                  <a:schemeClr val="tx1"/>
                </a:solidFill>
                <a:latin typeface="+mj-lt"/>
                <a:ea typeface="+mj-ea"/>
                <a:cs typeface="+mj-cs"/>
              </a:defRPr>
            </a:lvl1pPr>
          </a:lstStyle>
          <a:p>
            <a:pPr fontAlgn="auto">
              <a:spcAft>
                <a:spcPts val="0"/>
              </a:spcAft>
            </a:pPr>
            <a:r>
              <a:rPr lang="ru-RU" dirty="0" smtClean="0"/>
              <a:t/>
            </a:r>
            <a:br>
              <a:rPr lang="ru-RU" dirty="0" smtClean="0"/>
            </a:br>
            <a:r>
              <a:rPr lang="en-US" sz="6200" dirty="0" smtClean="0"/>
              <a:t>QA/QC </a:t>
            </a:r>
            <a:r>
              <a:rPr lang="ru-RU" sz="6200" dirty="0" smtClean="0"/>
              <a:t> в Кодексе </a:t>
            </a:r>
            <a:r>
              <a:rPr lang="en-US" sz="6200" dirty="0" smtClean="0"/>
              <a:t>JORC</a:t>
            </a:r>
            <a:endParaRPr lang="ru-RU" dirty="0"/>
          </a:p>
        </p:txBody>
      </p:sp>
    </p:spTree>
    <p:extLst>
      <p:ext uri="{BB962C8B-B14F-4D97-AF65-F5344CB8AC3E}">
        <p14:creationId xmlns:p14="http://schemas.microsoft.com/office/powerpoint/2010/main" val="4141109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556792"/>
            <a:ext cx="8229600" cy="3983949"/>
          </a:xfrm>
          <a:solidFill>
            <a:schemeClr val="accent1">
              <a:lumMod val="20000"/>
              <a:lumOff val="80000"/>
            </a:schemeClr>
          </a:solidFill>
        </p:spPr>
        <p:txBody>
          <a:bodyPr>
            <a:normAutofit/>
          </a:bodyPr>
          <a:lstStyle/>
          <a:p>
            <a:pPr marL="0" indent="0">
              <a:buNone/>
            </a:pPr>
            <a:r>
              <a:rPr lang="ru-RU" dirty="0" smtClean="0"/>
              <a:t>Пункт 14 – Методы и подходы в опробовании</a:t>
            </a:r>
          </a:p>
          <a:p>
            <a:pPr marL="0" indent="0">
              <a:buNone/>
            </a:pPr>
            <a:endParaRPr lang="en-US" sz="1800" dirty="0"/>
          </a:p>
          <a:p>
            <a:pPr marL="0" indent="0">
              <a:buNone/>
            </a:pPr>
            <a:r>
              <a:rPr lang="ru-RU" sz="1800" dirty="0"/>
              <a:t>(B) описание любых факторов бурения, отбора проб или восстановления, которые могут существенно повлиять на </a:t>
            </a:r>
            <a:r>
              <a:rPr lang="ru-RU" sz="1800" b="1" dirty="0"/>
              <a:t>точность и надежность </a:t>
            </a:r>
            <a:r>
              <a:rPr lang="ru-RU" sz="1800" dirty="0"/>
              <a:t>результатов</a:t>
            </a:r>
          </a:p>
          <a:p>
            <a:pPr marL="0" indent="0">
              <a:buNone/>
            </a:pPr>
            <a:r>
              <a:rPr lang="ru-RU" sz="1800" dirty="0"/>
              <a:t/>
            </a:r>
            <a:br>
              <a:rPr lang="ru-RU" sz="1800" dirty="0"/>
            </a:br>
            <a:r>
              <a:rPr lang="ru-RU" sz="1800" dirty="0"/>
              <a:t>(C) обсуждение </a:t>
            </a:r>
            <a:r>
              <a:rPr lang="ru-RU" sz="1800" b="1" dirty="0"/>
              <a:t>качества выборки</a:t>
            </a:r>
            <a:r>
              <a:rPr lang="ru-RU" sz="1800" dirty="0"/>
              <a:t>, в том числе, являются ли образцы репрезентативными, и любые факторы, которые могли привести к ошибкам в выборке</a:t>
            </a:r>
          </a:p>
        </p:txBody>
      </p:sp>
      <p:sp>
        <p:nvSpPr>
          <p:cNvPr id="4" name="Заголовок 1"/>
          <p:cNvSpPr>
            <a:spLocks noGrp="1"/>
          </p:cNvSpPr>
          <p:nvPr>
            <p:ph type="title" idx="4294967295"/>
          </p:nvPr>
        </p:nvSpPr>
        <p:spPr>
          <a:xfrm>
            <a:off x="323528" y="116632"/>
            <a:ext cx="7416824" cy="620688"/>
          </a:xfrm>
        </p:spPr>
        <p:txBody>
          <a:bodyPr>
            <a:normAutofit fontScale="90000"/>
          </a:bodyPr>
          <a:lstStyle/>
          <a:p>
            <a:r>
              <a:rPr lang="ru-RU" dirty="0" smtClean="0"/>
              <a:t/>
            </a:r>
            <a:br>
              <a:rPr lang="ru-RU" dirty="0" smtClean="0"/>
            </a:br>
            <a:r>
              <a:rPr lang="en-US" sz="3100" dirty="0" smtClean="0"/>
              <a:t>QA/QC </a:t>
            </a:r>
            <a:r>
              <a:rPr lang="ru-RU" sz="3100" dirty="0" smtClean="0"/>
              <a:t> в </a:t>
            </a:r>
            <a:r>
              <a:rPr lang="en-US" sz="3100" dirty="0" smtClean="0"/>
              <a:t>NI-43-101</a:t>
            </a:r>
            <a:r>
              <a:rPr lang="ru-RU" dirty="0" smtClean="0"/>
              <a:t/>
            </a:r>
            <a:br>
              <a:rPr lang="ru-RU" dirty="0" smtClean="0"/>
            </a:br>
            <a:r>
              <a:rPr lang="ru-RU" dirty="0" smtClean="0"/>
              <a:t> </a:t>
            </a:r>
            <a:endParaRPr lang="ru-RU" dirty="0"/>
          </a:p>
        </p:txBody>
      </p:sp>
    </p:spTree>
    <p:extLst>
      <p:ext uri="{BB962C8B-B14F-4D97-AF65-F5344CB8AC3E}">
        <p14:creationId xmlns:p14="http://schemas.microsoft.com/office/powerpoint/2010/main" val="3831724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196752"/>
            <a:ext cx="8229600" cy="4536504"/>
          </a:xfrm>
          <a:solidFill>
            <a:schemeClr val="accent1">
              <a:lumMod val="20000"/>
              <a:lumOff val="80000"/>
            </a:schemeClr>
          </a:solidFill>
        </p:spPr>
        <p:txBody>
          <a:bodyPr>
            <a:normAutofit/>
          </a:bodyPr>
          <a:lstStyle/>
          <a:p>
            <a:pPr marL="0" indent="0">
              <a:buNone/>
            </a:pPr>
            <a:r>
              <a:rPr lang="ru-RU" dirty="0" smtClean="0"/>
              <a:t>Пункт 15 – Подготовка, анализ и безопасность проб</a:t>
            </a:r>
          </a:p>
          <a:p>
            <a:pPr marL="0" indent="0">
              <a:buNone/>
            </a:pPr>
            <a:endParaRPr lang="en-US" sz="1800" dirty="0"/>
          </a:p>
          <a:p>
            <a:pPr marL="0" indent="0">
              <a:buNone/>
            </a:pPr>
            <a:r>
              <a:rPr lang="ru-RU" sz="1600" dirty="0"/>
              <a:t>(B) подробные </a:t>
            </a:r>
            <a:r>
              <a:rPr lang="ru-RU" sz="1600" b="1" dirty="0"/>
              <a:t>сведения о </a:t>
            </a:r>
            <a:r>
              <a:rPr lang="ru-RU" sz="1600" b="1" dirty="0" err="1"/>
              <a:t>пробоподготовке</a:t>
            </a:r>
            <a:r>
              <a:rPr lang="ru-RU" sz="1600" b="1" dirty="0"/>
              <a:t>, методах анализа и аналитических процедурах,</a:t>
            </a:r>
            <a:r>
              <a:rPr lang="ru-RU" sz="1600" dirty="0"/>
              <a:t> название и местонахождение аналитических или испытательных лабораторий, а также о том, сертифицированы ли лаборатории какой-либо ассоциацией стандартов и сведениями о любой сертификации</a:t>
            </a:r>
          </a:p>
          <a:p>
            <a:pPr marL="0" indent="0">
              <a:buNone/>
            </a:pPr>
            <a:r>
              <a:rPr lang="ru-RU" sz="1600" dirty="0"/>
              <a:t/>
            </a:r>
            <a:br>
              <a:rPr lang="ru-RU" sz="1600" dirty="0"/>
            </a:br>
            <a:r>
              <a:rPr lang="ru-RU" sz="1600" dirty="0"/>
              <a:t>(C) краткое изложение </a:t>
            </a:r>
            <a:r>
              <a:rPr lang="ru-RU" sz="1600" b="1" dirty="0"/>
              <a:t>характера и объема всех используемых мер контроля качества</a:t>
            </a:r>
            <a:r>
              <a:rPr lang="ru-RU" sz="1600" dirty="0"/>
              <a:t>, а также проверок и других проверочных аналитических процедур и процедур тестирования, включая результаты и предпринятые корректирующие действия; </a:t>
            </a:r>
          </a:p>
          <a:p>
            <a:pPr marL="0" indent="0">
              <a:buNone/>
            </a:pPr>
            <a:r>
              <a:rPr lang="ru-RU" sz="1600" dirty="0"/>
              <a:t/>
            </a:r>
            <a:br>
              <a:rPr lang="ru-RU" sz="1600" dirty="0"/>
            </a:br>
            <a:r>
              <a:rPr lang="ru-RU" sz="1600" dirty="0"/>
              <a:t>(D) изложение заключения автора об </a:t>
            </a:r>
            <a:r>
              <a:rPr lang="ru-RU" sz="1600" b="1" dirty="0"/>
              <a:t>адекватности процедур </a:t>
            </a:r>
            <a:r>
              <a:rPr lang="ru-RU" sz="1600" dirty="0"/>
              <a:t>подготовки пробы, безопасности и анализа.</a:t>
            </a:r>
          </a:p>
        </p:txBody>
      </p:sp>
      <p:sp>
        <p:nvSpPr>
          <p:cNvPr id="5" name="Заголовок 1"/>
          <p:cNvSpPr txBox="1">
            <a:spLocks/>
          </p:cNvSpPr>
          <p:nvPr/>
        </p:nvSpPr>
        <p:spPr>
          <a:xfrm>
            <a:off x="323528" y="116632"/>
            <a:ext cx="7416824" cy="620688"/>
          </a:xfrm>
          <a:prstGeom prst="rect">
            <a:avLst/>
          </a:prstGeom>
        </p:spPr>
        <p:txBody>
          <a:bodyPr vert="horz" lIns="87272" tIns="43637" rIns="87272" bIns="43637" rtlCol="0" anchor="ctr">
            <a:normAutofit fontScale="97500"/>
          </a:bodyPr>
          <a:lstStyle>
            <a:lvl1pPr algn="ctr" defTabSz="872722" rtl="0" eaLnBrk="1" latinLnBrk="0" hangingPunct="1">
              <a:spcBef>
                <a:spcPct val="0"/>
              </a:spcBef>
              <a:buNone/>
              <a:defRPr sz="4200" kern="1200">
                <a:solidFill>
                  <a:schemeClr val="tx1"/>
                </a:solidFill>
                <a:latin typeface="+mj-lt"/>
                <a:ea typeface="+mj-ea"/>
                <a:cs typeface="+mj-cs"/>
              </a:defRPr>
            </a:lvl1pPr>
          </a:lstStyle>
          <a:p>
            <a:pPr fontAlgn="auto">
              <a:spcAft>
                <a:spcPts val="0"/>
              </a:spcAft>
            </a:pPr>
            <a:r>
              <a:rPr lang="en-US" sz="2800" dirty="0" smtClean="0"/>
              <a:t>QA/QC </a:t>
            </a:r>
            <a:r>
              <a:rPr lang="ru-RU" sz="2800" dirty="0" smtClean="0"/>
              <a:t> в </a:t>
            </a:r>
            <a:r>
              <a:rPr lang="en-US" sz="2800" dirty="0" smtClean="0"/>
              <a:t>NI-43-101</a:t>
            </a:r>
            <a:endParaRPr lang="ru-RU" sz="2800" dirty="0"/>
          </a:p>
        </p:txBody>
      </p:sp>
    </p:spTree>
    <p:extLst>
      <p:ext uri="{BB962C8B-B14F-4D97-AF65-F5344CB8AC3E}">
        <p14:creationId xmlns:p14="http://schemas.microsoft.com/office/powerpoint/2010/main" val="225991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
            <a:ext cx="8856984" cy="855676"/>
          </a:xfrm>
        </p:spPr>
        <p:txBody>
          <a:bodyPr>
            <a:normAutofit/>
          </a:bodyPr>
          <a:lstStyle/>
          <a:p>
            <a:pPr lvl="0" algn="ctr" eaLnBrk="0" fontAlgn="base" hangingPunct="0">
              <a:spcAft>
                <a:spcPct val="0"/>
              </a:spcAft>
            </a:pPr>
            <a:r>
              <a:rPr lang="ru-RU" sz="2400" b="0" spc="100" dirty="0">
                <a:solidFill>
                  <a:schemeClr val="tx1"/>
                </a:solidFill>
                <a:latin typeface="Times"/>
                <a:ea typeface="+mn-ea"/>
                <a:cs typeface="Arial" pitchFamily="34" charset="0"/>
              </a:rPr>
              <a:t>К  </a:t>
            </a:r>
            <a:r>
              <a:rPr lang="ru-RU" sz="2400" b="0" spc="100" dirty="0">
                <a:solidFill>
                  <a:schemeClr val="tx1"/>
                </a:solidFill>
                <a:ea typeface="+mn-ea"/>
              </a:rPr>
              <a:t>вопросу о национальном аудите запасов полезных ископаемых в России</a:t>
            </a:r>
            <a:endParaRPr lang="ru-RU" sz="2400" b="0" dirty="0">
              <a:solidFill>
                <a:schemeClr val="tx1"/>
              </a:solidFill>
              <a:latin typeface="Times"/>
              <a:ea typeface="+mn-ea"/>
              <a:cs typeface="Arial" pitchFamily="34" charset="0"/>
            </a:endParaRPr>
          </a:p>
        </p:txBody>
      </p:sp>
      <p:sp>
        <p:nvSpPr>
          <p:cNvPr id="3" name="Объект 2"/>
          <p:cNvSpPr>
            <a:spLocks noGrp="1"/>
          </p:cNvSpPr>
          <p:nvPr>
            <p:ph idx="1"/>
          </p:nvPr>
        </p:nvSpPr>
        <p:spPr>
          <a:xfrm>
            <a:off x="323528" y="1556792"/>
            <a:ext cx="8640960" cy="3600400"/>
          </a:xfrm>
        </p:spPr>
        <p:txBody>
          <a:bodyPr>
            <a:noAutofit/>
          </a:bodyPr>
          <a:lstStyle/>
          <a:p>
            <a:pPr indent="361950" algn="just" eaLnBrk="0" fontAlgn="base" hangingPunct="0">
              <a:spcBef>
                <a:spcPct val="0"/>
              </a:spcBef>
              <a:spcAft>
                <a:spcPct val="0"/>
              </a:spcAft>
            </a:pPr>
            <a:r>
              <a:rPr lang="ru-RU" i="1" dirty="0"/>
              <a:t>На текущий момент аудитом российских добычных предприятий занимаются  зарубежные аудиторские компании, которым российские добывающие компании передают первичные геологические данные для аудита</a:t>
            </a:r>
            <a:r>
              <a:rPr lang="ru-RU" i="1" dirty="0" smtClean="0"/>
              <a:t>.</a:t>
            </a:r>
          </a:p>
          <a:p>
            <a:pPr indent="361950" algn="just" eaLnBrk="0" fontAlgn="base" hangingPunct="0">
              <a:spcBef>
                <a:spcPct val="0"/>
              </a:spcBef>
              <a:spcAft>
                <a:spcPct val="0"/>
              </a:spcAft>
            </a:pPr>
            <a:r>
              <a:rPr lang="ru-RU" i="1" dirty="0" smtClean="0"/>
              <a:t>Утечка информации </a:t>
            </a:r>
            <a:r>
              <a:rPr lang="ru-RU" i="1" dirty="0"/>
              <a:t>может поспособствовать </a:t>
            </a:r>
            <a:r>
              <a:rPr lang="ru-RU" i="1" dirty="0" smtClean="0"/>
              <a:t>ослаблению позиций российских компаний при конкуренции с зарубежными </a:t>
            </a:r>
            <a:r>
              <a:rPr lang="ru-RU" i="1" dirty="0"/>
              <a:t>компаниями </a:t>
            </a:r>
            <a:r>
              <a:rPr lang="ru-RU" i="1" dirty="0" smtClean="0"/>
              <a:t>в </a:t>
            </a:r>
            <a:r>
              <a:rPr lang="ru-RU" i="1" dirty="0"/>
              <a:t>условиях введения санкций в отношении доступа российских организаций </a:t>
            </a:r>
            <a:r>
              <a:rPr lang="ru-RU" i="1" dirty="0" smtClean="0"/>
              <a:t>к </a:t>
            </a:r>
            <a:r>
              <a:rPr lang="ru-RU" i="1" dirty="0"/>
              <a:t>некоторым современным технологиям и оборудованию, привлечения долгосрочного финансирования и организации совместных проектов с иностранными партнерами;</a:t>
            </a:r>
          </a:p>
          <a:p>
            <a:pPr indent="361950" algn="just" eaLnBrk="0" fontAlgn="base" hangingPunct="0">
              <a:spcBef>
                <a:spcPct val="0"/>
              </a:spcBef>
              <a:spcAft>
                <a:spcPct val="0"/>
              </a:spcAft>
            </a:pPr>
            <a:endParaRPr lang="ru-RU" i="1" dirty="0" smtClean="0"/>
          </a:p>
          <a:p>
            <a:pPr indent="361950" algn="just" eaLnBrk="0" fontAlgn="base" hangingPunct="0">
              <a:spcBef>
                <a:spcPct val="0"/>
              </a:spcBef>
              <a:spcAft>
                <a:spcPct val="0"/>
              </a:spcAft>
            </a:pPr>
            <a:r>
              <a:rPr lang="ru-RU" i="1" dirty="0" smtClean="0"/>
              <a:t> </a:t>
            </a:r>
            <a:r>
              <a:rPr lang="ru-RU" i="1" dirty="0"/>
              <a:t>Для того, чтобы защитить стратегические </a:t>
            </a:r>
            <a:r>
              <a:rPr lang="ru-RU" i="1" dirty="0" smtClean="0"/>
              <a:t>отрасли российской экономики </a:t>
            </a:r>
            <a:r>
              <a:rPr lang="ru-RU" i="1" dirty="0"/>
              <a:t>от </a:t>
            </a:r>
            <a:r>
              <a:rPr lang="ru-RU" i="1" dirty="0" smtClean="0"/>
              <a:t>влияния из вне Правительство </a:t>
            </a:r>
            <a:r>
              <a:rPr lang="ru-RU" i="1" dirty="0"/>
              <a:t>планирует создание российской национальной системы в области аудита запасов полезных ископаемых</a:t>
            </a:r>
            <a:r>
              <a:rPr lang="ru-RU" i="1" dirty="0" smtClean="0"/>
              <a:t>.</a:t>
            </a:r>
          </a:p>
        </p:txBody>
      </p:sp>
      <p:sp>
        <p:nvSpPr>
          <p:cNvPr id="4" name="Номер слайда 3"/>
          <p:cNvSpPr>
            <a:spLocks noGrp="1"/>
          </p:cNvSpPr>
          <p:nvPr>
            <p:ph type="sldNum" sz="quarter" idx="12"/>
          </p:nvPr>
        </p:nvSpPr>
        <p:spPr/>
        <p:txBody>
          <a:bodyPr/>
          <a:lstStyle/>
          <a:p>
            <a:fld id="{08088004-3854-4375-BA1C-6FD3828DD771}" type="slidenum">
              <a:rPr lang="ru-RU" smtClean="0">
                <a:solidFill>
                  <a:srgbClr val="526DB0">
                    <a:lumMod val="50000"/>
                  </a:srgbClr>
                </a:solidFill>
              </a:rPr>
              <a:pPr/>
              <a:t>4</a:t>
            </a:fld>
            <a:endParaRPr lang="ru-RU" dirty="0">
              <a:solidFill>
                <a:srgbClr val="526DB0">
                  <a:lumMod val="50000"/>
                </a:srgbClr>
              </a:solidFill>
            </a:endParaRPr>
          </a:p>
        </p:txBody>
      </p:sp>
    </p:spTree>
    <p:extLst>
      <p:ext uri="{BB962C8B-B14F-4D97-AF65-F5344CB8AC3E}">
        <p14:creationId xmlns:p14="http://schemas.microsoft.com/office/powerpoint/2010/main" val="3208280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196752"/>
            <a:ext cx="8229600" cy="5184576"/>
          </a:xfrm>
          <a:solidFill>
            <a:schemeClr val="accent1">
              <a:lumMod val="20000"/>
              <a:lumOff val="80000"/>
            </a:schemeClr>
          </a:solidFill>
        </p:spPr>
        <p:txBody>
          <a:bodyPr>
            <a:normAutofit/>
          </a:bodyPr>
          <a:lstStyle/>
          <a:p>
            <a:pPr marL="0" indent="0">
              <a:buNone/>
            </a:pPr>
            <a:endParaRPr lang="en-US" dirty="0" smtClean="0"/>
          </a:p>
          <a:p>
            <a:pPr marL="0" indent="0">
              <a:buNone/>
            </a:pPr>
            <a:endParaRPr lang="en-US" dirty="0"/>
          </a:p>
          <a:p>
            <a:pPr marL="0" indent="0">
              <a:buNone/>
            </a:pPr>
            <a:r>
              <a:rPr lang="en-US" dirty="0" smtClean="0"/>
              <a:t>	</a:t>
            </a:r>
            <a:r>
              <a:rPr lang="ru-RU" dirty="0" smtClean="0"/>
              <a:t>Пункт 1</a:t>
            </a:r>
            <a:r>
              <a:rPr lang="en-US" dirty="0" smtClean="0"/>
              <a:t>6</a:t>
            </a:r>
            <a:r>
              <a:rPr lang="ru-RU" dirty="0" smtClean="0"/>
              <a:t> – Заверка данных</a:t>
            </a:r>
          </a:p>
          <a:p>
            <a:pPr marL="0" indent="0">
              <a:buNone/>
            </a:pPr>
            <a:endParaRPr lang="en-US" sz="1800" dirty="0"/>
          </a:p>
          <a:p>
            <a:pPr marL="0" indent="0">
              <a:buNone/>
            </a:pPr>
            <a:r>
              <a:rPr lang="ru-RU" sz="1600" dirty="0"/>
              <a:t>(A) обсуждение </a:t>
            </a:r>
            <a:r>
              <a:rPr lang="ru-RU" sz="1600" b="1" dirty="0"/>
              <a:t>мер контроля качества и применяемых процедур проверки данных</a:t>
            </a:r>
          </a:p>
        </p:txBody>
      </p:sp>
      <p:sp>
        <p:nvSpPr>
          <p:cNvPr id="5" name="Заголовок 1"/>
          <p:cNvSpPr txBox="1">
            <a:spLocks/>
          </p:cNvSpPr>
          <p:nvPr/>
        </p:nvSpPr>
        <p:spPr>
          <a:xfrm>
            <a:off x="323528" y="116632"/>
            <a:ext cx="7416824" cy="620688"/>
          </a:xfrm>
          <a:prstGeom prst="rect">
            <a:avLst/>
          </a:prstGeom>
        </p:spPr>
        <p:txBody>
          <a:bodyPr vert="horz" lIns="87272" tIns="43637" rIns="87272" bIns="43637" rtlCol="0" anchor="ctr">
            <a:normAutofit fontScale="97500"/>
          </a:bodyPr>
          <a:lstStyle>
            <a:lvl1pPr algn="ctr" defTabSz="872722" rtl="0" eaLnBrk="1" latinLnBrk="0" hangingPunct="1">
              <a:spcBef>
                <a:spcPct val="0"/>
              </a:spcBef>
              <a:buNone/>
              <a:defRPr sz="4200" kern="1200">
                <a:solidFill>
                  <a:schemeClr val="tx1"/>
                </a:solidFill>
                <a:latin typeface="+mj-lt"/>
                <a:ea typeface="+mj-ea"/>
                <a:cs typeface="+mj-cs"/>
              </a:defRPr>
            </a:lvl1pPr>
          </a:lstStyle>
          <a:p>
            <a:pPr fontAlgn="auto">
              <a:spcAft>
                <a:spcPts val="0"/>
              </a:spcAft>
            </a:pPr>
            <a:r>
              <a:rPr lang="en-US" sz="2800" dirty="0" smtClean="0"/>
              <a:t>QA/QC </a:t>
            </a:r>
            <a:r>
              <a:rPr lang="ru-RU" sz="2800" dirty="0" smtClean="0"/>
              <a:t> в </a:t>
            </a:r>
            <a:r>
              <a:rPr lang="en-US" sz="2800" dirty="0" smtClean="0"/>
              <a:t>NI-43-101</a:t>
            </a:r>
            <a:endParaRPr lang="ru-RU" sz="2800" dirty="0"/>
          </a:p>
        </p:txBody>
      </p:sp>
    </p:spTree>
    <p:extLst>
      <p:ext uri="{BB962C8B-B14F-4D97-AF65-F5344CB8AC3E}">
        <p14:creationId xmlns:p14="http://schemas.microsoft.com/office/powerpoint/2010/main" val="1552478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2514652"/>
            <a:ext cx="8229600" cy="3853327"/>
          </a:xfrm>
        </p:spPr>
        <p:txBody>
          <a:bodyPr>
            <a:normAutofit/>
          </a:bodyPr>
          <a:lstStyle/>
          <a:p>
            <a:pPr>
              <a:lnSpc>
                <a:spcPct val="120000"/>
              </a:lnSpc>
            </a:pPr>
            <a:r>
              <a:rPr lang="ru-RU" sz="1800" dirty="0"/>
              <a:t>Отсутствие единого документа, регламентирующего или рекомендующего комплект и объем контрольных процедур для подтверждения качества выполняемых производственных процессов.</a:t>
            </a:r>
          </a:p>
          <a:p>
            <a:pPr>
              <a:lnSpc>
                <a:spcPct val="120000"/>
              </a:lnSpc>
            </a:pPr>
            <a:endParaRPr lang="ru-RU" sz="1800" dirty="0"/>
          </a:p>
          <a:p>
            <a:pPr>
              <a:lnSpc>
                <a:spcPct val="120000"/>
              </a:lnSpc>
              <a:buNone/>
            </a:pPr>
            <a:r>
              <a:rPr lang="ru-RU" sz="1600" dirty="0"/>
              <a:t>Под каждый проект разрабатывается собственный документ, либо используются </a:t>
            </a:r>
            <a:r>
              <a:rPr lang="en-US" sz="1600" dirty="0"/>
              <a:t> </a:t>
            </a:r>
            <a:r>
              <a:rPr lang="ru-RU" sz="1600" dirty="0"/>
              <a:t>соответствующие</a:t>
            </a:r>
            <a:r>
              <a:rPr lang="en-US" sz="1600" dirty="0"/>
              <a:t> </a:t>
            </a:r>
            <a:r>
              <a:rPr lang="ru-RU" sz="1600" dirty="0"/>
              <a:t>лучшие практики («</a:t>
            </a:r>
            <a:r>
              <a:rPr lang="en-US" sz="1600" dirty="0"/>
              <a:t>best practice</a:t>
            </a:r>
            <a:r>
              <a:rPr lang="ru-RU" sz="1600" dirty="0"/>
              <a:t>») по объектам-аналогам. При этом полнота и качество подготовленного или подобранного документа целиком зависит от компетентности и опыта автора программы </a:t>
            </a:r>
            <a:r>
              <a:rPr lang="en-US" sz="1600" dirty="0"/>
              <a:t>QA/QC</a:t>
            </a:r>
            <a:r>
              <a:rPr lang="ru-RU" sz="1600" dirty="0"/>
              <a:t> – консалтинговой компании, юниорской компании или самого </a:t>
            </a:r>
            <a:r>
              <a:rPr lang="ru-RU" sz="1600" dirty="0" err="1"/>
              <a:t>недропользователя</a:t>
            </a:r>
            <a:r>
              <a:rPr lang="ru-RU" sz="1600" dirty="0"/>
              <a:t>.</a:t>
            </a:r>
            <a:r>
              <a:rPr lang="en-US" sz="1600" dirty="0"/>
              <a:t> </a:t>
            </a:r>
            <a:r>
              <a:rPr lang="ru-RU" sz="1600" dirty="0"/>
              <a:t> </a:t>
            </a:r>
          </a:p>
          <a:p>
            <a:endParaRPr lang="ru-RU" sz="1600" dirty="0"/>
          </a:p>
          <a:p>
            <a:endParaRPr lang="ru-RU" dirty="0" smtClean="0"/>
          </a:p>
        </p:txBody>
      </p:sp>
      <p:sp>
        <p:nvSpPr>
          <p:cNvPr id="4" name="Заголовок 1"/>
          <p:cNvSpPr>
            <a:spLocks noGrp="1"/>
          </p:cNvSpPr>
          <p:nvPr>
            <p:ph type="title" idx="4294967295"/>
          </p:nvPr>
        </p:nvSpPr>
        <p:spPr>
          <a:xfrm>
            <a:off x="323528" y="836712"/>
            <a:ext cx="8229600" cy="1110281"/>
          </a:xfrm>
          <a:solidFill>
            <a:schemeClr val="accent1">
              <a:lumMod val="20000"/>
              <a:lumOff val="80000"/>
            </a:schemeClr>
          </a:solidFill>
        </p:spPr>
        <p:txBody>
          <a:bodyPr>
            <a:noAutofit/>
          </a:bodyPr>
          <a:lstStyle/>
          <a:p>
            <a:r>
              <a:rPr lang="ru-RU" sz="2800" dirty="0" smtClean="0"/>
              <a:t/>
            </a:r>
            <a:br>
              <a:rPr lang="ru-RU" sz="2800" dirty="0" smtClean="0"/>
            </a:br>
            <a:r>
              <a:rPr lang="ru-RU" sz="2800" dirty="0" smtClean="0"/>
              <a:t>Особенности зарубежного подхода</a:t>
            </a:r>
            <a:r>
              <a:rPr lang="en-US" sz="2800" dirty="0" smtClean="0"/>
              <a:t> </a:t>
            </a:r>
            <a:r>
              <a:rPr lang="ru-RU" sz="2800" dirty="0" smtClean="0"/>
              <a:t>в обеспечения контроля и качества </a:t>
            </a:r>
            <a:br>
              <a:rPr lang="ru-RU" sz="2800" dirty="0" smtClean="0"/>
            </a:br>
            <a:r>
              <a:rPr lang="ru-RU" sz="2800" dirty="0" smtClean="0"/>
              <a:t> </a:t>
            </a:r>
            <a:endParaRPr lang="ru-RU" sz="2800" dirty="0"/>
          </a:p>
        </p:txBody>
      </p:sp>
    </p:spTree>
    <p:extLst>
      <p:ext uri="{BB962C8B-B14F-4D97-AF65-F5344CB8AC3E}">
        <p14:creationId xmlns:p14="http://schemas.microsoft.com/office/powerpoint/2010/main" val="160763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988840"/>
            <a:ext cx="8229600" cy="3853327"/>
          </a:xfrm>
          <a:solidFill>
            <a:schemeClr val="accent1">
              <a:lumMod val="20000"/>
              <a:lumOff val="80000"/>
            </a:schemeClr>
          </a:solidFill>
        </p:spPr>
        <p:txBody>
          <a:bodyPr>
            <a:normAutofit/>
          </a:bodyPr>
          <a:lstStyle/>
          <a:p>
            <a:pPr marL="0" indent="0">
              <a:buNone/>
            </a:pPr>
            <a:r>
              <a:rPr lang="ru-RU" sz="2800" dirty="0" smtClean="0"/>
              <a:t>Следствия отсутствия единого документа: </a:t>
            </a:r>
          </a:p>
          <a:p>
            <a:pPr marL="0" indent="0">
              <a:buNone/>
            </a:pPr>
            <a:endParaRPr lang="ru-RU" dirty="0" smtClean="0"/>
          </a:p>
          <a:p>
            <a:pPr>
              <a:lnSpc>
                <a:spcPct val="120000"/>
              </a:lnSpc>
            </a:pPr>
            <a:r>
              <a:rPr lang="ru-RU" sz="1800" dirty="0"/>
              <a:t>Отсутствие единой методики оценки результатов контрольных процедур при </a:t>
            </a:r>
            <a:r>
              <a:rPr lang="ru-RU" sz="1800" dirty="0" err="1"/>
              <a:t>нерегламентируемых</a:t>
            </a:r>
            <a:r>
              <a:rPr lang="ru-RU" sz="1800" dirty="0"/>
              <a:t> предельных погрешностях анализов проб (зачастую более жестких по сравнению с отечественными практиками)</a:t>
            </a:r>
          </a:p>
          <a:p>
            <a:pPr>
              <a:lnSpc>
                <a:spcPct val="120000"/>
              </a:lnSpc>
            </a:pPr>
            <a:r>
              <a:rPr lang="ru-RU" sz="1800" dirty="0"/>
              <a:t> Использование широкого диапазона статистических методов для оценки качества опробования </a:t>
            </a:r>
          </a:p>
          <a:p>
            <a:pPr>
              <a:lnSpc>
                <a:spcPct val="120000"/>
              </a:lnSpc>
            </a:pPr>
            <a:r>
              <a:rPr lang="ru-RU" sz="1800" dirty="0"/>
              <a:t>Отсутствие регламента контроля по временным периодам, классам содержаний, минимальным объемам выборок </a:t>
            </a:r>
          </a:p>
          <a:p>
            <a:endParaRPr lang="ru-RU" sz="1600" dirty="0"/>
          </a:p>
          <a:p>
            <a:endParaRPr lang="ru-RU" dirty="0" smtClean="0"/>
          </a:p>
        </p:txBody>
      </p:sp>
      <p:sp>
        <p:nvSpPr>
          <p:cNvPr id="4" name="Заголовок 1"/>
          <p:cNvSpPr>
            <a:spLocks noGrp="1"/>
          </p:cNvSpPr>
          <p:nvPr>
            <p:ph type="title" idx="4294967295"/>
          </p:nvPr>
        </p:nvSpPr>
        <p:spPr>
          <a:xfrm>
            <a:off x="467544" y="908720"/>
            <a:ext cx="8229600" cy="859107"/>
          </a:xfrm>
          <a:solidFill>
            <a:schemeClr val="accent1">
              <a:lumMod val="20000"/>
              <a:lumOff val="80000"/>
            </a:schemeClr>
          </a:solidFill>
        </p:spPr>
        <p:txBody>
          <a:bodyPr>
            <a:noAutofit/>
          </a:bodyPr>
          <a:lstStyle/>
          <a:p>
            <a:r>
              <a:rPr lang="ru-RU" sz="2800" dirty="0" smtClean="0"/>
              <a:t>Особенности зарубежных подходов в обеспечения контроля и качества</a:t>
            </a:r>
            <a:endParaRPr lang="ru-RU" sz="2800" dirty="0"/>
          </a:p>
        </p:txBody>
      </p:sp>
    </p:spTree>
    <p:extLst>
      <p:ext uri="{BB962C8B-B14F-4D97-AF65-F5344CB8AC3E}">
        <p14:creationId xmlns:p14="http://schemas.microsoft.com/office/powerpoint/2010/main" val="1540161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2514652"/>
            <a:ext cx="8229600" cy="3853327"/>
          </a:xfrm>
          <a:solidFill>
            <a:schemeClr val="accent1">
              <a:lumMod val="20000"/>
              <a:lumOff val="80000"/>
            </a:schemeClr>
          </a:solidFill>
        </p:spPr>
        <p:txBody>
          <a:bodyPr>
            <a:normAutofit lnSpcReduction="10000"/>
          </a:bodyPr>
          <a:lstStyle/>
          <a:p>
            <a:pPr marL="0" indent="0">
              <a:buNone/>
            </a:pPr>
            <a:r>
              <a:rPr lang="ru-RU" sz="2800" dirty="0" smtClean="0"/>
              <a:t>Другие особенности: </a:t>
            </a:r>
          </a:p>
          <a:p>
            <a:r>
              <a:rPr lang="ru-RU" sz="1800" dirty="0"/>
              <a:t>Возможность обходиться 1 лабораторией, оперативность получения результатов</a:t>
            </a:r>
          </a:p>
          <a:p>
            <a:r>
              <a:rPr lang="ru-RU" sz="1800" dirty="0"/>
              <a:t>В отдельных случаях - возможность снижения количества аналитических работ без ущерба качества</a:t>
            </a:r>
          </a:p>
          <a:p>
            <a:r>
              <a:rPr lang="ru-RU" sz="1800" dirty="0"/>
              <a:t>Длительное время для изготовления собственных стандартов (необходимость подтверждения результатов определений несколькими лабораториями)</a:t>
            </a:r>
          </a:p>
          <a:p>
            <a:r>
              <a:rPr lang="ru-RU" sz="1800" dirty="0"/>
              <a:t>Визуальное отличие стандарта от рядовых проб, идентифицируемое лабораторией</a:t>
            </a:r>
          </a:p>
          <a:p>
            <a:r>
              <a:rPr lang="ru-RU" sz="1800" dirty="0"/>
              <a:t>Отличие стандарта по матрице (базовому минеральному составу) от руд конкретного месторождения может давать ошибку</a:t>
            </a:r>
          </a:p>
          <a:p>
            <a:r>
              <a:rPr lang="ru-RU" sz="1800" dirty="0"/>
              <a:t>При небольших объемах – проблема с представительной выборкой по классу содержаний, т.к. неизвестны содержания</a:t>
            </a:r>
          </a:p>
          <a:p>
            <a:endParaRPr lang="ru-RU" sz="1600" dirty="0"/>
          </a:p>
          <a:p>
            <a:endParaRPr lang="ru-RU" dirty="0" smtClean="0"/>
          </a:p>
        </p:txBody>
      </p:sp>
      <p:sp>
        <p:nvSpPr>
          <p:cNvPr id="4" name="Заголовок 1"/>
          <p:cNvSpPr>
            <a:spLocks noGrp="1"/>
          </p:cNvSpPr>
          <p:nvPr>
            <p:ph type="title" idx="4294967295"/>
          </p:nvPr>
        </p:nvSpPr>
        <p:spPr>
          <a:xfrm>
            <a:off x="467544" y="908720"/>
            <a:ext cx="8229600" cy="1110281"/>
          </a:xfrm>
          <a:solidFill>
            <a:schemeClr val="accent1">
              <a:lumMod val="20000"/>
              <a:lumOff val="80000"/>
            </a:schemeClr>
          </a:solidFill>
        </p:spPr>
        <p:txBody>
          <a:bodyPr>
            <a:noAutofit/>
          </a:bodyPr>
          <a:lstStyle/>
          <a:p>
            <a:r>
              <a:rPr lang="ru-RU" sz="2800" dirty="0" smtClean="0"/>
              <a:t/>
            </a:r>
            <a:br>
              <a:rPr lang="ru-RU" sz="2800" dirty="0" smtClean="0"/>
            </a:br>
            <a:r>
              <a:rPr lang="ru-RU" sz="2800" dirty="0" smtClean="0"/>
              <a:t>Особенности зарубежных подходов в обеспечения контроля и качества </a:t>
            </a:r>
            <a:br>
              <a:rPr lang="ru-RU" sz="2800" dirty="0" smtClean="0"/>
            </a:br>
            <a:r>
              <a:rPr lang="ru-RU" sz="2800" dirty="0" smtClean="0"/>
              <a:t> </a:t>
            </a:r>
            <a:endParaRPr lang="ru-RU" sz="2800" dirty="0"/>
          </a:p>
        </p:txBody>
      </p:sp>
    </p:spTree>
    <p:extLst>
      <p:ext uri="{BB962C8B-B14F-4D97-AF65-F5344CB8AC3E}">
        <p14:creationId xmlns:p14="http://schemas.microsoft.com/office/powerpoint/2010/main" val="1718649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2645272"/>
            <a:ext cx="8229600" cy="3722706"/>
          </a:xfrm>
          <a:solidFill>
            <a:schemeClr val="accent1">
              <a:lumMod val="20000"/>
              <a:lumOff val="80000"/>
            </a:schemeClr>
          </a:solidFill>
        </p:spPr>
        <p:txBody>
          <a:bodyPr>
            <a:normAutofit/>
          </a:bodyPr>
          <a:lstStyle/>
          <a:p>
            <a:pPr>
              <a:buNone/>
            </a:pPr>
            <a:r>
              <a:rPr lang="ru-RU" sz="1800" dirty="0"/>
              <a:t>Однозначная регламентация, обеспечивающая сквозной контроль на всех этапах работ. Основные документы:</a:t>
            </a:r>
          </a:p>
          <a:p>
            <a:pPr marL="0" indent="0">
              <a:buNone/>
            </a:pPr>
            <a:endParaRPr lang="en-US" sz="1800" dirty="0"/>
          </a:p>
          <a:p>
            <a:r>
              <a:rPr lang="ru-RU" sz="1600" dirty="0"/>
              <a:t>Методические Рекомендации ГКЗ по применению классификации запасов по видам минерального сырья</a:t>
            </a:r>
          </a:p>
          <a:p>
            <a:r>
              <a:rPr lang="ru-RU" sz="1600" dirty="0"/>
              <a:t>Методические Рекомендации по управлению качеством и контролю качества рядового опробования месторождений твердых полезных ископаемых (кроме углей и горючих сланцев)</a:t>
            </a:r>
          </a:p>
          <a:p>
            <a:r>
              <a:rPr lang="ru-RU" sz="1600" dirty="0"/>
              <a:t>Стандарт отрасли - Управление качеством аналитических работ. Методы геологического контроля качества аналитических работ</a:t>
            </a:r>
          </a:p>
        </p:txBody>
      </p:sp>
      <p:sp>
        <p:nvSpPr>
          <p:cNvPr id="4" name="Заголовок 1"/>
          <p:cNvSpPr>
            <a:spLocks noGrp="1"/>
          </p:cNvSpPr>
          <p:nvPr>
            <p:ph type="title" idx="4294967295"/>
          </p:nvPr>
        </p:nvSpPr>
        <p:spPr>
          <a:xfrm>
            <a:off x="395536" y="908720"/>
            <a:ext cx="8229600" cy="1110281"/>
          </a:xfrm>
          <a:solidFill>
            <a:schemeClr val="accent1">
              <a:lumMod val="20000"/>
              <a:lumOff val="80000"/>
            </a:schemeClr>
          </a:solidFill>
        </p:spPr>
        <p:txBody>
          <a:bodyPr>
            <a:noAutofit/>
          </a:bodyPr>
          <a:lstStyle/>
          <a:p>
            <a:r>
              <a:rPr lang="ru-RU" sz="2800" dirty="0" smtClean="0"/>
              <a:t/>
            </a:r>
            <a:br>
              <a:rPr lang="ru-RU" sz="2800" dirty="0" smtClean="0"/>
            </a:br>
            <a:r>
              <a:rPr lang="ru-RU" sz="2800" dirty="0" smtClean="0"/>
              <a:t>Отечественная практика </a:t>
            </a:r>
            <a:br>
              <a:rPr lang="ru-RU" sz="2800" dirty="0" smtClean="0"/>
            </a:br>
            <a:r>
              <a:rPr lang="ru-RU" sz="2800" dirty="0" smtClean="0"/>
              <a:t>обеспечения контроля и качества </a:t>
            </a:r>
            <a:br>
              <a:rPr lang="ru-RU" sz="2800" dirty="0" smtClean="0"/>
            </a:br>
            <a:r>
              <a:rPr lang="ru-RU" sz="2800" dirty="0" smtClean="0"/>
              <a:t> </a:t>
            </a:r>
            <a:endParaRPr lang="ru-RU" sz="2800" dirty="0"/>
          </a:p>
        </p:txBody>
      </p:sp>
    </p:spTree>
    <p:extLst>
      <p:ext uri="{BB962C8B-B14F-4D97-AF65-F5344CB8AC3E}">
        <p14:creationId xmlns:p14="http://schemas.microsoft.com/office/powerpoint/2010/main" val="979514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2645272"/>
            <a:ext cx="8229600" cy="3722706"/>
          </a:xfrm>
          <a:solidFill>
            <a:schemeClr val="accent1">
              <a:lumMod val="20000"/>
              <a:lumOff val="80000"/>
            </a:schemeClr>
          </a:solidFill>
        </p:spPr>
        <p:txBody>
          <a:bodyPr>
            <a:normAutofit/>
          </a:bodyPr>
          <a:lstStyle/>
          <a:p>
            <a:pPr>
              <a:buNone/>
            </a:pPr>
            <a:r>
              <a:rPr lang="ru-RU" sz="1800" dirty="0"/>
              <a:t>Комплексный подход в получении геологических данных, использование прямых и косвенных методов контроля операций отбора проб</a:t>
            </a:r>
          </a:p>
          <a:p>
            <a:pPr marL="0" indent="0">
              <a:buNone/>
            </a:pPr>
            <a:endParaRPr lang="en-US" sz="1800" dirty="0"/>
          </a:p>
          <a:p>
            <a:r>
              <a:rPr lang="ru-RU" dirty="0" smtClean="0"/>
              <a:t>Прямые:</a:t>
            </a:r>
          </a:p>
          <a:p>
            <a:pPr>
              <a:spcAft>
                <a:spcPct val="20000"/>
              </a:spcAft>
              <a:buNone/>
              <a:defRPr/>
            </a:pPr>
            <a:r>
              <a:rPr lang="ru-RU" sz="1700" dirty="0"/>
              <a:t> </a:t>
            </a:r>
            <a:r>
              <a:rPr lang="ru-RU" sz="1800" dirty="0"/>
              <a:t>- Заверка отбором проб большего объема</a:t>
            </a:r>
          </a:p>
          <a:p>
            <a:pPr>
              <a:spcAft>
                <a:spcPct val="20000"/>
              </a:spcAft>
              <a:buNone/>
              <a:defRPr/>
            </a:pPr>
            <a:r>
              <a:rPr lang="ru-RU" sz="1800" dirty="0"/>
              <a:t> - Контроль результатами геофизического опробования</a:t>
            </a:r>
          </a:p>
          <a:p>
            <a:pPr>
              <a:spcAft>
                <a:spcPct val="20000"/>
              </a:spcAft>
              <a:buNone/>
              <a:defRPr/>
            </a:pPr>
            <a:r>
              <a:rPr lang="ru-RU" sz="1800" dirty="0"/>
              <a:t> - Сопоставление данных опробования керна с результатами опробования шлама и буровой мути</a:t>
            </a:r>
          </a:p>
          <a:p>
            <a:pPr>
              <a:spcAft>
                <a:spcPct val="20000"/>
              </a:spcAft>
              <a:buNone/>
              <a:defRPr/>
            </a:pPr>
            <a:r>
              <a:rPr lang="ru-RU" sz="1800" dirty="0"/>
              <a:t> - Заверка отбором проб, имеющих те же параметры</a:t>
            </a:r>
          </a:p>
        </p:txBody>
      </p:sp>
      <p:sp>
        <p:nvSpPr>
          <p:cNvPr id="4" name="Заголовок 1"/>
          <p:cNvSpPr>
            <a:spLocks noGrp="1"/>
          </p:cNvSpPr>
          <p:nvPr>
            <p:ph type="title" idx="4294967295"/>
          </p:nvPr>
        </p:nvSpPr>
        <p:spPr>
          <a:xfrm>
            <a:off x="457200" y="1273749"/>
            <a:ext cx="8229600" cy="1110281"/>
          </a:xfrm>
          <a:solidFill>
            <a:schemeClr val="accent1">
              <a:lumMod val="20000"/>
              <a:lumOff val="80000"/>
            </a:schemeClr>
          </a:solidFill>
        </p:spPr>
        <p:txBody>
          <a:bodyPr>
            <a:noAutofit/>
          </a:bodyPr>
          <a:lstStyle/>
          <a:p>
            <a:r>
              <a:rPr lang="ru-RU" sz="2800" dirty="0" smtClean="0"/>
              <a:t/>
            </a:r>
            <a:br>
              <a:rPr lang="ru-RU" sz="2800" dirty="0" smtClean="0"/>
            </a:br>
            <a:r>
              <a:rPr lang="ru-RU" sz="2800" dirty="0" smtClean="0"/>
              <a:t>Отечественная практика </a:t>
            </a:r>
            <a:r>
              <a:rPr lang="en-US" sz="2800" dirty="0" smtClean="0"/>
              <a:t/>
            </a:r>
            <a:br>
              <a:rPr lang="en-US" sz="2800" dirty="0" smtClean="0"/>
            </a:br>
            <a:r>
              <a:rPr lang="ru-RU" sz="2800" dirty="0" smtClean="0"/>
              <a:t>обеспечения контроля и качества </a:t>
            </a:r>
            <a:br>
              <a:rPr lang="ru-RU" sz="2800" dirty="0" smtClean="0"/>
            </a:br>
            <a:r>
              <a:rPr lang="ru-RU" sz="2800" dirty="0" smtClean="0"/>
              <a:t> </a:t>
            </a:r>
            <a:endParaRPr lang="ru-RU" sz="2800" dirty="0"/>
          </a:p>
        </p:txBody>
      </p:sp>
    </p:spTree>
    <p:extLst>
      <p:ext uri="{BB962C8B-B14F-4D97-AF65-F5344CB8AC3E}">
        <p14:creationId xmlns:p14="http://schemas.microsoft.com/office/powerpoint/2010/main" val="3389320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2645272"/>
            <a:ext cx="8229600" cy="3722706"/>
          </a:xfrm>
          <a:solidFill>
            <a:schemeClr val="accent1">
              <a:lumMod val="20000"/>
              <a:lumOff val="80000"/>
            </a:schemeClr>
          </a:solidFill>
        </p:spPr>
        <p:txBody>
          <a:bodyPr>
            <a:normAutofit fontScale="92500" lnSpcReduction="10000"/>
          </a:bodyPr>
          <a:lstStyle/>
          <a:p>
            <a:pPr>
              <a:buNone/>
            </a:pPr>
            <a:r>
              <a:rPr lang="ru-RU" sz="1800" dirty="0"/>
              <a:t>Комплексный подход в получении геологических данных, использование прямых и косвенных методов контроля операций отбора проб</a:t>
            </a:r>
          </a:p>
          <a:p>
            <a:pPr>
              <a:buNone/>
            </a:pPr>
            <a:endParaRPr lang="ru-RU" sz="1600" dirty="0"/>
          </a:p>
          <a:p>
            <a:r>
              <a:rPr lang="ru-RU" dirty="0" smtClean="0"/>
              <a:t>Косвенные:</a:t>
            </a:r>
          </a:p>
          <a:p>
            <a:endParaRPr lang="ru-RU" sz="1600" dirty="0"/>
          </a:p>
          <a:p>
            <a:pPr>
              <a:spcAft>
                <a:spcPct val="20000"/>
              </a:spcAft>
              <a:buNone/>
              <a:defRPr/>
            </a:pPr>
            <a:r>
              <a:rPr lang="ru-RU" sz="1600" dirty="0"/>
              <a:t> - Сопоставление результатов подсчета запасов по данным различных способов опробования</a:t>
            </a:r>
          </a:p>
          <a:p>
            <a:pPr>
              <a:spcAft>
                <a:spcPct val="20000"/>
              </a:spcAft>
              <a:buNone/>
              <a:defRPr/>
            </a:pPr>
            <a:r>
              <a:rPr lang="ru-RU" sz="1600" dirty="0"/>
              <a:t> - Сопоставление результатов опробования по близко расположенным разведочным пересечениям, полученным с помощью различных технических средств</a:t>
            </a:r>
          </a:p>
          <a:p>
            <a:pPr>
              <a:spcAft>
                <a:spcPct val="20000"/>
              </a:spcAft>
              <a:buNone/>
              <a:defRPr/>
            </a:pPr>
            <a:r>
              <a:rPr lang="ru-RU" sz="1600" dirty="0"/>
              <a:t> - Анализ зависимости между выходом керна и содержанием полезного компонента в керновых пробах</a:t>
            </a:r>
          </a:p>
          <a:p>
            <a:pPr>
              <a:spcAft>
                <a:spcPct val="20000"/>
              </a:spcAft>
              <a:buNone/>
              <a:defRPr/>
            </a:pPr>
            <a:r>
              <a:rPr lang="ru-RU" sz="1600" dirty="0"/>
              <a:t> - Экспериментальные работы, моделирующие процесс истирания керна в колонковой трубе</a:t>
            </a:r>
          </a:p>
          <a:p>
            <a:pPr>
              <a:spcAft>
                <a:spcPct val="20000"/>
              </a:spcAft>
              <a:buNone/>
              <a:defRPr/>
            </a:pPr>
            <a:r>
              <a:rPr lang="ru-RU" sz="1600" dirty="0"/>
              <a:t> - Сопоставление фактических масс проб с теоретическими</a:t>
            </a:r>
          </a:p>
          <a:p>
            <a:pPr>
              <a:spcAft>
                <a:spcPct val="20000"/>
              </a:spcAft>
              <a:buNone/>
              <a:defRPr/>
            </a:pPr>
            <a:r>
              <a:rPr lang="ru-RU" sz="1600" dirty="0"/>
              <a:t> - Сопоставление результатов разведки с данными эксплуатации</a:t>
            </a:r>
          </a:p>
        </p:txBody>
      </p:sp>
      <p:sp>
        <p:nvSpPr>
          <p:cNvPr id="4" name="Заголовок 1"/>
          <p:cNvSpPr>
            <a:spLocks noGrp="1"/>
          </p:cNvSpPr>
          <p:nvPr>
            <p:ph type="title" idx="4294967295"/>
          </p:nvPr>
        </p:nvSpPr>
        <p:spPr>
          <a:xfrm>
            <a:off x="457200" y="1273749"/>
            <a:ext cx="8229600" cy="1110281"/>
          </a:xfrm>
          <a:solidFill>
            <a:schemeClr val="accent1">
              <a:lumMod val="20000"/>
              <a:lumOff val="80000"/>
            </a:schemeClr>
          </a:solidFill>
        </p:spPr>
        <p:txBody>
          <a:bodyPr>
            <a:normAutofit fontScale="90000"/>
          </a:bodyPr>
          <a:lstStyle/>
          <a:p>
            <a:r>
              <a:rPr lang="ru-RU" dirty="0" smtClean="0"/>
              <a:t/>
            </a:r>
            <a:br>
              <a:rPr lang="ru-RU" dirty="0" smtClean="0"/>
            </a:br>
            <a:r>
              <a:rPr lang="ru-RU" dirty="0" smtClean="0"/>
              <a:t>Отечественная практика </a:t>
            </a:r>
            <a:br>
              <a:rPr lang="ru-RU" dirty="0" smtClean="0"/>
            </a:br>
            <a:r>
              <a:rPr lang="ru-RU" dirty="0" smtClean="0"/>
              <a:t>обеспечения контроля и качества </a:t>
            </a:r>
            <a:br>
              <a:rPr lang="ru-RU" dirty="0" smtClean="0"/>
            </a:br>
            <a:r>
              <a:rPr lang="ru-RU" dirty="0" smtClean="0"/>
              <a:t> </a:t>
            </a:r>
            <a:endParaRPr lang="ru-RU" dirty="0"/>
          </a:p>
        </p:txBody>
      </p:sp>
    </p:spTree>
    <p:extLst>
      <p:ext uri="{BB962C8B-B14F-4D97-AF65-F5344CB8AC3E}">
        <p14:creationId xmlns:p14="http://schemas.microsoft.com/office/powerpoint/2010/main" val="218213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2645272"/>
            <a:ext cx="8229600" cy="3722706"/>
          </a:xfrm>
          <a:solidFill>
            <a:schemeClr val="accent1">
              <a:lumMod val="20000"/>
              <a:lumOff val="80000"/>
            </a:schemeClr>
          </a:solidFill>
        </p:spPr>
        <p:txBody>
          <a:bodyPr>
            <a:normAutofit/>
          </a:bodyPr>
          <a:lstStyle/>
          <a:p>
            <a:pPr>
              <a:buNone/>
            </a:pPr>
            <a:r>
              <a:rPr lang="ru-RU" dirty="0" smtClean="0"/>
              <a:t>Другие особенности подхода с использованием контрольной лаборатории:</a:t>
            </a:r>
          </a:p>
          <a:p>
            <a:endParaRPr lang="ru-RU" sz="1600" dirty="0"/>
          </a:p>
          <a:p>
            <a:r>
              <a:rPr lang="ru-RU" sz="1600" dirty="0"/>
              <a:t>Однозначное определение объёмов внутреннего и внешнего контроля, классов содержаний, критериев оценки ошибки</a:t>
            </a:r>
          </a:p>
          <a:p>
            <a:r>
              <a:rPr lang="ru-RU" sz="1600" dirty="0"/>
              <a:t>Контрольные образцы визуально неотличимы</a:t>
            </a:r>
          </a:p>
          <a:p>
            <a:r>
              <a:rPr lang="ru-RU" sz="1600" dirty="0"/>
              <a:t>Отсутствует возможность ошибки анализа из-за различных матриц проб (базового минерального состава)</a:t>
            </a:r>
          </a:p>
          <a:p>
            <a:r>
              <a:rPr lang="ru-RU" sz="1600" dirty="0"/>
              <a:t>Необходимость использования 2 лабораторий (3 – в случае разногласий), усложнение логистики, увеличение сроков исполнения </a:t>
            </a:r>
          </a:p>
        </p:txBody>
      </p:sp>
      <p:sp>
        <p:nvSpPr>
          <p:cNvPr id="4" name="Заголовок 1"/>
          <p:cNvSpPr>
            <a:spLocks noGrp="1"/>
          </p:cNvSpPr>
          <p:nvPr>
            <p:ph type="title" idx="4294967295"/>
          </p:nvPr>
        </p:nvSpPr>
        <p:spPr>
          <a:xfrm>
            <a:off x="395536" y="908720"/>
            <a:ext cx="8229600" cy="1110281"/>
          </a:xfrm>
          <a:solidFill>
            <a:schemeClr val="accent1">
              <a:lumMod val="20000"/>
              <a:lumOff val="80000"/>
            </a:schemeClr>
          </a:solidFill>
        </p:spPr>
        <p:txBody>
          <a:bodyPr>
            <a:normAutofit fontScale="90000"/>
          </a:bodyPr>
          <a:lstStyle/>
          <a:p>
            <a:r>
              <a:rPr lang="ru-RU" dirty="0" smtClean="0"/>
              <a:t/>
            </a:r>
            <a:br>
              <a:rPr lang="ru-RU" dirty="0" smtClean="0"/>
            </a:br>
            <a:r>
              <a:rPr lang="ru-RU" sz="3100" dirty="0" smtClean="0"/>
              <a:t>Отечественная практика </a:t>
            </a:r>
            <a:br>
              <a:rPr lang="ru-RU" sz="3100" dirty="0" smtClean="0"/>
            </a:br>
            <a:r>
              <a:rPr lang="ru-RU" sz="3100" dirty="0" smtClean="0"/>
              <a:t>обеспечения контроля и качества </a:t>
            </a:r>
            <a:r>
              <a:rPr lang="ru-RU" dirty="0" smtClean="0"/>
              <a:t/>
            </a:r>
            <a:br>
              <a:rPr lang="ru-RU" dirty="0" smtClean="0"/>
            </a:br>
            <a:r>
              <a:rPr lang="ru-RU" dirty="0" smtClean="0"/>
              <a:t> </a:t>
            </a:r>
            <a:endParaRPr lang="ru-RU" dirty="0"/>
          </a:p>
        </p:txBody>
      </p:sp>
    </p:spTree>
    <p:extLst>
      <p:ext uri="{BB962C8B-B14F-4D97-AF65-F5344CB8AC3E}">
        <p14:creationId xmlns:p14="http://schemas.microsoft.com/office/powerpoint/2010/main" val="2339855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2645272"/>
            <a:ext cx="8229600" cy="3722706"/>
          </a:xfrm>
          <a:solidFill>
            <a:schemeClr val="accent1">
              <a:lumMod val="20000"/>
              <a:lumOff val="80000"/>
            </a:schemeClr>
          </a:solidFill>
        </p:spPr>
        <p:txBody>
          <a:bodyPr>
            <a:normAutofit lnSpcReduction="10000"/>
          </a:bodyPr>
          <a:lstStyle/>
          <a:p>
            <a:pPr>
              <a:buNone/>
            </a:pPr>
            <a:r>
              <a:rPr lang="ru-RU" sz="2800" dirty="0" smtClean="0"/>
              <a:t>Российский подход предусматривает использование стандартных образцов для внешнего контроля (МР по управлению качеством и контролю качества ):</a:t>
            </a:r>
          </a:p>
          <a:p>
            <a:pPr>
              <a:buNone/>
            </a:pPr>
            <a:r>
              <a:rPr lang="ru-RU" sz="1600" dirty="0"/>
              <a:t>63. В качестве контрольных проб могут быть использованы:</a:t>
            </a:r>
          </a:p>
          <a:p>
            <a:pPr>
              <a:buNone/>
            </a:pPr>
            <a:r>
              <a:rPr lang="ru-RU" sz="1600" dirty="0"/>
              <a:t>- стандартные образцы для контроля правильности и точности результатов анализа геологических проб;</a:t>
            </a:r>
          </a:p>
          <a:p>
            <a:pPr>
              <a:buNone/>
            </a:pPr>
            <a:r>
              <a:rPr lang="ru-RU" sz="1600" dirty="0"/>
              <a:t>- бланки для контроля заражения в процессе химического анализа;</a:t>
            </a:r>
          </a:p>
          <a:p>
            <a:pPr>
              <a:buNone/>
            </a:pPr>
            <a:r>
              <a:rPr lang="ru-RU" sz="1600" dirty="0"/>
              <a:t>- холостые пробы для контроля заражения в процессе подготовки пробы;</a:t>
            </a:r>
          </a:p>
          <a:p>
            <a:pPr>
              <a:buNone/>
            </a:pPr>
            <a:r>
              <a:rPr lang="ru-RU" sz="1600" dirty="0"/>
              <a:t>- дубликаты проб, отобранные на разных стадиях подготовки пробы.</a:t>
            </a:r>
          </a:p>
          <a:p>
            <a:pPr>
              <a:buNone/>
            </a:pPr>
            <a:r>
              <a:rPr lang="ru-RU" sz="1600" dirty="0"/>
              <a:t>Все контрольные пробы визуально и по массе не должны отличаться от рядовых проб.</a:t>
            </a:r>
          </a:p>
        </p:txBody>
      </p:sp>
      <p:sp>
        <p:nvSpPr>
          <p:cNvPr id="4" name="Заголовок 1"/>
          <p:cNvSpPr>
            <a:spLocks noGrp="1"/>
          </p:cNvSpPr>
          <p:nvPr>
            <p:ph type="title" idx="4294967295"/>
          </p:nvPr>
        </p:nvSpPr>
        <p:spPr>
          <a:xfrm>
            <a:off x="457200" y="1273749"/>
            <a:ext cx="8229600" cy="1110281"/>
          </a:xfrm>
          <a:solidFill>
            <a:schemeClr val="accent1">
              <a:lumMod val="20000"/>
              <a:lumOff val="80000"/>
            </a:schemeClr>
          </a:solidFill>
        </p:spPr>
        <p:txBody>
          <a:bodyPr>
            <a:noAutofit/>
          </a:bodyPr>
          <a:lstStyle/>
          <a:p>
            <a:r>
              <a:rPr lang="ru-RU" sz="2800" dirty="0" smtClean="0"/>
              <a:t/>
            </a:r>
            <a:br>
              <a:rPr lang="ru-RU" sz="2800" dirty="0" smtClean="0"/>
            </a:br>
            <a:r>
              <a:rPr lang="ru-RU" sz="2800" dirty="0" smtClean="0"/>
              <a:t>Отечественная практика </a:t>
            </a:r>
            <a:br>
              <a:rPr lang="ru-RU" sz="2800" dirty="0" smtClean="0"/>
            </a:br>
            <a:r>
              <a:rPr lang="ru-RU" sz="2800" dirty="0" smtClean="0"/>
              <a:t>обеспечения контроля и качества </a:t>
            </a:r>
            <a:br>
              <a:rPr lang="ru-RU" sz="2800" dirty="0" smtClean="0"/>
            </a:br>
            <a:r>
              <a:rPr lang="ru-RU" sz="2800" dirty="0" smtClean="0"/>
              <a:t> </a:t>
            </a:r>
            <a:endParaRPr lang="ru-RU" sz="2800" dirty="0"/>
          </a:p>
        </p:txBody>
      </p:sp>
    </p:spTree>
    <p:extLst>
      <p:ext uri="{BB962C8B-B14F-4D97-AF65-F5344CB8AC3E}">
        <p14:creationId xmlns:p14="http://schemas.microsoft.com/office/powerpoint/2010/main" val="183408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2384030"/>
            <a:ext cx="8229600" cy="3983949"/>
          </a:xfrm>
          <a:solidFill>
            <a:schemeClr val="accent1">
              <a:lumMod val="20000"/>
              <a:lumOff val="80000"/>
            </a:schemeClr>
          </a:solidFill>
        </p:spPr>
        <p:txBody>
          <a:bodyPr>
            <a:normAutofit/>
          </a:bodyPr>
          <a:lstStyle/>
          <a:p>
            <a:pPr>
              <a:buNone/>
            </a:pPr>
            <a:r>
              <a:rPr lang="ru-RU" dirty="0" smtClean="0"/>
              <a:t>При использовании стандартных образцов регламентируется:</a:t>
            </a:r>
            <a:endParaRPr lang="en-US" dirty="0" smtClean="0"/>
          </a:p>
          <a:p>
            <a:pPr>
              <a:buNone/>
            </a:pPr>
            <a:endParaRPr lang="ru-RU" dirty="0" smtClean="0"/>
          </a:p>
          <a:p>
            <a:r>
              <a:rPr lang="ru-RU" sz="1600" dirty="0"/>
              <a:t>Общее число контрольных проб и число контрольных проб в </a:t>
            </a:r>
            <a:r>
              <a:rPr lang="ru-RU" sz="1600" dirty="0" err="1"/>
              <a:t>наряд-заказе</a:t>
            </a:r>
            <a:r>
              <a:rPr lang="ru-RU" sz="1600" dirty="0"/>
              <a:t> – СО, холостых, дубликатов</a:t>
            </a:r>
          </a:p>
          <a:p>
            <a:r>
              <a:rPr lang="ru-RU" sz="1600" dirty="0"/>
              <a:t>Качество стандартных или холостых образцов</a:t>
            </a:r>
            <a:endParaRPr lang="en-US" sz="1600" dirty="0"/>
          </a:p>
          <a:p>
            <a:r>
              <a:rPr lang="ru-RU" sz="1600" dirty="0"/>
              <a:t>Обработка данных внешнего и внутреннего контроля по каждому классу содержаний, типу и сорту руд производится по периодам (квартал, полугодие, год - в зависимости от количества проб), раздельно по каждому методу анализа и каждой лаборатории, выполняющей основные анализы.</a:t>
            </a:r>
          </a:p>
        </p:txBody>
      </p:sp>
      <p:sp>
        <p:nvSpPr>
          <p:cNvPr id="4" name="Заголовок 1"/>
          <p:cNvSpPr>
            <a:spLocks noGrp="1"/>
          </p:cNvSpPr>
          <p:nvPr>
            <p:ph type="title" idx="4294967295"/>
          </p:nvPr>
        </p:nvSpPr>
        <p:spPr>
          <a:xfrm>
            <a:off x="467544" y="836712"/>
            <a:ext cx="8229600" cy="1110281"/>
          </a:xfrm>
          <a:solidFill>
            <a:schemeClr val="accent1">
              <a:lumMod val="20000"/>
              <a:lumOff val="80000"/>
            </a:schemeClr>
          </a:solidFill>
        </p:spPr>
        <p:txBody>
          <a:bodyPr>
            <a:normAutofit fontScale="90000"/>
          </a:bodyPr>
          <a:lstStyle/>
          <a:p>
            <a:r>
              <a:rPr lang="ru-RU" dirty="0" smtClean="0"/>
              <a:t/>
            </a:r>
            <a:br>
              <a:rPr lang="ru-RU" dirty="0" smtClean="0"/>
            </a:br>
            <a:r>
              <a:rPr lang="ru-RU" sz="3100" dirty="0" smtClean="0"/>
              <a:t>Отечественная практика </a:t>
            </a:r>
            <a:br>
              <a:rPr lang="ru-RU" sz="3100" dirty="0" smtClean="0"/>
            </a:br>
            <a:r>
              <a:rPr lang="ru-RU" sz="3100" dirty="0" smtClean="0"/>
              <a:t>обеспечения контроля и качества </a:t>
            </a:r>
            <a:br>
              <a:rPr lang="ru-RU" sz="3100" dirty="0" smtClean="0"/>
            </a:br>
            <a:r>
              <a:rPr lang="ru-RU" dirty="0" smtClean="0"/>
              <a:t> </a:t>
            </a:r>
            <a:endParaRPr lang="ru-RU" dirty="0"/>
          </a:p>
        </p:txBody>
      </p:sp>
    </p:spTree>
    <p:extLst>
      <p:ext uri="{BB962C8B-B14F-4D97-AF65-F5344CB8AC3E}">
        <p14:creationId xmlns:p14="http://schemas.microsoft.com/office/powerpoint/2010/main" val="347973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16632"/>
            <a:ext cx="8928992" cy="923330"/>
          </a:xfrm>
          <a:prstGeom prst="rect">
            <a:avLst/>
          </a:prstGeom>
        </p:spPr>
        <p:txBody>
          <a:bodyPr wrap="square">
            <a:spAutoFit/>
          </a:bodyPr>
          <a:lstStyle/>
          <a:p>
            <a:pPr algn="ctr" eaLnBrk="1" hangingPunct="1">
              <a:lnSpc>
                <a:spcPct val="150000"/>
              </a:lnSpc>
            </a:pPr>
            <a:r>
              <a:rPr lang="ru-RU" altLang="ru-RU" sz="1800" b="1" dirty="0" smtClean="0">
                <a:solidFill>
                  <a:schemeClr val="bg1"/>
                </a:solidFill>
              </a:rPr>
              <a:t>РИСКИ ОТ МЕЖДУНАРОДНОГО АУДИТА ЗАПАСОВ ПОЛЕЗНЫХ ИСКОПАЕМЫХ В РФ</a:t>
            </a:r>
            <a:endParaRPr lang="ru-RU" altLang="ru-RU" sz="1800" b="1" dirty="0">
              <a:solidFill>
                <a:schemeClr val="bg1"/>
              </a:solidFill>
            </a:endParaRPr>
          </a:p>
        </p:txBody>
      </p:sp>
      <p:graphicFrame>
        <p:nvGraphicFramePr>
          <p:cNvPr id="4" name="Объект 4"/>
          <p:cNvGraphicFramePr>
            <a:graphicFrameLocks noGrp="1"/>
          </p:cNvGraphicFramePr>
          <p:nvPr>
            <p:ph idx="1"/>
            <p:extLst>
              <p:ext uri="{D42A27DB-BD31-4B8C-83A1-F6EECF244321}">
                <p14:modId xmlns:p14="http://schemas.microsoft.com/office/powerpoint/2010/main" val="567492832"/>
              </p:ext>
            </p:extLst>
          </p:nvPr>
        </p:nvGraphicFramePr>
        <p:xfrm>
          <a:off x="107504" y="1340768"/>
          <a:ext cx="892899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2272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2204864"/>
            <a:ext cx="8229600" cy="3983949"/>
          </a:xfrm>
          <a:solidFill>
            <a:schemeClr val="accent1">
              <a:lumMod val="20000"/>
              <a:lumOff val="80000"/>
            </a:schemeClr>
          </a:solidFill>
        </p:spPr>
        <p:txBody>
          <a:bodyPr>
            <a:normAutofit/>
          </a:bodyPr>
          <a:lstStyle/>
          <a:p>
            <a:pPr>
              <a:buNone/>
            </a:pPr>
            <a:r>
              <a:rPr lang="ru-RU" sz="2800" dirty="0" smtClean="0"/>
              <a:t>При использовании стандартных образцов регламентируется:</a:t>
            </a:r>
          </a:p>
          <a:p>
            <a:pPr>
              <a:buNone/>
            </a:pPr>
            <a:r>
              <a:rPr lang="ru-RU" sz="1600" dirty="0"/>
              <a:t>72. В качестве дубликатов используют хвосты сокращения проб после среднего дробления, хвосты сокращения проб после мелкого дробления, аналитические навески, отобранные из дубликатов аналитических проб (далее – дубликаты аналитических проб).</a:t>
            </a:r>
          </a:p>
          <a:p>
            <a:pPr>
              <a:buNone/>
            </a:pPr>
            <a:r>
              <a:rPr lang="ru-RU" sz="1600" dirty="0"/>
              <a:t>- количество контрольных анализов дубликатов аналитических проб </a:t>
            </a:r>
            <a:r>
              <a:rPr lang="ru-RU" sz="1600" i="1" dirty="0"/>
              <a:t>по каждому </a:t>
            </a:r>
            <a:r>
              <a:rPr lang="ru-RU" sz="1600" i="1" dirty="0" err="1"/>
              <a:t>поддиапазону</a:t>
            </a:r>
            <a:r>
              <a:rPr lang="ru-RU" sz="1600" i="1" dirty="0"/>
              <a:t> (классу) содержаний анализируемого элемента</a:t>
            </a:r>
            <a:r>
              <a:rPr lang="ru-RU" sz="1600" dirty="0"/>
              <a:t> должно быть </a:t>
            </a:r>
            <a:r>
              <a:rPr lang="ru-RU" sz="1600" i="1" dirty="0"/>
              <a:t>не менее 30</a:t>
            </a:r>
            <a:r>
              <a:rPr lang="ru-RU" sz="1600" dirty="0"/>
              <a:t> за контрольный период</a:t>
            </a:r>
          </a:p>
          <a:p>
            <a:pPr>
              <a:buNone/>
            </a:pPr>
            <a:r>
              <a:rPr lang="ru-RU" sz="1600" dirty="0"/>
              <a:t>- количество контрольных анализов хвостов сокращения проб должно быть </a:t>
            </a:r>
            <a:r>
              <a:rPr lang="ru-RU" sz="1600" i="1" dirty="0"/>
              <a:t>не менее 30 </a:t>
            </a:r>
            <a:r>
              <a:rPr lang="ru-RU" sz="1600" dirty="0"/>
              <a:t>за контрольный период, при этом выбор хвостов сокращения осуществляется таким образом, чтобы обеспечить равномерное включение проб из разных классов содержаний анализируемого элемента в контрольную выборку</a:t>
            </a:r>
          </a:p>
          <a:p>
            <a:pPr>
              <a:buNone/>
            </a:pPr>
            <a:endParaRPr lang="ru-RU" sz="1600" dirty="0"/>
          </a:p>
        </p:txBody>
      </p:sp>
      <p:sp>
        <p:nvSpPr>
          <p:cNvPr id="4" name="Заголовок 1"/>
          <p:cNvSpPr>
            <a:spLocks noGrp="1"/>
          </p:cNvSpPr>
          <p:nvPr>
            <p:ph type="title" idx="4294967295"/>
          </p:nvPr>
        </p:nvSpPr>
        <p:spPr>
          <a:xfrm>
            <a:off x="467544" y="908720"/>
            <a:ext cx="8229600" cy="1110281"/>
          </a:xfrm>
          <a:solidFill>
            <a:schemeClr val="accent1">
              <a:lumMod val="20000"/>
              <a:lumOff val="80000"/>
            </a:schemeClr>
          </a:solidFill>
        </p:spPr>
        <p:txBody>
          <a:bodyPr>
            <a:noAutofit/>
          </a:bodyPr>
          <a:lstStyle/>
          <a:p>
            <a:r>
              <a:rPr lang="ru-RU" sz="2800" dirty="0" smtClean="0"/>
              <a:t/>
            </a:r>
            <a:br>
              <a:rPr lang="ru-RU" sz="2800" dirty="0" smtClean="0"/>
            </a:br>
            <a:r>
              <a:rPr lang="ru-RU" sz="2800" dirty="0" smtClean="0"/>
              <a:t>Отечественная практика </a:t>
            </a:r>
            <a:br>
              <a:rPr lang="ru-RU" sz="2800" dirty="0" smtClean="0"/>
            </a:br>
            <a:r>
              <a:rPr lang="ru-RU" sz="2800" dirty="0" smtClean="0"/>
              <a:t>обеспечения контроля и качества </a:t>
            </a:r>
            <a:br>
              <a:rPr lang="ru-RU" sz="2800" dirty="0" smtClean="0"/>
            </a:br>
            <a:r>
              <a:rPr lang="ru-RU" sz="2800" dirty="0" smtClean="0"/>
              <a:t> </a:t>
            </a:r>
            <a:endParaRPr lang="ru-RU" sz="2800" dirty="0"/>
          </a:p>
        </p:txBody>
      </p:sp>
    </p:spTree>
    <p:extLst>
      <p:ext uri="{BB962C8B-B14F-4D97-AF65-F5344CB8AC3E}">
        <p14:creationId xmlns:p14="http://schemas.microsoft.com/office/powerpoint/2010/main" val="567164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2122788"/>
            <a:ext cx="8229600" cy="4245191"/>
          </a:xfrm>
          <a:solidFill>
            <a:schemeClr val="accent1">
              <a:lumMod val="20000"/>
              <a:lumOff val="80000"/>
            </a:schemeClr>
          </a:solidFill>
        </p:spPr>
        <p:txBody>
          <a:bodyPr>
            <a:normAutofit/>
          </a:bodyPr>
          <a:lstStyle/>
          <a:p>
            <a:pPr>
              <a:lnSpc>
                <a:spcPct val="120000"/>
              </a:lnSpc>
            </a:pPr>
            <a:r>
              <a:rPr lang="ru-RU" sz="1600" dirty="0"/>
              <a:t>Российская практика контроля качества аналитических работ предусматривает для внешнего контроля как подход с использованием контрольной лаборатории, так и подход с использованием стандартных образцов (СО). При этом для того и другого подхода детально определены: количество контрольных проб и минимальный объем выборки, классы содержаний, периоды контроля. Для подхода с использованием СО дополнительно определены: качество СО, холостых проб и бланков.</a:t>
            </a:r>
          </a:p>
          <a:p>
            <a:pPr>
              <a:lnSpc>
                <a:spcPct val="120000"/>
              </a:lnSpc>
            </a:pPr>
            <a:r>
              <a:rPr lang="ru-RU" sz="1600" dirty="0"/>
              <a:t>Международная практика в большей степени ориентирована на подход с использованием СО, при этом многие ключевые вопросы контроля относятся к компетенции авторов программы </a:t>
            </a:r>
            <a:r>
              <a:rPr lang="en-US" sz="1600" dirty="0"/>
              <a:t>QA/QC.</a:t>
            </a:r>
            <a:r>
              <a:rPr lang="ru-RU" sz="1600" dirty="0"/>
              <a:t>  </a:t>
            </a:r>
            <a:endParaRPr lang="ru-RU" sz="1600" dirty="0">
              <a:solidFill>
                <a:srgbClr val="C00000"/>
              </a:solidFill>
            </a:endParaRPr>
          </a:p>
          <a:p>
            <a:endParaRPr lang="ru-RU" dirty="0" smtClean="0"/>
          </a:p>
        </p:txBody>
      </p:sp>
      <p:sp>
        <p:nvSpPr>
          <p:cNvPr id="4" name="Заголовок 1"/>
          <p:cNvSpPr>
            <a:spLocks noGrp="1"/>
          </p:cNvSpPr>
          <p:nvPr>
            <p:ph type="title" idx="4294967295"/>
          </p:nvPr>
        </p:nvSpPr>
        <p:spPr>
          <a:xfrm>
            <a:off x="467544" y="836712"/>
            <a:ext cx="8229600" cy="849038"/>
          </a:xfrm>
          <a:solidFill>
            <a:schemeClr val="accent1">
              <a:lumMod val="20000"/>
              <a:lumOff val="80000"/>
            </a:schemeClr>
          </a:solidFill>
        </p:spPr>
        <p:txBody>
          <a:bodyPr>
            <a:normAutofit/>
          </a:bodyPr>
          <a:lstStyle/>
          <a:p>
            <a:r>
              <a:rPr lang="ru-RU" sz="3100" dirty="0" smtClean="0"/>
              <a:t>Основные выводы по результатам сравнения</a:t>
            </a:r>
            <a:endParaRPr lang="ru-RU" dirty="0"/>
          </a:p>
        </p:txBody>
      </p:sp>
    </p:spTree>
    <p:extLst>
      <p:ext uri="{BB962C8B-B14F-4D97-AF65-F5344CB8AC3E}">
        <p14:creationId xmlns:p14="http://schemas.microsoft.com/office/powerpoint/2010/main" val="1073994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468313" y="188913"/>
            <a:ext cx="8229600" cy="908050"/>
          </a:xfrm>
        </p:spPr>
        <p:txBody>
          <a:bodyPr/>
          <a:lstStyle/>
          <a:p>
            <a:r>
              <a:rPr lang="ru-RU" sz="2400" b="1" i="1" dirty="0" smtClean="0">
                <a:solidFill>
                  <a:schemeClr val="bg1"/>
                </a:solidFill>
              </a:rPr>
              <a:t>Действующая российская система отчетности</a:t>
            </a:r>
            <a:endParaRPr lang="ru-RU" sz="2400" dirty="0" smtClean="0">
              <a:solidFill>
                <a:schemeClr val="bg1"/>
              </a:solidFill>
            </a:endParaRPr>
          </a:p>
        </p:txBody>
      </p:sp>
      <p:sp>
        <p:nvSpPr>
          <p:cNvPr id="3" name="Объект 2"/>
          <p:cNvSpPr>
            <a:spLocks noGrp="1"/>
          </p:cNvSpPr>
          <p:nvPr>
            <p:ph idx="1"/>
          </p:nvPr>
        </p:nvSpPr>
        <p:spPr>
          <a:xfrm>
            <a:off x="467544" y="1340768"/>
            <a:ext cx="8229600" cy="4525963"/>
          </a:xfrm>
        </p:spPr>
        <p:txBody>
          <a:bodyPr/>
          <a:lstStyle/>
          <a:p>
            <a:pPr marL="0" indent="452254" algn="just" eaLnBrk="1" fontAlgn="auto" hangingPunct="1">
              <a:spcBef>
                <a:spcPts val="300"/>
              </a:spcBef>
              <a:spcAft>
                <a:spcPts val="0"/>
              </a:spcAft>
              <a:buClr>
                <a:srgbClr val="53548A"/>
              </a:buClr>
              <a:buFont typeface="Wingdings" panose="05000000000000000000" pitchFamily="2" charset="2"/>
              <a:buChar char="q"/>
              <a:defRPr/>
            </a:pPr>
            <a:r>
              <a:rPr lang="ru-RU" sz="1800" kern="1200" dirty="0">
                <a:solidFill>
                  <a:srgbClr val="FF0000"/>
                </a:solidFill>
                <a:latin typeface="Georgia"/>
              </a:rPr>
              <a:t>Российская классификация 2006 г. </a:t>
            </a:r>
            <a:r>
              <a:rPr lang="ru-RU" sz="1800" kern="1200" dirty="0">
                <a:solidFill>
                  <a:srgbClr val="438086"/>
                </a:solidFill>
                <a:latin typeface="Georgia"/>
              </a:rPr>
              <a:t>(утверждена приказом МПР России от  11.12.2006 N 278 (зарегистрировано в Минюсте РФ 25 декабря 2006 г. N </a:t>
            </a:r>
            <a:r>
              <a:rPr lang="ru-RU" sz="1800" kern="1200" dirty="0" smtClean="0">
                <a:solidFill>
                  <a:srgbClr val="438086"/>
                </a:solidFill>
                <a:latin typeface="Georgia"/>
              </a:rPr>
              <a:t>8667</a:t>
            </a:r>
            <a:endParaRPr lang="ru-RU" sz="1500" kern="1200" dirty="0">
              <a:solidFill>
                <a:srgbClr val="438086"/>
              </a:solidFill>
              <a:latin typeface="Georgia"/>
            </a:endParaRPr>
          </a:p>
          <a:p>
            <a:pPr marL="0" indent="0" algn="just" eaLnBrk="1" fontAlgn="auto" hangingPunct="1">
              <a:spcBef>
                <a:spcPts val="300"/>
              </a:spcBef>
              <a:spcAft>
                <a:spcPts val="0"/>
              </a:spcAft>
              <a:buClr>
                <a:srgbClr val="53548A"/>
              </a:buClr>
              <a:buFontTx/>
              <a:buNone/>
              <a:defRPr/>
            </a:pPr>
            <a:r>
              <a:rPr lang="ru-RU" sz="1500" kern="1200" dirty="0">
                <a:solidFill>
                  <a:srgbClr val="438086"/>
                </a:solidFill>
                <a:latin typeface="Georgia"/>
              </a:rPr>
              <a:t> </a:t>
            </a:r>
            <a:endParaRPr lang="ru-RU" sz="1500" kern="1200" dirty="0" smtClean="0">
              <a:solidFill>
                <a:srgbClr val="438086"/>
              </a:solidFill>
              <a:latin typeface="Georgia"/>
            </a:endParaRPr>
          </a:p>
          <a:p>
            <a:pPr marL="0" indent="452254" algn="just" eaLnBrk="1" fontAlgn="auto" hangingPunct="1">
              <a:spcBef>
                <a:spcPts val="300"/>
              </a:spcBef>
              <a:spcAft>
                <a:spcPts val="0"/>
              </a:spcAft>
              <a:buClr>
                <a:srgbClr val="53548A"/>
              </a:buClr>
              <a:buFont typeface="Wingdings" panose="05000000000000000000" pitchFamily="2" charset="2"/>
              <a:buChar char="q"/>
              <a:defRPr/>
            </a:pPr>
            <a:r>
              <a:rPr lang="ru-RU" sz="1800" kern="1200" dirty="0" smtClean="0">
                <a:solidFill>
                  <a:srgbClr val="FF0000"/>
                </a:solidFill>
                <a:latin typeface="Georgia"/>
              </a:rPr>
              <a:t>Кодекс НАЭН </a:t>
            </a:r>
            <a:r>
              <a:rPr lang="ru-RU" sz="1800" b="1" kern="1200" dirty="0" smtClean="0">
                <a:solidFill>
                  <a:srgbClr val="438086"/>
                </a:solidFill>
                <a:latin typeface="Georgia"/>
              </a:rPr>
              <a:t>(</a:t>
            </a:r>
            <a:r>
              <a:rPr lang="ru-RU" sz="1800" kern="1200" dirty="0" smtClean="0">
                <a:solidFill>
                  <a:srgbClr val="438086"/>
                </a:solidFill>
                <a:latin typeface="Georgia"/>
              </a:rPr>
              <a:t>Кодекс НАЭН  2014 - дополненная и переработанная версия Кодекса НАЭН 2011 с учетом последних изменений в Шаблон </a:t>
            </a:r>
            <a:r>
              <a:rPr lang="en-US" sz="1800" kern="1200" dirty="0" smtClean="0">
                <a:solidFill>
                  <a:srgbClr val="438086"/>
                </a:solidFill>
                <a:latin typeface="Georgia"/>
              </a:rPr>
              <a:t>CRIRSCO</a:t>
            </a:r>
            <a:r>
              <a:rPr lang="ru-RU" sz="1800" kern="1200" dirty="0" smtClean="0">
                <a:solidFill>
                  <a:srgbClr val="438086"/>
                </a:solidFill>
                <a:latin typeface="Georgia"/>
              </a:rPr>
              <a:t>) </a:t>
            </a:r>
            <a:r>
              <a:rPr lang="ru-RU" sz="1800" kern="1200" dirty="0" smtClean="0">
                <a:solidFill>
                  <a:prstClr val="black"/>
                </a:solidFill>
                <a:latin typeface="Georgia"/>
              </a:rPr>
              <a:t>- </a:t>
            </a:r>
            <a:r>
              <a:rPr lang="ru-RU" sz="1800" b="1" kern="1200" dirty="0" smtClean="0">
                <a:solidFill>
                  <a:srgbClr val="438086"/>
                </a:solidFill>
                <a:latin typeface="Georgia"/>
              </a:rPr>
              <a:t>основан на Шаблоне </a:t>
            </a:r>
            <a:r>
              <a:rPr lang="en-US" sz="1800" b="1" kern="1200" dirty="0" smtClean="0">
                <a:solidFill>
                  <a:srgbClr val="438086"/>
                </a:solidFill>
                <a:latin typeface="Georgia"/>
              </a:rPr>
              <a:t>CRIRSCO </a:t>
            </a:r>
            <a:r>
              <a:rPr lang="ru-RU" sz="1800" b="1" kern="1200" dirty="0" smtClean="0">
                <a:solidFill>
                  <a:srgbClr val="438086"/>
                </a:solidFill>
                <a:latin typeface="Georgia"/>
              </a:rPr>
              <a:t>с учетом специфики российской системы классификации</a:t>
            </a:r>
            <a:r>
              <a:rPr lang="ru-RU" sz="1800" kern="1200" dirty="0" smtClean="0">
                <a:solidFill>
                  <a:srgbClr val="438086"/>
                </a:solidFill>
                <a:latin typeface="Georgia"/>
              </a:rPr>
              <a:t>;</a:t>
            </a:r>
          </a:p>
          <a:p>
            <a:pPr marL="0" indent="0" algn="just" eaLnBrk="1" fontAlgn="auto" hangingPunct="1">
              <a:lnSpc>
                <a:spcPct val="110000"/>
              </a:lnSpc>
              <a:spcBef>
                <a:spcPts val="600"/>
              </a:spcBef>
              <a:spcAft>
                <a:spcPts val="0"/>
              </a:spcAft>
              <a:buClr>
                <a:srgbClr val="53548A"/>
              </a:buClr>
              <a:buFontTx/>
              <a:buNone/>
              <a:defRPr/>
            </a:pPr>
            <a:r>
              <a:rPr lang="ru-RU" sz="1800" kern="1200" dirty="0" smtClean="0">
                <a:solidFill>
                  <a:srgbClr val="438086"/>
                </a:solidFill>
                <a:latin typeface="Georgia"/>
              </a:rPr>
              <a:t>          </a:t>
            </a:r>
            <a:r>
              <a:rPr lang="ru-RU" sz="1800" kern="1200" dirty="0">
                <a:solidFill>
                  <a:srgbClr val="438086"/>
                </a:solidFill>
                <a:latin typeface="Georgia"/>
              </a:rPr>
              <a:t>- устанавливает минимальные требования, предъявляемые к Публичному Отчету горнопромышленных и геологоразведочных компаний;</a:t>
            </a:r>
          </a:p>
          <a:p>
            <a:pPr marL="0" indent="0" eaLnBrk="1" fontAlgn="auto" hangingPunct="1">
              <a:lnSpc>
                <a:spcPct val="110000"/>
              </a:lnSpc>
              <a:spcBef>
                <a:spcPts val="600"/>
              </a:spcBef>
              <a:spcAft>
                <a:spcPts val="0"/>
              </a:spcAft>
              <a:buClr>
                <a:srgbClr val="53548A"/>
              </a:buClr>
              <a:buFontTx/>
              <a:buNone/>
              <a:defRPr/>
            </a:pPr>
            <a:r>
              <a:rPr lang="ru-RU" sz="1800" kern="1200" dirty="0">
                <a:solidFill>
                  <a:srgbClr val="438086"/>
                </a:solidFill>
                <a:latin typeface="Georgia"/>
              </a:rPr>
              <a:t>           - предназначается для использования в международных масштабах </a:t>
            </a:r>
            <a:r>
              <a:rPr lang="ru-RU" sz="1800" b="1" u="sng" kern="1200" dirty="0">
                <a:solidFill>
                  <a:srgbClr val="438086"/>
                </a:solidFill>
                <a:latin typeface="Georgia"/>
              </a:rPr>
              <a:t>в рыночных целях параллельно действующей системе российской классификации</a:t>
            </a:r>
            <a:r>
              <a:rPr lang="ru-RU" sz="1800" kern="1200" dirty="0">
                <a:solidFill>
                  <a:srgbClr val="438086"/>
                </a:solidFill>
                <a:latin typeface="Georgia"/>
              </a:rPr>
              <a:t>, используемой в государственных целях </a:t>
            </a:r>
          </a:p>
          <a:p>
            <a:pPr marL="0" indent="0" algn="just" eaLnBrk="1" fontAlgn="auto" hangingPunct="1">
              <a:lnSpc>
                <a:spcPct val="110000"/>
              </a:lnSpc>
              <a:spcBef>
                <a:spcPts val="600"/>
              </a:spcBef>
              <a:spcAft>
                <a:spcPts val="0"/>
              </a:spcAft>
              <a:buClr>
                <a:srgbClr val="53548A"/>
              </a:buClr>
              <a:buFontTx/>
              <a:buNone/>
              <a:defRPr/>
            </a:pPr>
            <a:r>
              <a:rPr lang="ru-RU" sz="1800" kern="1200" dirty="0">
                <a:solidFill>
                  <a:srgbClr val="438086"/>
                </a:solidFill>
                <a:latin typeface="Georgia"/>
              </a:rPr>
              <a:t>           - признан Европейским регулятором рынка ценных бумаг (</a:t>
            </a:r>
            <a:r>
              <a:rPr lang="en-US" sz="1800" kern="1200" dirty="0">
                <a:solidFill>
                  <a:srgbClr val="438086"/>
                </a:solidFill>
                <a:latin typeface="Georgia"/>
              </a:rPr>
              <a:t>ESMA</a:t>
            </a:r>
            <a:r>
              <a:rPr lang="ru-RU" sz="1800" kern="1200" dirty="0" smtClean="0">
                <a:solidFill>
                  <a:srgbClr val="438086"/>
                </a:solidFill>
                <a:latin typeface="Georgia"/>
              </a:rPr>
              <a:t>)</a:t>
            </a:r>
            <a:endParaRPr lang="ru-RU"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fld id="{DBDEBB91-0638-44E8-BD12-8A8E5276E865}" type="slidenum">
              <a:rPr lang="ru-RU" sz="1000" smtClean="0">
                <a:solidFill>
                  <a:srgbClr val="000000"/>
                </a:solidFill>
              </a:rPr>
              <a:pPr/>
              <a:t>53</a:t>
            </a:fld>
            <a:endParaRPr lang="ru-RU" sz="1000" smtClean="0">
              <a:solidFill>
                <a:srgbClr val="000000"/>
              </a:solidFill>
            </a:endParaRPr>
          </a:p>
        </p:txBody>
      </p:sp>
      <p:sp>
        <p:nvSpPr>
          <p:cNvPr id="55299" name="TextBox 5"/>
          <p:cNvSpPr txBox="1">
            <a:spLocks noChangeArrowheads="1"/>
          </p:cNvSpPr>
          <p:nvPr/>
        </p:nvSpPr>
        <p:spPr bwMode="auto">
          <a:xfrm>
            <a:off x="0" y="44450"/>
            <a:ext cx="9036496" cy="40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ctr" eaLnBrk="1" hangingPunct="1"/>
            <a:r>
              <a:rPr lang="ru-RU" sz="2000" b="1" dirty="0" err="1">
                <a:solidFill>
                  <a:srgbClr val="FFFFFF"/>
                </a:solidFill>
                <a:latin typeface="Arial" pitchFamily="34" charset="0"/>
              </a:rPr>
              <a:t>Сопостанвление</a:t>
            </a:r>
            <a:r>
              <a:rPr lang="ru-RU" sz="2000" b="1" dirty="0">
                <a:solidFill>
                  <a:srgbClr val="FFFFFF"/>
                </a:solidFill>
                <a:latin typeface="Arial" pitchFamily="34" charset="0"/>
              </a:rPr>
              <a:t> отечественной и зарубежной </a:t>
            </a:r>
            <a:r>
              <a:rPr lang="ru-RU" sz="2000" b="1" dirty="0" smtClean="0">
                <a:solidFill>
                  <a:srgbClr val="FFFFFF"/>
                </a:solidFill>
                <a:latin typeface="Arial" pitchFamily="34" charset="0"/>
              </a:rPr>
              <a:t>систем отчетности</a:t>
            </a:r>
            <a:endParaRPr lang="ru-RU" sz="2000" b="1" dirty="0">
              <a:solidFill>
                <a:srgbClr val="FFFFFF"/>
              </a:solidFill>
              <a:latin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53342860"/>
              </p:ext>
            </p:extLst>
          </p:nvPr>
        </p:nvGraphicFramePr>
        <p:xfrm>
          <a:off x="107950" y="481013"/>
          <a:ext cx="8928100" cy="6219840"/>
        </p:xfrm>
        <a:graphic>
          <a:graphicData uri="http://schemas.openxmlformats.org/drawingml/2006/table">
            <a:tbl>
              <a:tblPr/>
              <a:tblGrid>
                <a:gridCol w="4464050"/>
                <a:gridCol w="4464050"/>
              </a:tblGrid>
              <a:tr h="334909">
                <a:tc>
                  <a:txBody>
                    <a:bodyPr/>
                    <a:lstStyle/>
                    <a:p>
                      <a:pPr marL="0" marR="0" lvl="0" indent="449263" algn="ctr" defTabSz="912813" rtl="0" eaLnBrk="1" fontAlgn="base" latinLnBrk="0" hangingPunct="1">
                        <a:lnSpc>
                          <a:spcPct val="12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КЛАССИФИКАЦИЯ РФ 2006 Г</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ctr" defTabSz="912813" rtl="0" eaLnBrk="1" fontAlgn="base" latinLnBrk="0" hangingPunct="1">
                        <a:lnSpc>
                          <a:spcPct val="12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ЗАПАДНЫЕ СТАНДАРТЫ</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07">
                <a:tc gridSpan="2">
                  <a:txBody>
                    <a:bodyPr/>
                    <a:lstStyle/>
                    <a:p>
                      <a:pPr marL="0" marR="0" lvl="0" indent="449263" algn="ctr" defTabSz="912813" rtl="0" eaLnBrk="1" fontAlgn="base" latinLnBrk="0" hangingPunct="1">
                        <a:lnSpc>
                          <a:spcPct val="120000"/>
                        </a:lnSpc>
                        <a:spcBef>
                          <a:spcPct val="0"/>
                        </a:spcBef>
                        <a:spcAft>
                          <a:spcPct val="0"/>
                        </a:spcAft>
                        <a:buClrTx/>
                        <a:buSzTx/>
                        <a:buFontTx/>
                        <a:buNone/>
                        <a:tabLst/>
                      </a:pPr>
                      <a:r>
                        <a:rPr kumimoji="0" lang="ru-RU" sz="1400" b="1" i="1" u="none" strike="noStrike" cap="none" normalizeH="0" baseline="0" smtClean="0">
                          <a:ln>
                            <a:noFill/>
                          </a:ln>
                          <a:solidFill>
                            <a:schemeClr val="tx1"/>
                          </a:solidFill>
                          <a:effectLst/>
                          <a:latin typeface="Times New Roman" pitchFamily="18" charset="0"/>
                          <a:cs typeface="Times New Roman" pitchFamily="18" charset="0"/>
                        </a:rPr>
                        <a:t>Назначение классификаций запасов ТПИ</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619025">
                <a:tc>
                  <a:txBody>
                    <a:bodyPr/>
                    <a:lstStyle/>
                    <a:p>
                      <a:pPr marL="0" marR="0" lvl="0" indent="449263" algn="just" defTabSz="912813"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Использование при оценке минерально-сырьевого потенциала, планировании ГРР и развития горного производства.</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just" defTabSz="912813" rtl="0" eaLnBrk="1" fontAlgn="base" latinLnBrk="0" hangingPunct="1">
                        <a:lnSpc>
                          <a:spcPct val="100000"/>
                        </a:lnSpc>
                        <a:spcBef>
                          <a:spcPct val="0"/>
                        </a:spcBef>
                        <a:spcAft>
                          <a:spcPct val="0"/>
                        </a:spcAft>
                        <a:buClrTx/>
                        <a:buSzTx/>
                        <a:buFontTx/>
                        <a:buNone/>
                        <a:tabLst>
                          <a:tab pos="449263" algn="l"/>
                          <a:tab pos="457200" algn="l"/>
                        </a:tabLst>
                      </a:pPr>
                      <a:r>
                        <a:rPr kumimoji="0" lang="ru-RU" sz="1200" b="0" i="1" u="none" strike="noStrike" cap="none" normalizeH="0" baseline="0" smtClean="0">
                          <a:ln>
                            <a:noFill/>
                          </a:ln>
                          <a:solidFill>
                            <a:schemeClr val="tx1"/>
                          </a:solidFill>
                          <a:effectLst/>
                          <a:latin typeface="Times New Roman" pitchFamily="18" charset="0"/>
                          <a:cs typeface="Times New Roman" pitchFamily="18" charset="0"/>
                        </a:rPr>
                        <a:t>Главное назначение - использование в публичной отчетности для акционеров и инвесторов, при прохождении компаниями биржевого листинга.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51">
                <a:tc gridSpan="2">
                  <a:txBody>
                    <a:bodyPr/>
                    <a:lstStyle/>
                    <a:p>
                      <a:pPr marL="0" marR="0" lvl="0" indent="449263" algn="ctr" defTabSz="912813" rtl="0" eaLnBrk="1" fontAlgn="base" latinLnBrk="0" hangingPunct="1">
                        <a:lnSpc>
                          <a:spcPct val="12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cs typeface="Times New Roman" pitchFamily="18" charset="0"/>
                        </a:rPr>
                        <a:t>Категории запасов/ресурсов, подлежащие учету в классификации</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914389">
                <a:tc>
                  <a:txBody>
                    <a:bodyPr/>
                    <a:lstStyle/>
                    <a:p>
                      <a:pPr marL="0" marR="0" lvl="0" indent="449263" algn="just" defTabSz="912813"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Учитываются: балансовые запасы, рентабельные для отработки на момент оценки; </a:t>
                      </a:r>
                      <a:r>
                        <a:rPr kumimoji="0" lang="ru-RU" sz="1200" b="0" i="1" u="none" strike="noStrike" cap="none" normalizeH="0" baseline="0" dirty="0" err="1" smtClean="0">
                          <a:ln>
                            <a:noFill/>
                          </a:ln>
                          <a:solidFill>
                            <a:schemeClr val="tx1"/>
                          </a:solidFill>
                          <a:effectLst/>
                          <a:latin typeface="Times New Roman" pitchFamily="18" charset="0"/>
                          <a:cs typeface="Times New Roman" pitchFamily="18" charset="0"/>
                        </a:rPr>
                        <a:t>забалансовые</a:t>
                      </a: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 запасы, имеющие потенциальное экономическое значение; прогнозные ресурсы, определяемые на основе теоретических соображений и косвенных признаков.</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just" defTabSz="912813" rtl="0" eaLnBrk="1" fontAlgn="base" latinLnBrk="0" hangingPunct="1">
                        <a:lnSpc>
                          <a:spcPct val="100000"/>
                        </a:lnSpc>
                        <a:spcBef>
                          <a:spcPct val="0"/>
                        </a:spcBef>
                        <a:spcAft>
                          <a:spcPct val="0"/>
                        </a:spcAft>
                        <a:buClrTx/>
                        <a:buSzTx/>
                        <a:buFontTx/>
                        <a:buNone/>
                        <a:tabLst>
                          <a:tab pos="449263" algn="l"/>
                          <a:tab pos="457200" algn="l"/>
                        </a:tabLst>
                      </a:pPr>
                      <a:r>
                        <a:rPr kumimoji="0" lang="ru-RU" sz="1200" b="0" i="1" u="none" strike="noStrike" cap="none" normalizeH="0" baseline="0" smtClean="0">
                          <a:ln>
                            <a:noFill/>
                          </a:ln>
                          <a:solidFill>
                            <a:schemeClr val="tx1"/>
                          </a:solidFill>
                          <a:effectLst/>
                          <a:latin typeface="Times New Roman" pitchFamily="18" charset="0"/>
                          <a:cs typeface="Times New Roman" pitchFamily="18" charset="0"/>
                        </a:rPr>
                        <a:t>Не подлежат учету прогнозные («еще не открытые») ресурсы в связи с низкой достоверностью данных об их размещении в недрах. Забалансовые количества не подлежат учету в составе «запасов» и учитываются как «ресурсы».</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385">
                <a:tc gridSpan="2">
                  <a:txBody>
                    <a:bodyPr/>
                    <a:lstStyle/>
                    <a:p>
                      <a:pPr marL="0" marR="0" lvl="0" indent="449263" algn="ctr" defTabSz="912813" rtl="0" eaLnBrk="1" fontAlgn="base" latinLnBrk="0" hangingPunct="1">
                        <a:lnSpc>
                          <a:spcPct val="12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cs typeface="Times New Roman" pitchFamily="18" charset="0"/>
                        </a:rPr>
                        <a:t>Нормативная база и основные критерии стандартизации категорий запасов/ресурсов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31719">
                <a:tc>
                  <a:txBody>
                    <a:bodyPr/>
                    <a:lstStyle/>
                    <a:p>
                      <a:pPr marL="0" marR="0" lvl="0" indent="449263" algn="just" defTabSz="912813"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Классификация запасов месторождений и прогнозных ресурсов ТПИ, методические рекомендации по их применению к отдельным видам минерального сырья, требования ГКЗ к материалам подсчета запасов и ТЭО кондиций.</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just" defTabSz="914400" rtl="0" eaLnBrk="1" fontAlgn="base" latinLnBrk="0" hangingPunct="1">
                        <a:lnSpc>
                          <a:spcPct val="100000"/>
                        </a:lnSpc>
                        <a:spcBef>
                          <a:spcPct val="0"/>
                        </a:spcBef>
                        <a:spcAft>
                          <a:spcPct val="0"/>
                        </a:spcAft>
                        <a:buClrTx/>
                        <a:buSzTx/>
                        <a:buFontTx/>
                        <a:buNone/>
                        <a:tabLst>
                          <a:tab pos="449263" algn="l"/>
                          <a:tab pos="457200" algn="l"/>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Стандартные определения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CRIRSCO, </a:t>
                      </a: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кодексы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JORC, SAMREC, </a:t>
                      </a: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стандарты С</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IM, SME </a:t>
                      </a: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и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SEC. </a:t>
                      </a: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Стандарты наивысшего реально достижимого качества ГРР, оценок ресурсов и запасов ТПИ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best practices guidelines»).</a:t>
                      </a:r>
                      <a:endParaRPr kumimoji="0" lang="ru-RU" sz="1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51">
                <a:tc gridSpan="2">
                  <a:txBody>
                    <a:bodyPr/>
                    <a:lstStyle/>
                    <a:p>
                      <a:pPr marL="0" marR="0" lvl="0" indent="449263" algn="ctr" defTabSz="912813" rtl="0" eaLnBrk="1" fontAlgn="base" latinLnBrk="0" hangingPunct="1">
                        <a:lnSpc>
                          <a:spcPct val="12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Ответственность за качество и надежность публикуемой информации о запасах</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549185">
                <a:tc>
                  <a:txBody>
                    <a:bodyPr/>
                    <a:lstStyle/>
                    <a:p>
                      <a:pPr marL="0" marR="0" lvl="0" indent="449263" algn="just" defTabSz="914400" rtl="0" eaLnBrk="1" fontAlgn="base" latinLnBrk="0" hangingPunct="1">
                        <a:lnSpc>
                          <a:spcPct val="100000"/>
                        </a:lnSpc>
                        <a:spcBef>
                          <a:spcPct val="0"/>
                        </a:spcBef>
                        <a:spcAft>
                          <a:spcPct val="0"/>
                        </a:spcAft>
                        <a:buClrTx/>
                        <a:buSzTx/>
                        <a:buFontTx/>
                        <a:buNone/>
                        <a:tabLst>
                          <a:tab pos="449263" algn="l"/>
                          <a:tab pos="457200" algn="l"/>
                        </a:tabLst>
                      </a:pPr>
                      <a:r>
                        <a:rPr kumimoji="0" lang="ru-RU" sz="1200" b="0" i="1" u="none" strike="noStrike" cap="none" normalizeH="0" baseline="0" smtClean="0">
                          <a:ln>
                            <a:noFill/>
                          </a:ln>
                          <a:solidFill>
                            <a:schemeClr val="tx1"/>
                          </a:solidFill>
                          <a:effectLst/>
                          <a:latin typeface="Times New Roman" pitchFamily="18" charset="0"/>
                          <a:cs typeface="Times New Roman" pitchFamily="18" charset="0"/>
                        </a:rPr>
                        <a:t>ГКЗ России, организации, представляющие отчет с подсчетом запасов</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just" defTabSz="914400" rtl="0" eaLnBrk="1" fontAlgn="base" latinLnBrk="0" hangingPunct="1">
                        <a:lnSpc>
                          <a:spcPct val="100000"/>
                        </a:lnSpc>
                        <a:spcBef>
                          <a:spcPct val="0"/>
                        </a:spcBef>
                        <a:spcAft>
                          <a:spcPct val="0"/>
                        </a:spcAft>
                        <a:buClrTx/>
                        <a:buSzTx/>
                        <a:buFontTx/>
                        <a:buNone/>
                        <a:tabLst>
                          <a:tab pos="449263" algn="l"/>
                          <a:tab pos="457200" algn="l"/>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Советы директоров компаний, раскрывающих информацию, «компетентные эксперты», авторы технических отчетов, регулятивные органы и компании, проводившие аудит.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05">
                <a:tc gridSpan="2">
                  <a:txBody>
                    <a:bodyPr/>
                    <a:lstStyle/>
                    <a:p>
                      <a:pPr marL="0" marR="0" lvl="0" indent="449263" algn="ctr" defTabSz="912813" rtl="0" eaLnBrk="1" fontAlgn="base" latinLnBrk="0" hangingPunct="1">
                        <a:lnSpc>
                          <a:spcPct val="12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Учет потерь и разубоживания при добыче и первичной переработке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38907">
                <a:tc>
                  <a:txBody>
                    <a:bodyPr/>
                    <a:lstStyle/>
                    <a:p>
                      <a:pPr marL="0" marR="0" lvl="0" indent="449263" algn="just" defTabSz="912813" rtl="0" eaLnBrk="1" fontAlgn="base" latinLnBrk="0" hangingPunct="1">
                        <a:lnSpc>
                          <a:spcPct val="120000"/>
                        </a:lnSpc>
                        <a:spcBef>
                          <a:spcPct val="0"/>
                        </a:spcBef>
                        <a:spcAft>
                          <a:spcPct val="0"/>
                        </a:spcAft>
                        <a:buClrTx/>
                        <a:buSzTx/>
                        <a:buFontTx/>
                        <a:buNone/>
                        <a:tabLst/>
                      </a:pPr>
                      <a:r>
                        <a:rPr kumimoji="0" lang="ru-RU" sz="1200" b="0" i="1" u="none" strike="noStrike" cap="none" normalizeH="0" baseline="0" smtClean="0">
                          <a:ln>
                            <a:noFill/>
                          </a:ln>
                          <a:solidFill>
                            <a:schemeClr val="tx1"/>
                          </a:solidFill>
                          <a:effectLst/>
                          <a:latin typeface="Times New Roman" pitchFamily="18" charset="0"/>
                          <a:cs typeface="Times New Roman" pitchFamily="18" charset="0"/>
                        </a:rPr>
                        <a:t>Все запасы и прогнозные учитываются без потерь и разубоживания.</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just" defTabSz="912813" rtl="0" eaLnBrk="1" fontAlgn="base" latinLnBrk="0" hangingPunct="1">
                        <a:lnSpc>
                          <a:spcPct val="12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Запасы учитываются с учетом потерь и разубоживания</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2">
                <a:tc gridSpan="2">
                  <a:txBody>
                    <a:bodyPr/>
                    <a:lstStyle/>
                    <a:p>
                      <a:pPr marL="0" marR="0" lvl="0" indent="449263" algn="ctr" defTabSz="912813" rtl="0" eaLnBrk="1" fontAlgn="base" latinLnBrk="0" hangingPunct="1">
                        <a:lnSpc>
                          <a:spcPct val="12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Требования к аудиту запасов ТПИ в недрах</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31719">
                <a:tc gridSpan="2">
                  <a:txBody>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В целом совпадают:</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 а) способы верификации результатов работ, используемые для оконтуривания рудных залежей, классификации и подсчета запасов с составлением итоговых заключений относительно точности и достоверности полученных данных; б) тестовые </a:t>
                      </a:r>
                      <a:r>
                        <a:rPr kumimoji="0" lang="ru-RU" sz="1200" b="0" i="1" u="none" strike="noStrike" cap="none" normalizeH="0" baseline="0" dirty="0" err="1" smtClean="0">
                          <a:ln>
                            <a:noFill/>
                          </a:ln>
                          <a:solidFill>
                            <a:schemeClr val="tx1"/>
                          </a:solidFill>
                          <a:effectLst/>
                          <a:latin typeface="Times New Roman" pitchFamily="18" charset="0"/>
                          <a:cs typeface="Times New Roman" pitchFamily="18" charset="0"/>
                        </a:rPr>
                        <a:t>расче</a:t>
                      </a: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-ты запасов/ресурсов на основе геолого-экономических моделей.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5"/>
          <p:cNvSpPr txBox="1">
            <a:spLocks noChangeArrowheads="1"/>
          </p:cNvSpPr>
          <p:nvPr/>
        </p:nvSpPr>
        <p:spPr bwMode="auto">
          <a:xfrm>
            <a:off x="0" y="44450"/>
            <a:ext cx="831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ctr" eaLnBrk="1" hangingPunct="1"/>
            <a:r>
              <a:rPr lang="ru-RU" sz="2000" b="1">
                <a:solidFill>
                  <a:srgbClr val="FFFFFF"/>
                </a:solidFill>
                <a:latin typeface="Arial" pitchFamily="34" charset="0"/>
              </a:rPr>
              <a:t>Разработка зарубежных   стандартов отчетности</a:t>
            </a:r>
          </a:p>
        </p:txBody>
      </p:sp>
      <p:sp>
        <p:nvSpPr>
          <p:cNvPr id="56324" name="Прямоугольник 1"/>
          <p:cNvSpPr>
            <a:spLocks noChangeArrowheads="1"/>
          </p:cNvSpPr>
          <p:nvPr/>
        </p:nvSpPr>
        <p:spPr bwMode="auto">
          <a:xfrm>
            <a:off x="250825" y="515938"/>
            <a:ext cx="85693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indent="358775" algn="just" eaLnBrk="1" hangingPunct="1"/>
            <a:r>
              <a:rPr lang="ru-RU" sz="1400" b="1" i="1">
                <a:solidFill>
                  <a:srgbClr val="000000"/>
                </a:solidFill>
                <a:latin typeface="Arial" pitchFamily="34" charset="0"/>
              </a:rPr>
              <a:t>Австралия взяла на себя ведущую роль в разработке Кодекса и руководящих принципов определения и классификации запасов полезных ископаемых, минеральных ресурсов и результатов разведки. Кодекс JORC был впервые опубликован в 1989 году с последующими обновлениями в 1992, 1993, 1996, 1999, 2004 и 2012 годах. В дальнейшем он принят за основу при разработке других зарубежных систем отчетности.</a:t>
            </a:r>
          </a:p>
        </p:txBody>
      </p:sp>
      <p:pic>
        <p:nvPicPr>
          <p:cNvPr id="56325"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892300"/>
            <a:ext cx="755967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C46A670-8F38-471C-9B29-C525E7B75800}" type="slidenum">
              <a:rPr lang="ru-RU" smtClean="0">
                <a:solidFill>
                  <a:prstClr val="black"/>
                </a:solidFill>
              </a:rPr>
              <a:pPr/>
              <a:t>55</a:t>
            </a:fld>
            <a:endParaRPr lang="ru-RU" dirty="0">
              <a:solidFill>
                <a:prstClr val="black"/>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93593551"/>
              </p:ext>
            </p:extLst>
          </p:nvPr>
        </p:nvGraphicFramePr>
        <p:xfrm>
          <a:off x="99467" y="620687"/>
          <a:ext cx="8865022" cy="5870524"/>
        </p:xfrm>
        <a:graphic>
          <a:graphicData uri="http://schemas.openxmlformats.org/drawingml/2006/table">
            <a:tbl>
              <a:tblPr firstRow="1" bandRow="1">
                <a:tableStyleId>{5C22544A-7EE6-4342-B048-85BDC9FD1C3A}</a:tableStyleId>
              </a:tblPr>
              <a:tblGrid>
                <a:gridCol w="716007"/>
                <a:gridCol w="496027"/>
                <a:gridCol w="884235"/>
                <a:gridCol w="768468"/>
                <a:gridCol w="785751"/>
                <a:gridCol w="1458901"/>
                <a:gridCol w="1346359"/>
                <a:gridCol w="1133776"/>
                <a:gridCol w="1275498"/>
              </a:tblGrid>
              <a:tr h="599687">
                <a:tc gridSpan="2">
                  <a:txBody>
                    <a:bodyPr/>
                    <a:lstStyle/>
                    <a:p>
                      <a:pPr marL="0" algn="ctr" rtl="0" eaLnBrk="1" fontAlgn="ctr" latinLnBrk="0" hangingPunct="1"/>
                      <a:r>
                        <a:rPr kumimoji="0" lang="ru-RU" sz="12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ОБЪЕКТЫ </a:t>
                      </a:r>
                    </a:p>
                    <a:p>
                      <a:pPr marL="0" algn="ctr" rtl="0" eaLnBrk="1" fontAlgn="ctr" latinLnBrk="0" hangingPunct="1"/>
                      <a:r>
                        <a:rPr kumimoji="0" lang="ru-RU" sz="12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ОЦЕНКИ</a:t>
                      </a:r>
                      <a:endParaRPr kumimoji="0" lang="ru-RU" sz="1200" b="1" u="none" strike="noStrike" kern="1200" dirty="0">
                        <a:solidFill>
                          <a:schemeClr val="lt1"/>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299"/>
                    </a:solidFill>
                  </a:tcPr>
                </a:tc>
                <a:tc hMerge="1">
                  <a:txBody>
                    <a:bodyPr/>
                    <a:lstStyle/>
                    <a:p>
                      <a:endParaRPr lang="ru-RU"/>
                    </a:p>
                  </a:txBody>
                  <a:tcPr/>
                </a:tc>
                <a:tc gridSpan="3">
                  <a:txBody>
                    <a:bodyPr/>
                    <a:lstStyle/>
                    <a:p>
                      <a:pPr marL="0" algn="ctr" rtl="0" eaLnBrk="1" fontAlgn="ctr" latinLnBrk="0" hangingPunct="1"/>
                      <a:r>
                        <a:rPr kumimoji="0" lang="ru-RU" sz="12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РУДОПРОЯВЛЕНИЯ,</a:t>
                      </a:r>
                    </a:p>
                    <a:p>
                      <a:pPr marL="0" algn="ctr" rtl="0" eaLnBrk="1" fontAlgn="ctr" latinLnBrk="0" hangingPunct="1"/>
                      <a:r>
                        <a:rPr kumimoji="0" lang="ru-RU" sz="1200" b="1" u="none" strike="noStrike" kern="1200" baseline="0" dirty="0" smtClean="0">
                          <a:solidFill>
                            <a:schemeClr val="lt1"/>
                          </a:solidFill>
                          <a:effectLst/>
                          <a:latin typeface="Times New Roman" panose="02020603050405020304" pitchFamily="18" charset="0"/>
                          <a:ea typeface="+mn-ea"/>
                          <a:cs typeface="Times New Roman" panose="02020603050405020304" pitchFamily="18" charset="0"/>
                        </a:rPr>
                        <a:t> </a:t>
                      </a:r>
                      <a:r>
                        <a:rPr kumimoji="0" lang="ru-RU" sz="12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УЧАСТКИ ,</a:t>
                      </a:r>
                      <a:r>
                        <a:rPr kumimoji="0" lang="ru-RU" sz="1200" b="1" u="none" strike="noStrike" kern="1200" baseline="0" dirty="0" smtClean="0">
                          <a:solidFill>
                            <a:schemeClr val="lt1"/>
                          </a:solidFill>
                          <a:effectLst/>
                          <a:latin typeface="Times New Roman" panose="02020603050405020304" pitchFamily="18" charset="0"/>
                          <a:ea typeface="+mn-ea"/>
                          <a:cs typeface="Times New Roman" panose="02020603050405020304" pitchFamily="18" charset="0"/>
                        </a:rPr>
                        <a:t> </a:t>
                      </a:r>
                      <a:r>
                        <a:rPr kumimoji="0" lang="ru-RU" sz="12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ПЛОЩАДИ И</a:t>
                      </a:r>
                      <a:r>
                        <a:rPr kumimoji="0" lang="ru-RU" sz="1200" b="1" u="none" strike="noStrike" kern="1200" baseline="0" dirty="0" smtClean="0">
                          <a:solidFill>
                            <a:schemeClr val="lt1"/>
                          </a:solidFill>
                          <a:effectLst/>
                          <a:latin typeface="Times New Roman" panose="02020603050405020304" pitchFamily="18" charset="0"/>
                          <a:ea typeface="+mn-ea"/>
                          <a:cs typeface="Times New Roman" panose="02020603050405020304" pitchFamily="18" charset="0"/>
                        </a:rPr>
                        <a:t> </a:t>
                      </a:r>
                    </a:p>
                    <a:p>
                      <a:pPr marL="0" algn="ctr" rtl="0" eaLnBrk="1" fontAlgn="ctr" latinLnBrk="0" hangingPunct="1"/>
                      <a:r>
                        <a:rPr kumimoji="0" lang="ru-RU" sz="1200" b="1" u="none" strike="noStrike" kern="1200" baseline="0" dirty="0" smtClean="0">
                          <a:solidFill>
                            <a:schemeClr val="lt1"/>
                          </a:solidFill>
                          <a:effectLst/>
                          <a:latin typeface="Times New Roman" panose="02020603050405020304" pitchFamily="18" charset="0"/>
                          <a:ea typeface="+mn-ea"/>
                          <a:cs typeface="Times New Roman" panose="02020603050405020304" pitchFamily="18" charset="0"/>
                        </a:rPr>
                        <a:t>ФЛАНГИ МЕСТОРОЖДЕНИЙ</a:t>
                      </a:r>
                      <a:endParaRPr kumimoji="0" lang="ru-RU" sz="1200" b="1" u="none" strike="noStrike" kern="1200" dirty="0">
                        <a:solidFill>
                          <a:schemeClr val="lt1"/>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299"/>
                    </a:solidFill>
                  </a:tcPr>
                </a:tc>
                <a:tc hMerge="1">
                  <a:txBody>
                    <a:bodyPr/>
                    <a:lstStyle/>
                    <a:p>
                      <a:endParaRPr lang="ru-RU"/>
                    </a:p>
                  </a:txBody>
                  <a:tcPr/>
                </a:tc>
                <a:tc hMerge="1">
                  <a:txBody>
                    <a:bodyPr/>
                    <a:lstStyle/>
                    <a:p>
                      <a:endParaRPr lang="ru-RU"/>
                    </a:p>
                  </a:txBody>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2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МЕСТОРОЖДЕНИЯ</a:t>
                      </a:r>
                      <a:endParaRPr kumimoji="0" lang="ru-RU" sz="1200" b="1" u="none" strike="noStrike" kern="1200" dirty="0">
                        <a:solidFill>
                          <a:schemeClr val="lt1"/>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299"/>
                    </a:solidFill>
                  </a:tcPr>
                </a:tc>
                <a:tc hMerge="1">
                  <a:txBody>
                    <a:bodyPr/>
                    <a:lstStyle/>
                    <a:p>
                      <a:endParaRPr lang="ru-RU"/>
                    </a:p>
                  </a:txBody>
                  <a:tcPr/>
                </a:tc>
                <a:tc hMerge="1">
                  <a:txBody>
                    <a:bodyPr/>
                    <a:lstStyle/>
                    <a:p>
                      <a:endParaRPr lang="ru-RU" dirty="0"/>
                    </a:p>
                  </a:txBody>
                  <a:tcPr marL="6155" marR="6155" marT="6155" marB="0" anchor="ctr">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solidFill>
                      <a:srgbClr val="4D9299"/>
                    </a:solidFill>
                  </a:tcPr>
                </a:tc>
                <a:tc hMerge="1">
                  <a:txBody>
                    <a:bodyPr/>
                    <a:lstStyle/>
                    <a:p>
                      <a:endParaRPr lang="ru-RU"/>
                    </a:p>
                  </a:txBody>
                  <a:tcPr/>
                </a:tc>
              </a:tr>
              <a:tr h="369614">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000" b="1" u="none" strike="noStrike" kern="1200" dirty="0" smtClean="0">
                          <a:solidFill>
                            <a:schemeClr val="bg1"/>
                          </a:solidFill>
                          <a:effectLst/>
                          <a:latin typeface="Times New Roman" panose="02020603050405020304" pitchFamily="18" charset="0"/>
                          <a:ea typeface="+mn-ea"/>
                          <a:cs typeface="Times New Roman" panose="02020603050405020304" pitchFamily="18" charset="0"/>
                        </a:rPr>
                        <a:t>СТАДИЯ РАБОТ</a:t>
                      </a:r>
                      <a:endParaRPr kumimoji="0" lang="ru-RU" sz="1000" b="1" u="none" strike="noStrike" kern="1200" dirty="0">
                        <a:solidFill>
                          <a:schemeClr val="bg1"/>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accent2">
                          <a:lumMod val="60000"/>
                          <a:lumOff val="4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D9299"/>
                    </a:solidFill>
                  </a:tcPr>
                </a:tc>
                <a:tc hMerge="1">
                  <a:txBody>
                    <a:bodyPr/>
                    <a:lstStyle/>
                    <a:p>
                      <a:endParaRPr lang="ru-RU"/>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8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РЕГИОНАЛЬНЫЕ</a:t>
                      </a:r>
                    </a:p>
                    <a:p>
                      <a:pPr marL="0" marR="0" indent="0" algn="ctr" defTabSz="914400" rtl="0" eaLnBrk="1" fontAlgn="ctr" latinLnBrk="0" hangingPunct="1">
                        <a:lnSpc>
                          <a:spcPct val="100000"/>
                        </a:lnSpc>
                        <a:spcBef>
                          <a:spcPts val="0"/>
                        </a:spcBef>
                        <a:spcAft>
                          <a:spcPts val="0"/>
                        </a:spcAft>
                        <a:buClrTx/>
                        <a:buSzTx/>
                        <a:buFontTx/>
                        <a:buNone/>
                        <a:tabLst/>
                        <a:defRPr/>
                      </a:pPr>
                      <a:r>
                        <a:rPr kumimoji="0" lang="ru-RU" sz="8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РАБОТЫ</a:t>
                      </a:r>
                      <a:endParaRPr kumimoji="0" lang="en-US" sz="8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0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ПОИСКИ</a:t>
                      </a:r>
                      <a:endParaRPr kumimoji="0" lang="ru-RU" sz="1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hMerge="1">
                  <a:txBody>
                    <a:bodyPr/>
                    <a:lstStyle/>
                    <a:p>
                      <a:endParaRPr lang="ru-RU"/>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1" u="none" strike="noStrike" dirty="0" smtClean="0">
                          <a:solidFill>
                            <a:schemeClr val="tx1"/>
                          </a:solidFill>
                          <a:effectLst/>
                          <a:latin typeface="Times New Roman" panose="02020603050405020304" pitchFamily="18" charset="0"/>
                          <a:cs typeface="Times New Roman" panose="02020603050405020304" pitchFamily="18" charset="0"/>
                        </a:rPr>
                        <a:t>ОЦЕНКА</a:t>
                      </a:r>
                      <a:endParaRPr kumimoji="0" lang="ru-RU" sz="1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0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РАЗВЕДКА </a:t>
                      </a:r>
                      <a:endParaRPr kumimoji="0" lang="ru-RU" sz="1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0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РАЗРАБОТКА</a:t>
                      </a:r>
                    </a:p>
                  </a:txBody>
                  <a:tcPr marL="6155" marR="6155" marT="615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hMerge="1">
                  <a:txBody>
                    <a:bodyPr/>
                    <a:lstStyle/>
                    <a:p>
                      <a:endParaRPr lang="ru-RU"/>
                    </a:p>
                  </a:txBody>
                  <a:tcPr/>
                </a:tc>
              </a:tr>
              <a:tr h="528884">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400" b="0"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Основание</a:t>
                      </a:r>
                      <a:r>
                        <a:rPr kumimoji="0" lang="ru-RU" sz="1400" b="0" u="none" strike="noStrike" kern="1200" baseline="0" dirty="0" smtClean="0">
                          <a:solidFill>
                            <a:schemeClr val="lt1"/>
                          </a:solidFill>
                          <a:effectLst/>
                          <a:latin typeface="Times New Roman" panose="02020603050405020304" pitchFamily="18" charset="0"/>
                          <a:ea typeface="+mn-ea"/>
                          <a:cs typeface="Times New Roman" panose="02020603050405020304" pitchFamily="18" charset="0"/>
                        </a:rPr>
                        <a:t> для</a:t>
                      </a:r>
                    </a:p>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400" b="0" u="none" strike="noStrike" kern="1200" baseline="0" dirty="0" smtClean="0">
                          <a:solidFill>
                            <a:schemeClr val="lt1"/>
                          </a:solidFill>
                          <a:effectLst/>
                          <a:latin typeface="Times New Roman" panose="02020603050405020304" pitchFamily="18" charset="0"/>
                          <a:ea typeface="+mn-ea"/>
                          <a:cs typeface="Times New Roman" panose="02020603050405020304" pitchFamily="18" charset="0"/>
                        </a:rPr>
                        <a:t> начала работ</a:t>
                      </a:r>
                      <a:endParaRPr kumimoji="0" lang="ru-RU" sz="1400" b="0" u="none" strike="noStrike"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accent2">
                          <a:lumMod val="60000"/>
                          <a:lumOff val="4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D9299"/>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П</a:t>
                      </a:r>
                      <a:r>
                        <a:rPr lang="ru-RU" sz="900" dirty="0" smtClean="0">
                          <a:latin typeface="Times New Roman" panose="02020603050405020304" pitchFamily="18" charset="0"/>
                          <a:cs typeface="Times New Roman" panose="02020603050405020304" pitchFamily="18" charset="0"/>
                        </a:rPr>
                        <a:t>роект на </a:t>
                      </a:r>
                    </a:p>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latin typeface="Times New Roman" panose="02020603050405020304" pitchFamily="18" charset="0"/>
                          <a:cs typeface="Times New Roman" panose="02020603050405020304" pitchFamily="18" charset="0"/>
                        </a:rPr>
                        <a:t>региональные </a:t>
                      </a:r>
                    </a:p>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latin typeface="Times New Roman" panose="02020603050405020304" pitchFamily="18" charset="0"/>
                          <a:cs typeface="Times New Roman" panose="02020603050405020304" pitchFamily="18" charset="0"/>
                        </a:rPr>
                        <a:t>работы</a:t>
                      </a:r>
                    </a:p>
                  </a:txBody>
                  <a:tcPr marL="6155" marR="6155" marT="615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Проект на </a:t>
                      </a:r>
                      <a:r>
                        <a:rPr lang="ru-RU" sz="1000" kern="1200" dirty="0" smtClean="0">
                          <a:solidFill>
                            <a:schemeClr val="dk1"/>
                          </a:solidFill>
                          <a:effectLst/>
                          <a:latin typeface="Times New Roman" panose="02020603050405020304" pitchFamily="18" charset="0"/>
                          <a:ea typeface="+mn-ea"/>
                          <a:cs typeface="Times New Roman" panose="02020603050405020304" pitchFamily="18" charset="0"/>
                        </a:rPr>
                        <a:t>прогнозно-</a:t>
                      </a:r>
                      <a:r>
                        <a:rPr lang="ru-RU" sz="1000" kern="1200" dirty="0" err="1" smtClean="0">
                          <a:solidFill>
                            <a:schemeClr val="dk1"/>
                          </a:solidFill>
                          <a:effectLst/>
                          <a:latin typeface="Times New Roman" panose="02020603050405020304" pitchFamily="18" charset="0"/>
                          <a:ea typeface="+mn-ea"/>
                          <a:cs typeface="Times New Roman" panose="02020603050405020304" pitchFamily="18" charset="0"/>
                        </a:rPr>
                        <a:t>минерагенические</a:t>
                      </a:r>
                      <a:r>
                        <a:rPr lang="ru-RU" sz="1000" kern="1200" dirty="0" smtClean="0">
                          <a:solidFill>
                            <a:schemeClr val="dk1"/>
                          </a:solidFill>
                          <a:effectLst/>
                          <a:latin typeface="Times New Roman" panose="02020603050405020304" pitchFamily="18" charset="0"/>
                          <a:ea typeface="+mn-ea"/>
                          <a:cs typeface="Times New Roman" panose="02020603050405020304" pitchFamily="18" charset="0"/>
                        </a:rPr>
                        <a:t> и </a:t>
                      </a:r>
                      <a:r>
                        <a:rPr lang="ru-RU" sz="1000" dirty="0" smtClean="0">
                          <a:latin typeface="Times New Roman" panose="02020603050405020304" pitchFamily="18" charset="0"/>
                          <a:cs typeface="Times New Roman" panose="02020603050405020304" pitchFamily="18" charset="0"/>
                        </a:rPr>
                        <a:t>  поисковые работы</a:t>
                      </a:r>
                      <a:endParaRPr lang="ru-RU" sz="1000" dirty="0">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smtClean="0">
                          <a:latin typeface="Times New Roman" panose="02020603050405020304" pitchFamily="18" charset="0"/>
                          <a:cs typeface="Times New Roman" panose="02020603050405020304" pitchFamily="18" charset="0"/>
                        </a:rPr>
                        <a:t>Проект на оценочные работы</a:t>
                      </a:r>
                      <a:endParaRPr lang="ru-RU" sz="1100" b="0" dirty="0">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a:txBody>
                    <a:bodyPr/>
                    <a:lstStyle/>
                    <a:p>
                      <a:pPr algn="ctr"/>
                      <a:r>
                        <a:rPr lang="ru-RU" sz="1100" b="0" dirty="0" smtClean="0">
                          <a:latin typeface="Times New Roman" panose="02020603050405020304" pitchFamily="18" charset="0"/>
                          <a:cs typeface="Times New Roman" panose="02020603050405020304" pitchFamily="18" charset="0"/>
                        </a:rPr>
                        <a:t>Проект на </a:t>
                      </a:r>
                    </a:p>
                    <a:p>
                      <a:pPr algn="ctr"/>
                      <a:r>
                        <a:rPr lang="ru-RU" sz="1100" b="0" dirty="0" smtClean="0">
                          <a:latin typeface="Times New Roman" panose="02020603050405020304" pitchFamily="18" charset="0"/>
                          <a:cs typeface="Times New Roman" panose="02020603050405020304" pitchFamily="18" charset="0"/>
                        </a:rPr>
                        <a:t>разведочные</a:t>
                      </a:r>
                      <a:r>
                        <a:rPr lang="ru-RU" sz="1100" b="0" baseline="0" dirty="0" smtClean="0">
                          <a:latin typeface="Times New Roman" panose="02020603050405020304" pitchFamily="18" charset="0"/>
                          <a:cs typeface="Times New Roman" panose="02020603050405020304" pitchFamily="18" charset="0"/>
                        </a:rPr>
                        <a:t> работы</a:t>
                      </a:r>
                      <a:endParaRPr lang="ru-RU" sz="1100" b="0" dirty="0">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gridSpan="2">
                  <a:txBody>
                    <a:bodyPr/>
                    <a:lstStyle/>
                    <a:p>
                      <a:pPr algn="ctr"/>
                      <a:r>
                        <a:rPr lang="ru-RU" sz="1100" b="0" dirty="0" smtClean="0">
                          <a:latin typeface="Times New Roman" panose="02020603050405020304" pitchFamily="18" charset="0"/>
                          <a:cs typeface="Times New Roman" panose="02020603050405020304" pitchFamily="18" charset="0"/>
                        </a:rPr>
                        <a:t>Технический проект  </a:t>
                      </a:r>
                    </a:p>
                    <a:p>
                      <a:pPr algn="ctr"/>
                      <a:r>
                        <a:rPr lang="ru-RU" sz="1100" b="0" dirty="0" smtClean="0">
                          <a:latin typeface="Times New Roman" panose="02020603050405020304" pitchFamily="18" charset="0"/>
                          <a:cs typeface="Times New Roman" panose="02020603050405020304" pitchFamily="18" charset="0"/>
                        </a:rPr>
                        <a:t>разработки</a:t>
                      </a:r>
                      <a:endParaRPr lang="ru-RU" sz="1100" b="0" dirty="0"/>
                    </a:p>
                  </a:txBody>
                  <a:tcPr marL="6155" marR="6155" marT="615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hMerge="1">
                  <a:txBody>
                    <a:bodyPr/>
                    <a:lstStyle/>
                    <a:p>
                      <a:endParaRPr lang="ru-RU"/>
                    </a:p>
                  </a:txBody>
                  <a:tcPr/>
                </a:tc>
              </a:tr>
              <a:tr h="227707">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Категории  по  степени изученности</a:t>
                      </a:r>
                      <a:endPar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vert="vert270">
                    <a:lnT w="12700" cap="flat" cmpd="sng" algn="ctr">
                      <a:solidFill>
                        <a:schemeClr val="bg1"/>
                      </a:solidFill>
                      <a:prstDash val="solid"/>
                      <a:round/>
                      <a:headEnd type="none" w="med" len="med"/>
                      <a:tailEnd type="none" w="med" len="med"/>
                    </a:lnT>
                    <a:solidFill>
                      <a:srgbClr val="4D9299"/>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600" b="1" u="none" strike="noStrike" kern="1200" dirty="0" smtClean="0">
                          <a:solidFill>
                            <a:schemeClr val="bg1"/>
                          </a:solidFill>
                          <a:effectLst/>
                          <a:latin typeface="Times New Roman" panose="02020603050405020304" pitchFamily="18" charset="0"/>
                          <a:ea typeface="+mn-ea"/>
                          <a:cs typeface="Times New Roman" panose="02020603050405020304" pitchFamily="18" charset="0"/>
                        </a:rPr>
                        <a:t>РФ</a:t>
                      </a:r>
                      <a:endParaRPr lang="ru-RU" sz="160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a:latin typeface="Times New Roman" panose="02020603050405020304" pitchFamily="18" charset="0"/>
                        <a:cs typeface="Times New Roman" panose="02020603050405020304" pitchFamily="18" charset="0"/>
                      </a:endParaRPr>
                    </a:p>
                  </a:txBody>
                  <a:tcPr vert="vert270">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pattFill prst="pct90">
                      <a:fgClr>
                        <a:srgbClr val="4D9299"/>
                      </a:fgClr>
                      <a:bgClr>
                        <a:schemeClr val="bg1"/>
                      </a:bgClr>
                    </a:pattFill>
                  </a:tcPr>
                </a:tc>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200" b="1"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По степени геологической изученности</a:t>
                      </a:r>
                      <a:endParaRPr kumimoji="0" lang="ru-RU" sz="12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xBody>
                    <a:bodyPr/>
                    <a:lstStyle/>
                    <a:p>
                      <a:endParaRPr lang="ru-RU"/>
                    </a:p>
                  </a:txBody>
                  <a:tcPr/>
                </a:tc>
                <a:tc hMerge="1">
                  <a:txBody>
                    <a:bodyPr/>
                    <a:lstStyle/>
                    <a:p>
                      <a:endParaRPr lang="ru-RU"/>
                    </a:p>
                  </a:txBody>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0" lang="ru-RU" sz="1200" b="1" i="0" u="none" strike="noStrike" kern="1200" dirty="0">
                        <a:solidFill>
                          <a:srgbClr val="0000FF"/>
                        </a:solidFill>
                        <a:effectLst/>
                        <a:latin typeface="Times New Roman" panose="02020603050405020304" pitchFamily="18" charset="0"/>
                        <a:ea typeface="+mn-ea"/>
                        <a:cs typeface="Times New Roman" panose="02020603050405020304" pitchFamily="18" charset="0"/>
                      </a:endParaRPr>
                    </a:p>
                  </a:txBody>
                  <a:tcPr marL="6155" marR="6155" marT="615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hMerge="1">
                  <a:txBody>
                    <a:bodyPr/>
                    <a:lstStyle/>
                    <a:p>
                      <a:endParaRPr lang="ru-RU"/>
                    </a:p>
                  </a:txBody>
                  <a:tcPr/>
                </a:tc>
                <a:tc rowSpan="2"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200" b="1"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По степени  промышленного освоения</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200" b="1" i="0" u="none" strike="noStrike" kern="1200" dirty="0" smtClean="0">
                          <a:solidFill>
                            <a:srgbClr val="0000FF"/>
                          </a:solidFill>
                          <a:effectLst/>
                          <a:latin typeface="Times New Roman" panose="02020603050405020304" pitchFamily="18" charset="0"/>
                          <a:ea typeface="+mn-ea"/>
                          <a:cs typeface="Times New Roman" panose="02020603050405020304" pitchFamily="18" charset="0"/>
                        </a:rPr>
                        <a:t>ИЗВЛЕКАЕМЫЕ ЗАПАСЫ</a:t>
                      </a:r>
                    </a:p>
                  </a:txBody>
                  <a:tcPr marL="6155" marR="6155" marT="615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hMerge="1">
                  <a:txBody>
                    <a:bodyPr/>
                    <a:lstStyle/>
                    <a:p>
                      <a:endParaRPr lang="ru-RU"/>
                    </a:p>
                  </a:txBody>
                  <a:tcPr/>
                </a:tc>
              </a:tr>
              <a:tr h="361393">
                <a:tc vMerge="1">
                  <a:txBody>
                    <a:bodyPr/>
                    <a:lstStyle/>
                    <a:p>
                      <a:endParaRPr lang="ru-RU"/>
                    </a:p>
                  </a:txBody>
                  <a:tcPr/>
                </a:tc>
                <a:tc vMerge="1">
                  <a:txBody>
                    <a:bodyPr/>
                    <a:lstStyle/>
                    <a:p>
                      <a:endParaRPr lang="ru-RU"/>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200" b="1"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ПРОГНОЗНЫЕ</a:t>
                      </a:r>
                      <a:r>
                        <a:rPr kumimoji="0" lang="ru-RU" sz="1200" b="1"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РЕСУРСЫ</a:t>
                      </a:r>
                      <a:endParaRPr kumimoji="0" lang="ru-RU" sz="12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FF99"/>
                    </a:solidFill>
                  </a:tcPr>
                </a:tc>
                <a:tc hMerge="1">
                  <a:txBody>
                    <a:bodyPr/>
                    <a:lstStyle/>
                    <a:p>
                      <a:endParaRPr lang="ru-RU"/>
                    </a:p>
                  </a:txBody>
                  <a:tcPr/>
                </a:tc>
                <a:tc hMerge="1">
                  <a:txBody>
                    <a:bodyPr/>
                    <a:lstStyle/>
                    <a:p>
                      <a:endParaRPr lang="ru-RU"/>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200" b="1" i="0" u="none" strike="noStrike" kern="1200" dirty="0" smtClean="0">
                          <a:solidFill>
                            <a:srgbClr val="0000FF"/>
                          </a:solidFill>
                          <a:effectLst/>
                          <a:latin typeface="Times New Roman" panose="02020603050405020304" pitchFamily="18" charset="0"/>
                          <a:ea typeface="+mn-ea"/>
                          <a:cs typeface="Times New Roman" panose="02020603050405020304" pitchFamily="18" charset="0"/>
                        </a:rPr>
                        <a:t>ГЕОЛОГИЧЕС</a:t>
                      </a:r>
                      <a:r>
                        <a:rPr kumimoji="0" lang="ru-RU" sz="1200" b="1" i="0" u="none" strike="noStrike" kern="1200" baseline="0" dirty="0" smtClean="0">
                          <a:solidFill>
                            <a:srgbClr val="0000FF"/>
                          </a:solidFill>
                          <a:effectLst/>
                          <a:latin typeface="Times New Roman" panose="02020603050405020304" pitchFamily="18" charset="0"/>
                          <a:ea typeface="+mn-ea"/>
                          <a:cs typeface="Times New Roman" panose="02020603050405020304" pitchFamily="18" charset="0"/>
                        </a:rPr>
                        <a:t>КИЕ ЗАПАСЫ</a:t>
                      </a:r>
                      <a:endParaRPr kumimoji="0" lang="ru-RU" sz="1200" b="1" i="0" u="none" strike="noStrike" kern="1200" dirty="0">
                        <a:solidFill>
                          <a:srgbClr val="0000FF"/>
                        </a:solidFill>
                        <a:effectLst/>
                        <a:latin typeface="Times New Roman" panose="02020603050405020304" pitchFamily="18" charset="0"/>
                        <a:ea typeface="+mn-ea"/>
                        <a:cs typeface="Times New Roman" panose="02020603050405020304" pitchFamily="18" charset="0"/>
                      </a:endParaRPr>
                    </a:p>
                  </a:txBody>
                  <a:tcPr marL="6155" marR="6155" marT="6155"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r>
              <a:tr h="683223">
                <a:tc vMerge="1">
                  <a:txBody>
                    <a:bodyPr/>
                    <a:lstStyle/>
                    <a:p>
                      <a:pPr marL="0" algn="ctr" rtl="0" eaLnBrk="1" fontAlgn="ctr" latinLnBrk="0" hangingPunct="1"/>
                      <a:endParaRPr kumimoji="0" lang="ru-RU" sz="800" b="0" u="none" strike="noStrike" kern="1200" dirty="0">
                        <a:solidFill>
                          <a:schemeClr val="lt1"/>
                        </a:solidFill>
                        <a:effectLst/>
                        <a:latin typeface="Times New Roman" panose="02020603050405020304" pitchFamily="18" charset="0"/>
                        <a:ea typeface="+mn-ea"/>
                        <a:cs typeface="Times New Roman" panose="02020603050405020304" pitchFamily="18" charset="0"/>
                      </a:endParaRPr>
                    </a:p>
                  </a:txBody>
                  <a:tcPr marL="9525" marR="9525" marT="9525" marB="0" anchor="ctr">
                    <a:solidFill>
                      <a:schemeClr val="tx2">
                        <a:lumMod val="60000"/>
                        <a:lumOff val="40000"/>
                      </a:schemeClr>
                    </a:solidFill>
                  </a:tcPr>
                </a:tc>
                <a:tc vMerge="1">
                  <a:txBody>
                    <a:bodyPr/>
                    <a:lstStyle/>
                    <a:p>
                      <a:endParaRPr lang="ru-RU"/>
                    </a:p>
                  </a:txBody>
                  <a:tcPr/>
                </a:tc>
                <a:tc>
                  <a:txBody>
                    <a:bodyPr/>
                    <a:lstStyle/>
                    <a:p>
                      <a:pPr algn="ctr"/>
                      <a:r>
                        <a:rPr kumimoji="0" lang="ru-RU" sz="800" b="1" i="0" u="none" strike="noStrike" kern="1200" cap="none" spc="0" normalizeH="0" baseline="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Возможные</a:t>
                      </a:r>
                      <a:r>
                        <a:rPr lang="ru-RU" sz="1600" b="1" dirty="0" smtClean="0">
                          <a:solidFill>
                            <a:schemeClr val="bg1">
                              <a:lumMod val="50000"/>
                            </a:schemeClr>
                          </a:solidFill>
                          <a:latin typeface="Times New Roman" panose="02020603050405020304" pitchFamily="18" charset="0"/>
                          <a:cs typeface="Times New Roman" panose="02020603050405020304" pitchFamily="18" charset="0"/>
                        </a:rPr>
                        <a:t> </a:t>
                      </a:r>
                    </a:p>
                    <a:p>
                      <a:pPr algn="ctr"/>
                      <a:r>
                        <a:rPr lang="ru-RU" sz="1600" b="1" dirty="0" smtClean="0">
                          <a:solidFill>
                            <a:schemeClr val="bg1">
                              <a:lumMod val="50000"/>
                            </a:schemeClr>
                          </a:solidFill>
                          <a:latin typeface="Times New Roman" panose="02020603050405020304" pitchFamily="18" charset="0"/>
                          <a:cs typeface="Times New Roman" panose="02020603050405020304" pitchFamily="18" charset="0"/>
                        </a:rPr>
                        <a:t>Р</a:t>
                      </a:r>
                      <a:r>
                        <a:rPr lang="ru-RU" sz="1600" b="1" baseline="-25000" dirty="0" smtClean="0">
                          <a:solidFill>
                            <a:schemeClr val="bg1">
                              <a:lumMod val="50000"/>
                            </a:schemeClr>
                          </a:solidFill>
                          <a:latin typeface="Times New Roman" panose="02020603050405020304" pitchFamily="18" charset="0"/>
                          <a:cs typeface="Times New Roman" panose="02020603050405020304" pitchFamily="18" charset="0"/>
                        </a:rPr>
                        <a:t>3</a:t>
                      </a:r>
                    </a:p>
                  </a:txBody>
                  <a:tcPr marL="6155" marR="6155" marT="6155" marB="0" anchor="ctr">
                    <a:lnL w="38100" cap="flat" cmpd="sng" algn="ctr">
                      <a:solidFill>
                        <a:srgbClr val="FF0000"/>
                      </a:solidFill>
                      <a:prstDash val="solid"/>
                      <a:round/>
                      <a:headEnd type="none" w="med" len="med"/>
                      <a:tailEnd type="none" w="med" len="med"/>
                    </a:lnL>
                    <a:lnR w="12700" cap="flat" cmpd="sng" algn="ctr">
                      <a:solidFill>
                        <a:srgbClr val="FF0000"/>
                      </a:solidFill>
                      <a:prstDash val="dash"/>
                      <a:round/>
                      <a:headEnd type="none" w="med" len="med"/>
                      <a:tailEnd type="none" w="med" len="med"/>
                    </a:lnR>
                    <a:lnT w="38100" cap="flat" cmpd="sng" algn="ctr">
                      <a:solidFill>
                        <a:srgbClr val="FF0000"/>
                      </a:solidFill>
                      <a:prstDash val="solid"/>
                      <a:round/>
                      <a:headEnd type="none" w="med" len="med"/>
                      <a:tailEnd type="none" w="med" len="med"/>
                    </a:lnT>
                    <a:lnB w="19050" cap="flat" cmpd="sng" algn="ctr">
                      <a:solidFill>
                        <a:srgbClr val="FF0000"/>
                      </a:solidFill>
                      <a:prstDash val="dashDot"/>
                      <a:round/>
                      <a:headEnd type="none" w="med" len="med"/>
                      <a:tailEnd type="none" w="med" len="med"/>
                    </a:lnB>
                    <a:solidFill>
                      <a:srgbClr val="FFFFC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800" b="1" i="0" u="none" strike="noStrike" kern="1200" cap="none" spc="0" normalizeH="0" baseline="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Перспективные</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bg1">
                              <a:lumMod val="50000"/>
                            </a:schemeClr>
                          </a:solidFill>
                          <a:latin typeface="Times New Roman" panose="02020603050405020304" pitchFamily="18" charset="0"/>
                          <a:cs typeface="Times New Roman" panose="02020603050405020304" pitchFamily="18" charset="0"/>
                        </a:rPr>
                        <a:t>Р</a:t>
                      </a:r>
                      <a:r>
                        <a:rPr lang="ru-RU" sz="1600" b="1" baseline="-25000" dirty="0" smtClean="0">
                          <a:solidFill>
                            <a:schemeClr val="bg1">
                              <a:lumMod val="50000"/>
                            </a:schemeClr>
                          </a:solidFill>
                          <a:latin typeface="Times New Roman" panose="02020603050405020304" pitchFamily="18" charset="0"/>
                          <a:cs typeface="Times New Roman" panose="02020603050405020304" pitchFamily="18" charset="0"/>
                        </a:rPr>
                        <a:t>2</a:t>
                      </a:r>
                      <a:endParaRPr lang="ru-RU" sz="1600" b="1" baseline="-25000" dirty="0">
                        <a:solidFill>
                          <a:schemeClr val="bg1">
                            <a:lumMod val="50000"/>
                          </a:schemeClr>
                        </a:solidFill>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38100" cap="flat" cmpd="sng" algn="ctr">
                      <a:solidFill>
                        <a:srgbClr val="FF0000"/>
                      </a:solidFill>
                      <a:prstDash val="solid"/>
                      <a:round/>
                      <a:headEnd type="none" w="med" len="med"/>
                      <a:tailEnd type="none" w="med" len="med"/>
                    </a:lnT>
                    <a:lnB w="19050" cap="flat" cmpd="sng" algn="ctr">
                      <a:solidFill>
                        <a:srgbClr val="FF0000"/>
                      </a:solidFill>
                      <a:prstDash val="dashDot"/>
                      <a:round/>
                      <a:headEnd type="none" w="med" len="med"/>
                      <a:tailEnd type="none" w="med" len="med"/>
                    </a:lnB>
                    <a:solidFill>
                      <a:srgbClr val="FFFFC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000" b="1" dirty="0" smtClean="0">
                        <a:solidFill>
                          <a:schemeClr val="bg1">
                            <a:lumMod val="50000"/>
                          </a:schemeClr>
                        </a:solidFill>
                        <a:latin typeface="Times New Roman" panose="02020603050405020304" pitchFamily="18" charset="0"/>
                        <a:cs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0" lang="ru-RU" sz="800" b="1" i="0" u="none" strike="noStrike" kern="1200" cap="none" spc="0" normalizeH="0" baseline="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Предполага-емые</a:t>
                      </a:r>
                    </a:p>
                    <a:p>
                      <a:pPr marL="0" marR="0" indent="0" algn="ctr" defTabSz="914400" rtl="0" eaLnBrk="1" fontAlgn="ctr" latinLnBrk="0" hangingPunct="1">
                        <a:lnSpc>
                          <a:spcPct val="100000"/>
                        </a:lnSpc>
                        <a:spcBef>
                          <a:spcPts val="0"/>
                        </a:spcBef>
                        <a:spcAft>
                          <a:spcPts val="0"/>
                        </a:spcAft>
                        <a:buClrTx/>
                        <a:buSzTx/>
                        <a:buFontTx/>
                        <a:buNone/>
                        <a:tabLst/>
                        <a:defRPr/>
                      </a:pPr>
                      <a:r>
                        <a:rPr lang="ru-RU" sz="1600" b="1" dirty="0" smtClean="0">
                          <a:solidFill>
                            <a:schemeClr val="bg1">
                              <a:lumMod val="50000"/>
                            </a:schemeClr>
                          </a:solidFill>
                          <a:latin typeface="Times New Roman" panose="02020603050405020304" pitchFamily="18" charset="0"/>
                          <a:cs typeface="Times New Roman" panose="02020603050405020304" pitchFamily="18" charset="0"/>
                        </a:rPr>
                        <a:t>Р</a:t>
                      </a:r>
                      <a:r>
                        <a:rPr lang="ru-RU" sz="1600" b="1" baseline="-25000" dirty="0" smtClean="0">
                          <a:solidFill>
                            <a:schemeClr val="bg1">
                              <a:lumMod val="50000"/>
                            </a:schemeClr>
                          </a:solidFill>
                          <a:latin typeface="Times New Roman" panose="02020603050405020304" pitchFamily="18" charset="0"/>
                          <a:cs typeface="Times New Roman" panose="02020603050405020304" pitchFamily="18" charset="0"/>
                        </a:rPr>
                        <a:t>1</a:t>
                      </a:r>
                      <a:endParaRPr lang="ru-RU" sz="1600" b="1" i="1" u="none" strike="noStrike" baseline="-25000" dirty="0">
                        <a:solidFill>
                          <a:schemeClr val="bg1">
                            <a:lumMod val="50000"/>
                          </a:schemeClr>
                        </a:solidFill>
                        <a:effectLst/>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rgbClr val="FF0000"/>
                      </a:solidFill>
                      <a:prstDash val="dash"/>
                      <a:round/>
                      <a:headEnd type="none" w="med" len="med"/>
                      <a:tailEnd type="none" w="med" len="med"/>
                    </a:lnL>
                    <a:lnR w="1905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Оценённые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(С</a:t>
                      </a:r>
                      <a:r>
                        <a:rPr kumimoji="0" lang="ru-RU" sz="1400" b="1" i="0" u="none" strike="noStrike" kern="1200" cap="none" spc="0" normalizeH="0" baseline="-25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2</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lang="ru-RU" sz="1400" b="1" dirty="0">
                        <a:solidFill>
                          <a:schemeClr val="tx1"/>
                        </a:solidFill>
                      </a:endParaRPr>
                    </a:p>
                  </a:txBody>
                  <a:tcPr marL="6155" marR="6155" marT="6155" marB="0" anchor="ctr">
                    <a:lnL w="19050" cap="flat" cmpd="sng" algn="ctr">
                      <a:solidFill>
                        <a:srgbClr val="FF0000"/>
                      </a:solidFill>
                      <a:prstDash val="solid"/>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0000"/>
                      </a:solidFill>
                      <a:prstDash val="dashDot"/>
                      <a:round/>
                      <a:headEnd type="none" w="med" len="med"/>
                      <a:tailEnd type="none" w="med" len="med"/>
                    </a:lnB>
                    <a:pattFill prst="horzBrick">
                      <a:fgClr>
                        <a:srgbClr val="99FFCC"/>
                      </a:fgClr>
                      <a:bgClr>
                        <a:schemeClr val="bg1"/>
                      </a:bgClr>
                    </a:patt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400" b="1" kern="1200" dirty="0" smtClean="0">
                          <a:solidFill>
                            <a:schemeClr val="tx1"/>
                          </a:solidFill>
                          <a:latin typeface="Times New Roman" panose="02020603050405020304" pitchFamily="18" charset="0"/>
                          <a:ea typeface="+mn-ea"/>
                          <a:cs typeface="Times New Roman" panose="02020603050405020304" pitchFamily="18" charset="0"/>
                        </a:rPr>
                        <a:t>Разведанные</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400" b="1" kern="1200" dirty="0" smtClean="0">
                          <a:solidFill>
                            <a:schemeClr val="tx1"/>
                          </a:solidFill>
                          <a:latin typeface="Times New Roman" panose="02020603050405020304" pitchFamily="18" charset="0"/>
                          <a:ea typeface="+mn-ea"/>
                          <a:cs typeface="Times New Roman" panose="02020603050405020304" pitchFamily="18" charset="0"/>
                        </a:rPr>
                        <a:t> (</a:t>
                      </a:r>
                      <a:r>
                        <a:rPr lang="ru-RU" sz="1400" b="1" u="none" strike="noStrike" baseline="0" dirty="0" smtClean="0">
                          <a:solidFill>
                            <a:schemeClr val="tx1"/>
                          </a:solidFill>
                          <a:effectLst/>
                          <a:latin typeface="Times New Roman" panose="02020603050405020304" pitchFamily="18" charset="0"/>
                          <a:cs typeface="Times New Roman" panose="02020603050405020304" pitchFamily="18" charset="0"/>
                        </a:rPr>
                        <a:t>В+</a:t>
                      </a:r>
                      <a:r>
                        <a:rPr lang="ru-RU" sz="1400" b="1" u="none" strike="noStrike" dirty="0" smtClean="0">
                          <a:solidFill>
                            <a:schemeClr val="tx1"/>
                          </a:solidFill>
                          <a:effectLst/>
                          <a:latin typeface="Times New Roman" panose="02020603050405020304" pitchFamily="18" charset="0"/>
                          <a:cs typeface="Times New Roman" panose="02020603050405020304" pitchFamily="18" charset="0"/>
                        </a:rPr>
                        <a:t>С</a:t>
                      </a:r>
                      <a:r>
                        <a:rPr lang="ru-RU" sz="1400" b="1" u="none" strike="noStrike" baseline="-25000" dirty="0" smtClean="0">
                          <a:solidFill>
                            <a:schemeClr val="tx1"/>
                          </a:solidFill>
                          <a:effectLst/>
                          <a:latin typeface="Times New Roman" panose="02020603050405020304" pitchFamily="18" charset="0"/>
                          <a:cs typeface="Times New Roman" panose="02020603050405020304" pitchFamily="18" charset="0"/>
                        </a:rPr>
                        <a:t>1</a:t>
                      </a:r>
                      <a:r>
                        <a:rPr lang="ru-RU" sz="1400" b="1" u="none" strike="noStrike" dirty="0" smtClean="0">
                          <a:solidFill>
                            <a:schemeClr val="tx1"/>
                          </a:solidFill>
                          <a:effectLst/>
                          <a:latin typeface="Times New Roman" panose="02020603050405020304" pitchFamily="18" charset="0"/>
                          <a:cs typeface="Times New Roman" panose="02020603050405020304" pitchFamily="18" charset="0"/>
                        </a:rPr>
                        <a:t>)</a:t>
                      </a:r>
                      <a:endParaRPr lang="ru-RU" sz="1400" b="1" i="1"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rgbClr val="C00000"/>
                      </a:solidFill>
                      <a:prstDash val="dash"/>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0000"/>
                      </a:solidFill>
                      <a:prstDash val="dashDot"/>
                      <a:round/>
                      <a:headEnd type="none" w="med" len="med"/>
                      <a:tailEnd type="none" w="med" len="med"/>
                    </a:lnB>
                    <a:pattFill prst="horzBrick">
                      <a:fgClr>
                        <a:srgbClr val="99FFCC"/>
                      </a:fgClr>
                      <a:bgClr>
                        <a:schemeClr val="bg1"/>
                      </a:bgClr>
                    </a:patt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Вероятные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R</a:t>
                      </a:r>
                      <a:r>
                        <a:rPr kumimoji="0" lang="en-US" sz="1400" b="1" i="0" u="none" strike="noStrike" kern="1200" cap="none" spc="0" normalizeH="0" baseline="-25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2</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lang="ru-RU" sz="1400" b="1" dirty="0">
                        <a:solidFill>
                          <a:schemeClr val="tx1"/>
                        </a:solidFill>
                      </a:endParaRPr>
                    </a:p>
                  </a:txBody>
                  <a:tcPr marL="6155" marR="6155" marT="6155" marB="0" anchor="ctr">
                    <a:lnL w="19050" cap="flat" cmpd="sng" algn="ctr">
                      <a:solidFill>
                        <a:srgbClr val="FF0000"/>
                      </a:solidFill>
                      <a:prstDash val="solid"/>
                      <a:round/>
                      <a:headEnd type="none" w="med" len="med"/>
                      <a:tailEnd type="none" w="med" len="med"/>
                    </a:lnL>
                    <a:lnR w="12700" cap="flat" cmpd="sng" algn="ctr">
                      <a:solidFill>
                        <a:srgbClr val="C00000"/>
                      </a:solidFill>
                      <a:prstDash val="dash"/>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C00000"/>
                      </a:solidFill>
                      <a:prstDash val="lgDashDot"/>
                      <a:round/>
                      <a:headEnd type="none" w="med" len="med"/>
                      <a:tailEnd type="none" w="med" len="med"/>
                    </a:lnB>
                    <a:pattFill prst="horzBrick">
                      <a:fgClr>
                        <a:schemeClr val="accent2">
                          <a:lumMod val="20000"/>
                          <a:lumOff val="80000"/>
                        </a:schemeClr>
                      </a:fgClr>
                      <a:bgClr>
                        <a:schemeClr val="bg1"/>
                      </a:bgClr>
                    </a:patt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Доказанные</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R</a:t>
                      </a:r>
                      <a:r>
                        <a:rPr kumimoji="0" lang="en-US" sz="1400" b="1" i="0" u="none" strike="noStrike" kern="1200" cap="none" spc="0" normalizeH="0" baseline="-25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1</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lang="ru-RU" sz="1400" b="1" dirty="0">
                        <a:solidFill>
                          <a:schemeClr val="tx1"/>
                        </a:solidFill>
                      </a:endParaRPr>
                    </a:p>
                  </a:txBody>
                  <a:tcPr marL="6155" marR="6155" marT="6155" marB="0" anchor="ctr">
                    <a:lnL w="12700" cap="flat" cmpd="sng" algn="ctr">
                      <a:solidFill>
                        <a:srgbClr val="C00000"/>
                      </a:solidFill>
                      <a:prstDash val="dash"/>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C00000"/>
                      </a:solidFill>
                      <a:prstDash val="lgDashDot"/>
                      <a:round/>
                      <a:headEnd type="none" w="med" len="med"/>
                      <a:tailEnd type="none" w="med" len="med"/>
                    </a:lnB>
                    <a:pattFill prst="horzBrick">
                      <a:fgClr>
                        <a:schemeClr val="accent2">
                          <a:lumMod val="20000"/>
                          <a:lumOff val="80000"/>
                        </a:schemeClr>
                      </a:fgClr>
                      <a:bgClr>
                        <a:schemeClr val="bg1"/>
                      </a:bgClr>
                    </a:pattFill>
                  </a:tcPr>
                </a:tc>
              </a:tr>
              <a:tr h="4436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latin typeface="Times New Roman" panose="02020603050405020304" pitchFamily="18" charset="0"/>
                        <a:cs typeface="Times New Roman" panose="02020603050405020304" pitchFamily="18" charset="0"/>
                      </a:endParaRPr>
                    </a:p>
                  </a:txBody>
                  <a:tcPr vert="vert270">
                    <a:solidFill>
                      <a:srgbClr val="4D9299"/>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CRIRSCO</a:t>
                      </a:r>
                      <a:endParaRPr lang="ru-RU" sz="160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vert="vert270">
                    <a:lnR w="38100" cap="flat" cmpd="sng" algn="ctr">
                      <a:solidFill>
                        <a:srgbClr val="FF0000"/>
                      </a:solidFill>
                      <a:prstDash val="solid"/>
                      <a:round/>
                      <a:headEnd type="none" w="med" len="med"/>
                      <a:tailEnd type="none" w="med" len="med"/>
                    </a:lnR>
                    <a:pattFill prst="trellis">
                      <a:fgClr>
                        <a:srgbClr val="4D9299"/>
                      </a:fgClr>
                      <a:bgClr>
                        <a:schemeClr val="bg1"/>
                      </a:bgClr>
                    </a:pattFill>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Exploration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tx1"/>
                          </a:solidFill>
                          <a:effectLst/>
                          <a:latin typeface="Times New Roman" panose="02020603050405020304" pitchFamily="18" charset="0"/>
                          <a:ea typeface="+mn-ea"/>
                          <a:cs typeface="Times New Roman" panose="02020603050405020304" pitchFamily="18" charset="0"/>
                        </a:rPr>
                        <a:t>r</a:t>
                      </a:r>
                      <a:r>
                        <a:rPr kumimoji="0"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esults</a:t>
                      </a:r>
                      <a:endPar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3810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dashDot"/>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rowSpan="2" hMerge="1">
                  <a:txBody>
                    <a:bodyPr/>
                    <a:lstStyle/>
                    <a:p>
                      <a:endParaRPr lang="ru-RU"/>
                    </a:p>
                  </a:txBody>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noProof="0" dirty="0" smtClean="0">
                          <a:solidFill>
                            <a:srgbClr val="0000FF"/>
                          </a:solidFill>
                          <a:effectLst/>
                          <a:latin typeface="Times New Roman" panose="02020603050405020304" pitchFamily="18" charset="0"/>
                          <a:ea typeface="+mn-ea"/>
                          <a:cs typeface="Times New Roman" panose="02020603050405020304" pitchFamily="18" charset="0"/>
                        </a:rPr>
                        <a:t>MINERAL RESOURCE</a:t>
                      </a:r>
                      <a:r>
                        <a:rPr kumimoji="0" lang="ru-RU" sz="1200" b="1" i="0" u="none" strike="noStrike" kern="1200" noProof="0" dirty="0" smtClean="0">
                          <a:solidFill>
                            <a:srgbClr val="0000FF"/>
                          </a:solidFill>
                          <a:effectLst/>
                          <a:latin typeface="Times New Roman" panose="02020603050405020304" pitchFamily="18" charset="0"/>
                          <a:ea typeface="+mn-ea"/>
                          <a:cs typeface="Times New Roman" panose="02020603050405020304" pitchFamily="18" charset="0"/>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200" b="1" i="0" u="none" strike="noStrike" kern="1200" noProof="0" dirty="0" smtClean="0">
                          <a:solidFill>
                            <a:srgbClr val="0000FF"/>
                          </a:solidFill>
                          <a:effectLst/>
                          <a:latin typeface="Times New Roman" panose="02020603050405020304" pitchFamily="18" charset="0"/>
                          <a:ea typeface="+mn-ea"/>
                          <a:cs typeface="Times New Roman" panose="02020603050405020304" pitchFamily="18" charset="0"/>
                        </a:rPr>
                        <a:t> (Минеральные ресурсы)</a:t>
                      </a:r>
                      <a:endParaRPr kumimoji="0" lang="ru-RU" sz="1200" b="1" i="0" u="none" strike="noStrike" kern="1200" dirty="0">
                        <a:solidFill>
                          <a:srgbClr val="0000FF"/>
                        </a:solidFill>
                        <a:effectLst/>
                        <a:latin typeface="Times New Roman" panose="02020603050405020304" pitchFamily="18" charset="0"/>
                        <a:ea typeface="+mn-ea"/>
                        <a:cs typeface="Times New Roman" panose="02020603050405020304" pitchFamily="18" charset="0"/>
                      </a:endParaRPr>
                    </a:p>
                  </a:txBody>
                  <a:tcP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C00000"/>
                      </a:solidFill>
                      <a:prstDash val="dash"/>
                      <a:round/>
                      <a:headEnd type="none" w="med" len="med"/>
                      <a:tailEnd type="none" w="med" len="med"/>
                    </a:lnB>
                    <a:solidFill>
                      <a:srgbClr val="CCFFCC"/>
                    </a:solid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noProof="0" dirty="0" smtClean="0">
                          <a:solidFill>
                            <a:srgbClr val="0000FF"/>
                          </a:solidFill>
                          <a:effectLst/>
                          <a:latin typeface="Times New Roman" panose="02020603050405020304" pitchFamily="18" charset="0"/>
                          <a:ea typeface="+mn-ea"/>
                          <a:cs typeface="Times New Roman" panose="02020603050405020304" pitchFamily="18" charset="0"/>
                        </a:rPr>
                        <a:t>MINERAL RESERVES</a:t>
                      </a:r>
                      <a:endParaRPr kumimoji="0" lang="ru-RU" sz="1200" b="1" i="0" u="none" strike="noStrike" kern="1200" noProof="0" dirty="0" smtClean="0">
                        <a:solidFill>
                          <a:srgbClr val="0000FF"/>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200" b="1" i="0" u="none" strike="noStrike" kern="1200" dirty="0" smtClean="0">
                          <a:solidFill>
                            <a:srgbClr val="0000FF"/>
                          </a:solidFill>
                          <a:effectLst/>
                          <a:latin typeface="Times New Roman" panose="02020603050405020304" pitchFamily="18" charset="0"/>
                          <a:ea typeface="+mn-ea"/>
                          <a:cs typeface="Times New Roman" panose="02020603050405020304" pitchFamily="18" charset="0"/>
                        </a:rPr>
                        <a:t> (Запасы)</a:t>
                      </a:r>
                      <a:endParaRPr kumimoji="0" lang="ru-RU" sz="1200" b="1" i="0" u="none" strike="noStrike" kern="1200" dirty="0">
                        <a:solidFill>
                          <a:srgbClr val="0000FF"/>
                        </a:solidFill>
                        <a:effectLst/>
                        <a:latin typeface="Times New Roman" panose="02020603050405020304" pitchFamily="18" charset="0"/>
                        <a:ea typeface="+mn-ea"/>
                        <a:cs typeface="Times New Roman" panose="02020603050405020304" pitchFamily="18" charset="0"/>
                      </a:endParaRPr>
                    </a:p>
                  </a:txBody>
                  <a:tcPr marL="6155" marR="6155" marT="6155" marB="0" anchor="ctr">
                    <a:lnL w="1905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C00000"/>
                      </a:solidFill>
                      <a:prstDash val="lgDashDot"/>
                      <a:round/>
                      <a:headEnd type="none" w="med" len="med"/>
                      <a:tailEnd type="none" w="med" len="med"/>
                    </a:lnT>
                    <a:lnB w="12700" cap="flat" cmpd="sng" algn="ctr">
                      <a:solidFill>
                        <a:srgbClr val="C00000"/>
                      </a:solidFill>
                      <a:prstDash val="dash"/>
                      <a:round/>
                      <a:headEnd type="none" w="med" len="med"/>
                      <a:tailEnd type="none" w="med" len="med"/>
                    </a:lnB>
                    <a:solidFill>
                      <a:schemeClr val="accent2">
                        <a:lumMod val="20000"/>
                        <a:lumOff val="80000"/>
                      </a:schemeClr>
                    </a:solidFill>
                  </a:tcPr>
                </a:tc>
                <a:tc hMerge="1">
                  <a:txBody>
                    <a:bodyPr/>
                    <a:lstStyle/>
                    <a:p>
                      <a:endParaRPr lang="ru-RU"/>
                    </a:p>
                  </a:txBody>
                  <a:tcPr/>
                </a:tc>
              </a:tr>
              <a:tr h="782721">
                <a:tc vMerge="1">
                  <a:txBody>
                    <a:bodyPr/>
                    <a:lstStyle/>
                    <a:p>
                      <a:endParaRPr lang="ru-RU"/>
                    </a:p>
                  </a:txBody>
                  <a:tcPr/>
                </a:tc>
                <a:tc vMerge="1">
                  <a:txBody>
                    <a:bodyPr/>
                    <a:lstStyle/>
                    <a:p>
                      <a:endParaRPr lang="ru-RU"/>
                    </a:p>
                  </a:txBody>
                  <a:tcPr/>
                </a:tc>
                <a:tc gridSpan="2"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ru-RU" sz="1100" b="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ysDash"/>
                      <a:round/>
                      <a:headEnd type="none" w="med" len="med"/>
                      <a:tailEnd type="none" w="med" len="med"/>
                    </a:lnT>
                    <a:lnB w="12700" cap="flat" cmpd="sng" algn="ctr">
                      <a:solidFill>
                        <a:schemeClr val="accent2">
                          <a:lumMod val="60000"/>
                          <a:lumOff val="40000"/>
                        </a:schemeClr>
                      </a:solidFill>
                      <a:prstDash val="sysDash"/>
                      <a:round/>
                      <a:headEnd type="none" w="med" len="med"/>
                      <a:tailEnd type="none" w="med" len="med"/>
                    </a:lnB>
                    <a:solidFill>
                      <a:schemeClr val="accent2">
                        <a:lumMod val="20000"/>
                        <a:lumOff val="80000"/>
                      </a:schemeClr>
                    </a:solidFill>
                  </a:tcPr>
                </a:tc>
                <a:tc hMerge="1"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tx1"/>
                          </a:solidFill>
                          <a:effectLst/>
                          <a:latin typeface="Times New Roman" panose="02020603050405020304" pitchFamily="18" charset="0"/>
                          <a:ea typeface="+mn-ea"/>
                          <a:cs typeface="Times New Roman" panose="02020603050405020304" pitchFamily="18" charset="0"/>
                        </a:rPr>
                        <a:t>Inferred</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000" b="1" kern="1200" dirty="0" smtClean="0">
                          <a:solidFill>
                            <a:schemeClr val="tx1"/>
                          </a:solidFill>
                          <a:effectLst/>
                          <a:latin typeface="Times New Roman" panose="02020603050405020304" pitchFamily="18" charset="0"/>
                          <a:ea typeface="+mn-ea"/>
                          <a:cs typeface="Times New Roman" panose="02020603050405020304" pitchFamily="18" charset="0"/>
                        </a:rPr>
                        <a:t>предполагаемые</a:t>
                      </a:r>
                      <a:endParaRPr lang="ru-RU" sz="1000" b="1" dirty="0">
                        <a:solidFill>
                          <a:schemeClr val="tx1"/>
                        </a:solidFill>
                      </a:endParaRPr>
                    </a:p>
                  </a:txBody>
                  <a:tcPr marL="6155" marR="6155" marT="6155" marB="0" anchor="ctr">
                    <a:lnL w="19050" cap="flat" cmpd="sng" algn="ctr">
                      <a:solidFill>
                        <a:srgbClr val="FF0000"/>
                      </a:solidFill>
                      <a:prstDash val="solid"/>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pattFill prst="lgConfetti">
                      <a:fgClr>
                        <a:srgbClr val="99FFCC"/>
                      </a:fgClr>
                      <a:bgClr>
                        <a:schemeClr val="bg1"/>
                      </a:bgClr>
                    </a:patt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tx1"/>
                          </a:solidFill>
                          <a:effectLst/>
                          <a:latin typeface="Times New Roman" panose="02020603050405020304" pitchFamily="18" charset="0"/>
                          <a:ea typeface="+mn-ea"/>
                          <a:cs typeface="Times New Roman" panose="02020603050405020304" pitchFamily="18" charset="0"/>
                        </a:rPr>
                        <a:t>Indicated </a:t>
                      </a:r>
                      <a:endParaRPr kumimoji="0" lang="ru-RU" sz="14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kern="1200" dirty="0" smtClean="0">
                          <a:solidFill>
                            <a:schemeClr val="tx1"/>
                          </a:solidFill>
                          <a:effectLst/>
                          <a:latin typeface="Times New Roman" panose="02020603050405020304" pitchFamily="18" charset="0"/>
                          <a:ea typeface="+mn-ea"/>
                          <a:cs typeface="Times New Roman" panose="02020603050405020304" pitchFamily="18" charset="0"/>
                        </a:rPr>
                        <a:t>(</a:t>
                      </a:r>
                      <a:r>
                        <a:rPr kumimoji="0" lang="ru-RU" sz="1000" b="1" kern="1200" dirty="0" smtClean="0">
                          <a:solidFill>
                            <a:schemeClr val="tx1"/>
                          </a:solidFill>
                          <a:effectLst/>
                          <a:latin typeface="Times New Roman" panose="02020603050405020304" pitchFamily="18" charset="0"/>
                          <a:ea typeface="+mn-ea"/>
                          <a:cs typeface="Times New Roman" panose="02020603050405020304" pitchFamily="18" charset="0"/>
                        </a:rPr>
                        <a:t>исчисленные,  выявленные)</a:t>
                      </a:r>
                      <a:endParaRPr lang="ru-RU" sz="1000" b="1" dirty="0">
                        <a:solidFill>
                          <a:schemeClr val="tx1"/>
                        </a:solidFill>
                      </a:endParaRPr>
                    </a:p>
                  </a:txBody>
                  <a:tcPr marL="6155" marR="6155" marT="6155" marB="0" anchor="ctr">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pattFill prst="lgConfetti">
                      <a:fgClr>
                        <a:srgbClr val="99FFCC"/>
                      </a:fgClr>
                      <a:bgClr>
                        <a:schemeClr val="bg1"/>
                      </a:bgClr>
                    </a:patt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1" kern="1200" dirty="0" smtClean="0">
                          <a:solidFill>
                            <a:schemeClr val="tx1"/>
                          </a:solidFill>
                          <a:effectLst/>
                          <a:latin typeface="Times New Roman" panose="02020603050405020304" pitchFamily="18" charset="0"/>
                          <a:ea typeface="+mn-ea"/>
                          <a:cs typeface="Times New Roman" panose="02020603050405020304" pitchFamily="18" charset="0"/>
                        </a:rPr>
                        <a:t>Measured</a:t>
                      </a:r>
                      <a:endParaRPr kumimoji="0" lang="ru-RU" sz="14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2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kumimoji="0"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a:t>
                      </a:r>
                      <a:r>
                        <a:rPr kumimoji="0" lang="ru-RU" sz="1200" b="1" kern="1200" dirty="0" smtClean="0">
                          <a:solidFill>
                            <a:schemeClr val="tx1"/>
                          </a:solidFill>
                          <a:effectLst/>
                          <a:latin typeface="Times New Roman" panose="02020603050405020304" pitchFamily="18" charset="0"/>
                          <a:ea typeface="+mn-ea"/>
                          <a:cs typeface="Times New Roman" panose="02020603050405020304" pitchFamily="18" charset="0"/>
                        </a:rPr>
                        <a:t>измеренные, </a:t>
                      </a:r>
                    </a:p>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200" b="1" kern="1200" dirty="0" smtClean="0">
                          <a:solidFill>
                            <a:schemeClr val="tx1"/>
                          </a:solidFill>
                          <a:effectLst/>
                          <a:latin typeface="Times New Roman" panose="02020603050405020304" pitchFamily="18" charset="0"/>
                          <a:ea typeface="+mn-ea"/>
                          <a:cs typeface="Times New Roman" panose="02020603050405020304" pitchFamily="18" charset="0"/>
                        </a:rPr>
                        <a:t>оценённые)</a:t>
                      </a:r>
                      <a:endParaRPr lang="ru-RU" sz="1200" b="1" i="1" u="none" strike="noStrike" dirty="0">
                        <a:solidFill>
                          <a:schemeClr val="tx1"/>
                        </a:solidFill>
                        <a:effectLst/>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rgbClr val="C00000"/>
                      </a:solidFill>
                      <a:prstDash val="dash"/>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pattFill prst="lgConfetti">
                      <a:fgClr>
                        <a:srgbClr val="99FFCC"/>
                      </a:fgClr>
                      <a:bgClr>
                        <a:schemeClr val="bg1"/>
                      </a:bgClr>
                    </a:patt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Probable (</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вероятные)</a:t>
                      </a:r>
                      <a:endPar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19050" cap="flat" cmpd="sng" algn="ctr">
                      <a:solidFill>
                        <a:srgbClr val="FF0000"/>
                      </a:solidFill>
                      <a:prstDash val="solid"/>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pattFill prst="lgConfetti">
                      <a:fgClr>
                        <a:schemeClr val="accent2">
                          <a:lumMod val="20000"/>
                          <a:lumOff val="80000"/>
                        </a:schemeClr>
                      </a:fgClr>
                      <a:bgClr>
                        <a:schemeClr val="bg1"/>
                      </a:bgClr>
                    </a:patt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Proved (</a:t>
                      </a: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доказанные)</a:t>
                      </a:r>
                    </a:p>
                  </a:txBody>
                  <a:tcPr marL="6155" marR="6155" marT="6155" marB="0" anchor="ctr">
                    <a:lnL w="12700" cap="flat" cmpd="sng" algn="ctr">
                      <a:solidFill>
                        <a:srgbClr val="C00000"/>
                      </a:solidFill>
                      <a:prstDash val="dash"/>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pattFill prst="lgConfetti">
                      <a:fgClr>
                        <a:schemeClr val="accent2">
                          <a:lumMod val="20000"/>
                          <a:lumOff val="80000"/>
                        </a:schemeClr>
                      </a:fgClr>
                      <a:bgClr>
                        <a:schemeClr val="bg1"/>
                      </a:bgClr>
                    </a:pattFill>
                  </a:tcPr>
                </a:tc>
              </a:tr>
              <a:tr h="92297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Экономическая значимость</a:t>
                      </a:r>
                    </a:p>
                  </a:txBody>
                  <a:tcPr vert="vert270">
                    <a:lnB w="28575" cap="flat" cmpd="sng" algn="ctr">
                      <a:solidFill>
                        <a:schemeClr val="tx1"/>
                      </a:solidFill>
                      <a:prstDash val="solid"/>
                      <a:round/>
                      <a:headEnd type="none" w="med" len="med"/>
                      <a:tailEnd type="none" w="med" len="med"/>
                    </a:lnB>
                    <a:solidFill>
                      <a:srgbClr val="4D92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ru-RU" sz="1800" b="1" u="none" strike="noStrike"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b="1" u="none" strike="noStrike" kern="1200" dirty="0" smtClean="0">
                          <a:solidFill>
                            <a:schemeClr val="bg1"/>
                          </a:solidFill>
                          <a:effectLst/>
                          <a:latin typeface="Times New Roman" panose="02020603050405020304" pitchFamily="18" charset="0"/>
                          <a:ea typeface="+mn-ea"/>
                          <a:cs typeface="Times New Roman" panose="02020603050405020304" pitchFamily="18" charset="0"/>
                        </a:rPr>
                        <a:t>РФ</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0" dirty="0" smtClean="0">
                        <a:solidFill>
                          <a:schemeClr val="bg1"/>
                        </a:solidFill>
                        <a:latin typeface="Times New Roman" panose="02020603050405020304" pitchFamily="18" charset="0"/>
                        <a:cs typeface="Times New Roman" panose="02020603050405020304" pitchFamily="18" charset="0"/>
                      </a:endParaRPr>
                    </a:p>
                  </a:txBody>
                  <a:tcPr vert="vert270" anchor="ctr">
                    <a:lnR w="38100" cap="flat" cmpd="sng" algn="ctr">
                      <a:solidFill>
                        <a:srgbClr val="FF0000"/>
                      </a:solidFill>
                      <a:prstDash val="solid"/>
                      <a:round/>
                      <a:headEnd type="none" w="med" len="med"/>
                      <a:tailEnd type="none" w="med" len="med"/>
                    </a:lnR>
                    <a:pattFill prst="pct90">
                      <a:fgClr>
                        <a:srgbClr val="4D9299"/>
                      </a:fgClr>
                      <a:bgClr>
                        <a:schemeClr val="bg1"/>
                      </a:bgClr>
                    </a:patt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Не выделяются</a:t>
                      </a:r>
                    </a:p>
                  </a:txBody>
                  <a:tcPr marL="6155" marR="6155" marT="6155" marB="0" anchor="ctr">
                    <a:lnL w="3810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dash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c hMerge="1">
                  <a:txBody>
                    <a:bodyPr/>
                    <a:lstStyle/>
                    <a:p>
                      <a:endParaRPr lang="ru-RU" dirty="0"/>
                    </a:p>
                  </a:txBody>
                  <a:tcPr marL="6155" marR="6155" marT="615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66CC"/>
                          </a:solidFill>
                          <a:effectLst/>
                          <a:latin typeface="Times New Roman" panose="02020603050405020304" pitchFamily="18" charset="0"/>
                          <a:cs typeface="Times New Roman" panose="02020603050405020304" pitchFamily="18" charset="0"/>
                        </a:rPr>
                        <a:t>Балансовые</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0" i="0" u="none" strike="noStrike" dirty="0" smtClean="0">
                          <a:solidFill>
                            <a:srgbClr val="0066CC"/>
                          </a:solidFill>
                          <a:effectLst/>
                          <a:latin typeface="Times New Roman" panose="02020603050405020304" pitchFamily="18" charset="0"/>
                          <a:cs typeface="Times New Roman" panose="02020603050405020304" pitchFamily="18" charset="0"/>
                        </a:rPr>
                        <a:t> (экономические);</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dirty="0" smtClean="0">
                          <a:solidFill>
                            <a:srgbClr val="0066CC"/>
                          </a:solidFill>
                          <a:effectLst/>
                          <a:latin typeface="Times New Roman" panose="02020603050405020304" pitchFamily="18" charset="0"/>
                          <a:ea typeface="+mn-ea"/>
                          <a:cs typeface="Times New Roman" panose="02020603050405020304" pitchFamily="18" charset="0"/>
                        </a:rPr>
                        <a:t>Забалансовые</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dirty="0" smtClean="0">
                          <a:solidFill>
                            <a:srgbClr val="0066CC"/>
                          </a:solidFill>
                          <a:effectLst/>
                          <a:latin typeface="Times New Roman" panose="02020603050405020304" pitchFamily="18" charset="0"/>
                          <a:ea typeface="+mn-ea"/>
                          <a:cs typeface="Times New Roman" panose="02020603050405020304" pitchFamily="18" charset="0"/>
                        </a:rPr>
                        <a:t> (потенциально-</a:t>
                      </a:r>
                      <a:r>
                        <a:rPr kumimoji="0" lang="ru-RU" sz="1400" b="0" i="0" u="none" strike="noStrike" kern="1200" baseline="0" dirty="0" smtClean="0">
                          <a:solidFill>
                            <a:srgbClr val="0066CC"/>
                          </a:solidFill>
                          <a:effectLst/>
                          <a:latin typeface="Times New Roman" panose="02020603050405020304" pitchFamily="18" charset="0"/>
                          <a:ea typeface="+mn-ea"/>
                          <a:cs typeface="Times New Roman" panose="02020603050405020304" pitchFamily="18" charset="0"/>
                        </a:rPr>
                        <a:t>экономические</a:t>
                      </a:r>
                      <a:r>
                        <a:rPr kumimoji="0" lang="ru-RU" sz="1400" b="0" i="0" u="none" strike="noStrike" kern="1200" dirty="0" smtClean="0">
                          <a:solidFill>
                            <a:srgbClr val="0066CC"/>
                          </a:solidFill>
                          <a:effectLst/>
                          <a:latin typeface="Times New Roman" panose="02020603050405020304" pitchFamily="18" charset="0"/>
                          <a:ea typeface="+mn-ea"/>
                          <a:cs typeface="Times New Roman" panose="02020603050405020304" pitchFamily="18" charset="0"/>
                        </a:rPr>
                        <a:t>)</a:t>
                      </a:r>
                      <a:endParaRPr kumimoji="0" lang="ru-RU" sz="1400" b="0" kern="1200" dirty="0">
                        <a:solidFill>
                          <a:srgbClr val="0066CC"/>
                        </a:solidFill>
                        <a:effectLst/>
                        <a:latin typeface="Times New Roman" panose="02020603050405020304" pitchFamily="18" charset="0"/>
                        <a:ea typeface="+mn-ea"/>
                        <a:cs typeface="Times New Roman" panose="02020603050405020304" pitchFamily="18" charset="0"/>
                      </a:endParaRPr>
                    </a:p>
                  </a:txBody>
                  <a:tcPr marL="6155" marR="6155" marT="615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dashDot"/>
                      <a:round/>
                      <a:headEnd type="none" w="med" len="med"/>
                      <a:tailEnd type="none" w="med" len="med"/>
                    </a:lnB>
                    <a:pattFill prst="horzBrick">
                      <a:fgClr>
                        <a:srgbClr val="99FFCC"/>
                      </a:fgClr>
                      <a:bgClr>
                        <a:schemeClr val="bg1"/>
                      </a:bgClr>
                    </a:pattFill>
                  </a:tcP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66CC"/>
                          </a:solidFill>
                          <a:effectLst/>
                          <a:latin typeface="Times New Roman" panose="02020603050405020304" pitchFamily="18" charset="0"/>
                          <a:cs typeface="Times New Roman" panose="02020603050405020304" pitchFamily="18" charset="0"/>
                        </a:rPr>
                        <a:t>Балансовые</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0" i="0" u="none" strike="noStrike" dirty="0" smtClean="0">
                          <a:solidFill>
                            <a:srgbClr val="0066CC"/>
                          </a:solidFill>
                          <a:effectLst/>
                          <a:latin typeface="Times New Roman" panose="02020603050405020304" pitchFamily="18" charset="0"/>
                          <a:cs typeface="Times New Roman" panose="02020603050405020304" pitchFamily="18" charset="0"/>
                        </a:rPr>
                        <a:t> (экономические) </a:t>
                      </a:r>
                      <a:r>
                        <a:rPr lang="ru-RU" sz="1400" b="1" i="0" u="none" strike="noStrike" dirty="0" smtClean="0">
                          <a:solidFill>
                            <a:srgbClr val="0066CC"/>
                          </a:solidFill>
                          <a:effectLst/>
                          <a:latin typeface="Times New Roman" panose="02020603050405020304" pitchFamily="18" charset="0"/>
                          <a:cs typeface="Times New Roman" panose="02020603050405020304" pitchFamily="18" charset="0"/>
                        </a:rPr>
                        <a:t>с учётом потерь в недрах и разубоживания</a:t>
                      </a:r>
                      <a:endParaRPr lang="ru-RU" sz="1400" b="1" dirty="0">
                        <a:solidFill>
                          <a:srgbClr val="0066CC"/>
                        </a:solidFill>
                        <a:latin typeface="Times New Roman" panose="02020603050405020304" pitchFamily="18" charset="0"/>
                        <a:cs typeface="Times New Roman" panose="02020603050405020304" pitchFamily="18" charset="0"/>
                      </a:endParaRPr>
                    </a:p>
                  </a:txBody>
                  <a:tcPr marL="6155" marR="6155" marT="6155" marB="0" anchor="ctr">
                    <a:lnL w="1905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dashDot"/>
                      <a:round/>
                      <a:headEnd type="none" w="med" len="med"/>
                      <a:tailEnd type="none" w="med" len="med"/>
                    </a:lnB>
                    <a:pattFill prst="horzBrick">
                      <a:fgClr>
                        <a:schemeClr val="accent2">
                          <a:lumMod val="20000"/>
                          <a:lumOff val="80000"/>
                        </a:schemeClr>
                      </a:fgClr>
                      <a:bgClr>
                        <a:schemeClr val="bg1"/>
                      </a:bgClr>
                    </a:pattFill>
                  </a:tcPr>
                </a:tc>
                <a:tc hMerge="1">
                  <a:txBody>
                    <a:bodyPr/>
                    <a:lstStyle/>
                    <a:p>
                      <a:endParaRPr lang="ru-RU"/>
                    </a:p>
                  </a:txBody>
                  <a:tcPr/>
                </a:tc>
              </a:tr>
              <a:tr h="93481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latin typeface="Times New Roman" panose="02020603050405020304" pitchFamily="18" charset="0"/>
                        <a:cs typeface="Times New Roman" panose="02020603050405020304" pitchFamily="18" charset="0"/>
                      </a:endParaRPr>
                    </a:p>
                  </a:txBody>
                  <a:tcPr vert="vert270">
                    <a:solidFill>
                      <a:srgbClr val="4D92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8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CRIRSCO</a:t>
                      </a:r>
                      <a:endParaRPr lang="ru-RU" sz="1400" dirty="0" smtClean="0">
                        <a:latin typeface="Times New Roman" panose="02020603050405020304" pitchFamily="18" charset="0"/>
                        <a:cs typeface="Times New Roman" panose="02020603050405020304" pitchFamily="18" charset="0"/>
                      </a:endParaRPr>
                    </a:p>
                    <a:p>
                      <a:endParaRPr lang="ru-RU" sz="1800" dirty="0"/>
                    </a:p>
                  </a:txBody>
                  <a:tcPr vert="vert270" anchor="ctr">
                    <a:lnR w="38100" cap="flat" cmpd="sng" algn="ctr">
                      <a:solidFill>
                        <a:srgbClr val="FF0000"/>
                      </a:solidFill>
                      <a:prstDash val="solid"/>
                      <a:round/>
                      <a:headEnd type="none" w="med" len="med"/>
                      <a:tailEnd type="none" w="med" len="med"/>
                    </a:lnR>
                    <a:lnB w="28575" cap="flat" cmpd="sng" algn="ctr">
                      <a:solidFill>
                        <a:schemeClr val="tx1"/>
                      </a:solidFill>
                      <a:prstDash val="solid"/>
                      <a:round/>
                      <a:headEnd type="none" w="med" len="med"/>
                      <a:tailEnd type="none" w="med" len="med"/>
                    </a:lnB>
                    <a:pattFill prst="trellis">
                      <a:fgClr>
                        <a:srgbClr val="4D9299"/>
                      </a:fgClr>
                      <a:bgClr>
                        <a:schemeClr val="bg1"/>
                      </a:bgClr>
                    </a:patt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Не выделяются</a:t>
                      </a:r>
                      <a:endParaRPr lang="ru-RU" sz="1400" dirty="0"/>
                    </a:p>
                  </a:txBody>
                  <a:tcPr marL="6155" marR="6155" marT="6155" marB="0" anchor="ctr">
                    <a:lnL w="3810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dashDot"/>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kern="1200" dirty="0" smtClean="0">
                          <a:solidFill>
                            <a:srgbClr val="0066CC"/>
                          </a:solidFill>
                          <a:effectLst/>
                          <a:latin typeface="Times New Roman" panose="02020603050405020304" pitchFamily="18" charset="0"/>
                          <a:ea typeface="+mn-ea"/>
                          <a:cs typeface="Times New Roman" panose="02020603050405020304" pitchFamily="18" charset="0"/>
                        </a:rPr>
                        <a:t> Потенциально-экономические</a:t>
                      </a:r>
                    </a:p>
                  </a:txBody>
                  <a:tcPr marL="6155" marR="6155" marT="6155"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pattFill prst="lgConfetti">
                      <a:fgClr>
                        <a:srgbClr val="99FFCC"/>
                      </a:fgClr>
                      <a:bgClr>
                        <a:schemeClr val="bg1"/>
                      </a:bgClr>
                    </a:pattFill>
                  </a:tcPr>
                </a:tc>
                <a:tc hMerge="1">
                  <a:txBody>
                    <a:bodyPr/>
                    <a:lstStyle/>
                    <a:p>
                      <a:endParaRPr lang="ru-RU"/>
                    </a:p>
                  </a:txBody>
                  <a:tcP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66CC"/>
                          </a:solidFill>
                          <a:effectLst/>
                          <a:latin typeface="Times New Roman" panose="02020603050405020304" pitchFamily="18" charset="0"/>
                          <a:cs typeface="Times New Roman" panose="02020603050405020304" pitchFamily="18" charset="0"/>
                        </a:rPr>
                        <a:t>Экономические </a:t>
                      </a:r>
                      <a:endParaRPr lang="ru-RU" sz="1400" b="1" dirty="0">
                        <a:solidFill>
                          <a:srgbClr val="0066CC"/>
                        </a:solidFill>
                      </a:endParaRPr>
                    </a:p>
                  </a:txBody>
                  <a:tcPr marL="6155" marR="6155" marT="6155" marB="0" anchor="ctr">
                    <a:lnL w="1905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9050" cap="flat" cmpd="sng" algn="ctr">
                      <a:solidFill>
                        <a:srgbClr val="FF0000"/>
                      </a:solidFill>
                      <a:prstDash val="dashDot"/>
                      <a:round/>
                      <a:headEnd type="none" w="med" len="med"/>
                      <a:tailEnd type="none" w="med" len="med"/>
                    </a:lnT>
                    <a:lnB w="38100" cap="flat" cmpd="sng" algn="ctr">
                      <a:solidFill>
                        <a:srgbClr val="FF0000"/>
                      </a:solidFill>
                      <a:prstDash val="solid"/>
                      <a:round/>
                      <a:headEnd type="none" w="med" len="med"/>
                      <a:tailEnd type="none" w="med" len="med"/>
                    </a:lnB>
                    <a:pattFill prst="dashDnDiag">
                      <a:fgClr>
                        <a:schemeClr val="accent2">
                          <a:lumMod val="20000"/>
                          <a:lumOff val="80000"/>
                        </a:schemeClr>
                      </a:fgClr>
                      <a:bgClr>
                        <a:schemeClr val="bg1"/>
                      </a:bgClr>
                    </a:pattFill>
                  </a:tcPr>
                </a:tc>
                <a:tc hMerge="1">
                  <a:txBody>
                    <a:bodyPr/>
                    <a:lstStyle/>
                    <a:p>
                      <a:endParaRPr lang="ru-RU"/>
                    </a:p>
                  </a:txBody>
                  <a:tcPr/>
                </a:tc>
              </a:tr>
            </a:tbl>
          </a:graphicData>
        </a:graphic>
      </p:graphicFrame>
      <p:cxnSp>
        <p:nvCxnSpPr>
          <p:cNvPr id="7" name="Прямая соединительная линия 6"/>
          <p:cNvCxnSpPr/>
          <p:nvPr/>
        </p:nvCxnSpPr>
        <p:spPr>
          <a:xfrm>
            <a:off x="8178810" y="2079877"/>
            <a:ext cx="0" cy="324036"/>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79512" y="-1458"/>
            <a:ext cx="8136904" cy="478130"/>
          </a:xfrm>
          <a:prstGeom prst="rect">
            <a:avLst/>
          </a:prstGeom>
        </p:spPr>
        <p:txBody>
          <a:bodyPr vert="horz" anchor="ctr">
            <a:noAutofit/>
          </a:bodyPr>
          <a:lstStyle/>
          <a:p>
            <a:pPr eaLnBrk="1" fontAlgn="auto" hangingPunct="1">
              <a:spcAft>
                <a:spcPts val="0"/>
              </a:spcAft>
            </a:pPr>
            <a:r>
              <a:rPr lang="ru-RU" sz="1600" dirty="0" smtClean="0">
                <a:solidFill>
                  <a:srgbClr val="FFFFFF"/>
                </a:solidFill>
                <a:latin typeface="Times New Roman" panose="02020603050405020304" pitchFamily="18" charset="0"/>
                <a:cs typeface="Times New Roman" panose="02020603050405020304" pitchFamily="18" charset="0"/>
              </a:rPr>
              <a:t>СХЕМА ПРОЕКТА РОССИЙСКОЙ КЛАССИФИКАЦИИ ЗАПАСОВ ТПИ </a:t>
            </a:r>
          </a:p>
          <a:p>
            <a:pPr eaLnBrk="1" fontAlgn="auto" hangingPunct="1">
              <a:spcAft>
                <a:spcPts val="0"/>
              </a:spcAft>
            </a:pPr>
            <a:r>
              <a:rPr lang="ru-RU" sz="1600" dirty="0" smtClean="0">
                <a:solidFill>
                  <a:srgbClr val="FFFFFF"/>
                </a:solidFill>
                <a:latin typeface="Times New Roman" panose="02020603050405020304" pitchFamily="18" charset="0"/>
                <a:cs typeface="Times New Roman" panose="02020603050405020304" pitchFamily="18" charset="0"/>
              </a:rPr>
              <a:t>В СРАВНЕНИИ С </a:t>
            </a:r>
            <a:r>
              <a:rPr lang="en-US" sz="1600" cap="small" dirty="0">
                <a:solidFill>
                  <a:srgbClr val="FFFFFF"/>
                </a:solidFill>
                <a:latin typeface="Times New Roman" panose="02020603050405020304" pitchFamily="18" charset="0"/>
                <a:cs typeface="Times New Roman" panose="02020603050405020304" pitchFamily="18" charset="0"/>
              </a:rPr>
              <a:t>CRIRSCO</a:t>
            </a:r>
            <a:r>
              <a:rPr lang="ru-RU" sz="1600" dirty="0" smtClean="0">
                <a:solidFill>
                  <a:srgbClr val="FFFFFF"/>
                </a:solidFill>
                <a:latin typeface="Times New Roman" panose="02020603050405020304" pitchFamily="18" charset="0"/>
                <a:cs typeface="Times New Roman" panose="02020603050405020304" pitchFamily="18" charset="0"/>
              </a:rPr>
              <a:t>  </a:t>
            </a:r>
            <a:endParaRPr lang="ru-RU" sz="1600" dirty="0">
              <a:solidFill>
                <a:srgbClr val="FFFF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3081" y="6237312"/>
            <a:ext cx="8943106" cy="307777"/>
          </a:xfrm>
          <a:prstGeom prst="rect">
            <a:avLst/>
          </a:prstGeom>
          <a:noFill/>
        </p:spPr>
        <p:txBody>
          <a:bodyPr wrap="square" rtlCol="0">
            <a:spAutoFit/>
          </a:bodyPr>
          <a:lstStyle/>
          <a:p>
            <a:pPr eaLnBrk="1" fontAlgn="auto" hangingPunct="1">
              <a:spcBef>
                <a:spcPts val="0"/>
              </a:spcBef>
              <a:spcAft>
                <a:spcPts val="0"/>
              </a:spcAft>
            </a:pPr>
            <a:r>
              <a:rPr lang="ru-RU" sz="1400" dirty="0" smtClean="0">
                <a:solidFill>
                  <a:srgbClr val="000000"/>
                </a:solidFill>
                <a:latin typeface="Times New Roman" panose="02020603050405020304" pitchFamily="18" charset="0"/>
                <a:cs typeface="Times New Roman" panose="02020603050405020304" pitchFamily="18" charset="0"/>
              </a:rPr>
              <a:t>.</a:t>
            </a:r>
            <a:endParaRPr lang="ru-RU" sz="1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1429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C46A670-8F38-471C-9B29-C525E7B75800}" type="slidenum">
              <a:rPr lang="ru-RU" smtClean="0">
                <a:solidFill>
                  <a:prstClr val="black"/>
                </a:solidFill>
              </a:rPr>
              <a:pPr/>
              <a:t>56</a:t>
            </a:fld>
            <a:endParaRPr lang="ru-RU" dirty="0">
              <a:solidFill>
                <a:prstClr val="black"/>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451076952"/>
              </p:ext>
            </p:extLst>
          </p:nvPr>
        </p:nvGraphicFramePr>
        <p:xfrm>
          <a:off x="27979" y="482301"/>
          <a:ext cx="9008517" cy="5997443"/>
        </p:xfrm>
        <a:graphic>
          <a:graphicData uri="http://schemas.openxmlformats.org/drawingml/2006/table">
            <a:tbl>
              <a:tblPr firstRow="1" bandRow="1">
                <a:tableStyleId>{5C22544A-7EE6-4342-B048-85BDC9FD1C3A}</a:tableStyleId>
              </a:tblPr>
              <a:tblGrid>
                <a:gridCol w="727597"/>
                <a:gridCol w="504056"/>
                <a:gridCol w="711021"/>
                <a:gridCol w="441107"/>
                <a:gridCol w="648072"/>
                <a:gridCol w="792088"/>
                <a:gridCol w="1480613"/>
                <a:gridCol w="1656184"/>
                <a:gridCol w="967659"/>
                <a:gridCol w="1080120"/>
              </a:tblGrid>
              <a:tr h="624177">
                <a:tc gridSpan="2">
                  <a:txBody>
                    <a:bodyPr/>
                    <a:lstStyle/>
                    <a:p>
                      <a:pPr marL="0" algn="ctr" rtl="0" eaLnBrk="1" fontAlgn="ctr" latinLnBrk="0" hangingPunct="1"/>
                      <a:r>
                        <a:rPr kumimoji="0" lang="ru-RU" sz="10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ОБЪЕКТЫ </a:t>
                      </a:r>
                    </a:p>
                    <a:p>
                      <a:pPr marL="0" algn="ctr" rtl="0" eaLnBrk="1" fontAlgn="ctr" latinLnBrk="0" hangingPunct="1"/>
                      <a:r>
                        <a:rPr kumimoji="0" lang="ru-RU" sz="10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ОЦЕНКИ</a:t>
                      </a:r>
                      <a:endParaRPr kumimoji="0" lang="ru-RU" sz="1000" b="1" u="none" strike="noStrike" kern="1200" dirty="0">
                        <a:solidFill>
                          <a:schemeClr val="lt1"/>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299"/>
                    </a:solidFill>
                  </a:tcPr>
                </a:tc>
                <a:tc hMerge="1">
                  <a:txBody>
                    <a:bodyPr/>
                    <a:lstStyle/>
                    <a:p>
                      <a:endParaRPr lang="ru-RU"/>
                    </a:p>
                  </a:txBody>
                  <a:tcPr/>
                </a:tc>
                <a:tc gridSpan="4">
                  <a:txBody>
                    <a:bodyPr/>
                    <a:lstStyle/>
                    <a:p>
                      <a:pPr marL="0" algn="ctr" rtl="0" eaLnBrk="1" fontAlgn="ctr" latinLnBrk="0" hangingPunct="1"/>
                      <a:r>
                        <a:rPr kumimoji="0" lang="ru-RU" sz="10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РУДОПРОЯВЛЕНИЯ,</a:t>
                      </a:r>
                    </a:p>
                    <a:p>
                      <a:pPr marL="0" algn="ctr" rtl="0" eaLnBrk="1" fontAlgn="ctr" latinLnBrk="0" hangingPunct="1"/>
                      <a:r>
                        <a:rPr kumimoji="0" lang="ru-RU" sz="1000" b="1" u="none" strike="noStrike" kern="1200" baseline="0" dirty="0" smtClean="0">
                          <a:solidFill>
                            <a:schemeClr val="lt1"/>
                          </a:solidFill>
                          <a:effectLst/>
                          <a:latin typeface="Times New Roman" panose="02020603050405020304" pitchFamily="18" charset="0"/>
                          <a:ea typeface="+mn-ea"/>
                          <a:cs typeface="Times New Roman" panose="02020603050405020304" pitchFamily="18" charset="0"/>
                        </a:rPr>
                        <a:t> </a:t>
                      </a:r>
                      <a:r>
                        <a:rPr kumimoji="0" lang="ru-RU" sz="10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УЧАСТКИ И ПЛОЩАДИ</a:t>
                      </a:r>
                      <a:endParaRPr kumimoji="0" lang="ru-RU" sz="1000" b="1" u="none" strike="noStrike" kern="1200" dirty="0">
                        <a:solidFill>
                          <a:schemeClr val="lt1"/>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299"/>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6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МЕСТОРОЖДЕНИЯ</a:t>
                      </a:r>
                      <a:endParaRPr kumimoji="0" lang="ru-RU" sz="1600" b="1" u="none" strike="noStrike" kern="1200" dirty="0">
                        <a:solidFill>
                          <a:schemeClr val="lt1"/>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299"/>
                    </a:solidFill>
                  </a:tcPr>
                </a:tc>
                <a:tc hMerge="1">
                  <a:txBody>
                    <a:bodyPr/>
                    <a:lstStyle/>
                    <a:p>
                      <a:endParaRPr lang="ru-RU"/>
                    </a:p>
                  </a:txBody>
                  <a:tcPr/>
                </a:tc>
                <a:tc hMerge="1">
                  <a:txBody>
                    <a:bodyPr/>
                    <a:lstStyle/>
                    <a:p>
                      <a:endParaRPr lang="ru-RU" dirty="0"/>
                    </a:p>
                  </a:txBody>
                  <a:tcPr marL="6155" marR="6155" marT="6155" marB="0" anchor="ctr">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solidFill>
                      <a:srgbClr val="4D9299"/>
                    </a:solidFill>
                  </a:tcPr>
                </a:tc>
                <a:tc hMerge="1">
                  <a:txBody>
                    <a:bodyPr/>
                    <a:lstStyle/>
                    <a:p>
                      <a:endParaRPr lang="ru-RU"/>
                    </a:p>
                  </a:txBody>
                  <a:tcPr/>
                </a:tc>
              </a:tr>
              <a:tr h="384707">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000" b="1" u="none" strike="noStrike" kern="1200" dirty="0" smtClean="0">
                          <a:solidFill>
                            <a:schemeClr val="bg1"/>
                          </a:solidFill>
                          <a:effectLst/>
                          <a:latin typeface="Times New Roman" panose="02020603050405020304" pitchFamily="18" charset="0"/>
                          <a:ea typeface="+mn-ea"/>
                          <a:cs typeface="Times New Roman" panose="02020603050405020304" pitchFamily="18" charset="0"/>
                        </a:rPr>
                        <a:t>СТАДИЯ РАБОТ</a:t>
                      </a:r>
                      <a:endParaRPr kumimoji="0" lang="ru-RU" sz="1000" b="1" u="none" strike="noStrike" kern="1200" dirty="0">
                        <a:solidFill>
                          <a:schemeClr val="bg1"/>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accent2">
                          <a:lumMod val="60000"/>
                          <a:lumOff val="4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D9299"/>
                    </a:solidFill>
                  </a:tcPr>
                </a:tc>
                <a:tc hMerge="1">
                  <a:txBody>
                    <a:bodyPr/>
                    <a:lstStyle/>
                    <a:p>
                      <a:endParaRPr lang="ru-RU"/>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8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РЕГИОНАЛЬНЫЕ</a:t>
                      </a:r>
                    </a:p>
                    <a:p>
                      <a:pPr marL="0" marR="0" indent="0" algn="ctr" defTabSz="914400" rtl="0" eaLnBrk="1" fontAlgn="ctr" latinLnBrk="0" hangingPunct="1">
                        <a:lnSpc>
                          <a:spcPct val="100000"/>
                        </a:lnSpc>
                        <a:spcBef>
                          <a:spcPts val="0"/>
                        </a:spcBef>
                        <a:spcAft>
                          <a:spcPts val="0"/>
                        </a:spcAft>
                        <a:buClrTx/>
                        <a:buSzTx/>
                        <a:buFontTx/>
                        <a:buNone/>
                        <a:tabLst/>
                        <a:defRPr/>
                      </a:pPr>
                      <a:r>
                        <a:rPr kumimoji="0" lang="ru-RU" sz="8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РАБОТЫ</a:t>
                      </a:r>
                      <a:endParaRPr kumimoji="0" lang="en-US" sz="8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hMerge="1">
                  <a:txBody>
                    <a:bodyPr/>
                    <a:lstStyle/>
                    <a:p>
                      <a:endParaRPr lang="ru-RU"/>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0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ПОИСКИ</a:t>
                      </a:r>
                      <a:endParaRPr kumimoji="0" lang="ru-RU" sz="1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hMerge="1">
                  <a:txBody>
                    <a:bodyPr/>
                    <a:lstStyle/>
                    <a:p>
                      <a:endParaRPr lang="ru-RU"/>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1" u="none" strike="noStrike" dirty="0" smtClean="0">
                          <a:solidFill>
                            <a:schemeClr val="tx1"/>
                          </a:solidFill>
                          <a:effectLst/>
                          <a:latin typeface="Times New Roman" panose="02020603050405020304" pitchFamily="18" charset="0"/>
                          <a:cs typeface="Times New Roman" panose="02020603050405020304" pitchFamily="18" charset="0"/>
                        </a:rPr>
                        <a:t>ОЦЕНКА</a:t>
                      </a:r>
                      <a:endParaRPr kumimoji="0" lang="ru-RU" sz="1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0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РАЗВЕДКА </a:t>
                      </a:r>
                      <a:endParaRPr kumimoji="0" lang="ru-RU" sz="1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9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ЭКСПЛУАТАЦИОННАЯ</a:t>
                      </a:r>
                      <a:r>
                        <a:rPr kumimoji="0" lang="ru-RU" sz="900" b="1"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РАЗВЕДКА, </a:t>
                      </a:r>
                      <a:r>
                        <a:rPr kumimoji="0" lang="ru-RU" sz="9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РАЗРАБОТКА</a:t>
                      </a:r>
                    </a:p>
                  </a:txBody>
                  <a:tcPr marL="6155" marR="6155" marT="615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hMerge="1">
                  <a:txBody>
                    <a:bodyPr/>
                    <a:lstStyle/>
                    <a:p>
                      <a:endParaRPr lang="ru-RU"/>
                    </a:p>
                  </a:txBody>
                  <a:tcPr/>
                </a:tc>
              </a:tr>
              <a:tr h="785687">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400" b="0" u="none" strike="noStrike" kern="1200" dirty="0" smtClean="0">
                          <a:solidFill>
                            <a:schemeClr val="lt1"/>
                          </a:solidFill>
                          <a:effectLst/>
                          <a:latin typeface="Times New Roman" panose="02020603050405020304" pitchFamily="18" charset="0"/>
                          <a:ea typeface="+mn-ea"/>
                          <a:cs typeface="Times New Roman" panose="02020603050405020304" pitchFamily="18" charset="0"/>
                        </a:rPr>
                        <a:t>Основание</a:t>
                      </a:r>
                      <a:r>
                        <a:rPr kumimoji="0" lang="ru-RU" sz="1400" b="0" u="none" strike="noStrike" kern="1200" baseline="0" dirty="0" smtClean="0">
                          <a:solidFill>
                            <a:schemeClr val="lt1"/>
                          </a:solidFill>
                          <a:effectLst/>
                          <a:latin typeface="Times New Roman" panose="02020603050405020304" pitchFamily="18" charset="0"/>
                          <a:ea typeface="+mn-ea"/>
                          <a:cs typeface="Times New Roman" panose="02020603050405020304" pitchFamily="18" charset="0"/>
                        </a:rPr>
                        <a:t> для</a:t>
                      </a:r>
                    </a:p>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400" b="0" u="none" strike="noStrike" kern="1200" baseline="0" dirty="0" smtClean="0">
                          <a:solidFill>
                            <a:schemeClr val="lt1"/>
                          </a:solidFill>
                          <a:effectLst/>
                          <a:latin typeface="Times New Roman" panose="02020603050405020304" pitchFamily="18" charset="0"/>
                          <a:ea typeface="+mn-ea"/>
                          <a:cs typeface="Times New Roman" panose="02020603050405020304" pitchFamily="18" charset="0"/>
                        </a:rPr>
                        <a:t> начала работ</a:t>
                      </a:r>
                      <a:endParaRPr kumimoji="0" lang="ru-RU" sz="1400" b="0" u="none" strike="noStrike"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chemeClr val="accent2">
                          <a:lumMod val="60000"/>
                          <a:lumOff val="4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D9299"/>
                    </a:solidFill>
                  </a:tcP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Проект на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Региональные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panose="02020603050405020304" pitchFamily="18" charset="0"/>
                          <a:ea typeface="+mn-ea"/>
                          <a:cs typeface="Times New Roman" panose="02020603050405020304" pitchFamily="18" charset="0"/>
                        </a:rPr>
                        <a:t> р</a:t>
                      </a:r>
                      <a:r>
                        <a:rPr lang="ru-RU" sz="1000" dirty="0" smtClean="0">
                          <a:latin typeface="Times New Roman" panose="02020603050405020304" pitchFamily="18" charset="0"/>
                          <a:cs typeface="Times New Roman" panose="02020603050405020304" pitchFamily="18" charset="0"/>
                        </a:rPr>
                        <a:t>аботы</a:t>
                      </a:r>
                    </a:p>
                  </a:txBody>
                  <a:tcPr marL="6155" marR="6155" marT="615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Проект на </a:t>
                      </a:r>
                      <a:r>
                        <a:rPr lang="ru-RU" sz="1000" kern="1200" dirty="0" smtClean="0">
                          <a:solidFill>
                            <a:schemeClr val="dk1"/>
                          </a:solidFill>
                          <a:effectLst/>
                          <a:latin typeface="Times New Roman" panose="02020603050405020304" pitchFamily="18" charset="0"/>
                          <a:ea typeface="+mn-ea"/>
                          <a:cs typeface="Times New Roman" panose="02020603050405020304" pitchFamily="18" charset="0"/>
                        </a:rPr>
                        <a:t>прогнозно-</a:t>
                      </a:r>
                      <a:r>
                        <a:rPr lang="ru-RU" sz="1000" kern="1200" dirty="0" err="1" smtClean="0">
                          <a:solidFill>
                            <a:schemeClr val="dk1"/>
                          </a:solidFill>
                          <a:effectLst/>
                          <a:latin typeface="Times New Roman" panose="02020603050405020304" pitchFamily="18" charset="0"/>
                          <a:ea typeface="+mn-ea"/>
                          <a:cs typeface="Times New Roman" panose="02020603050405020304" pitchFamily="18" charset="0"/>
                        </a:rPr>
                        <a:t>минерагенические</a:t>
                      </a:r>
                      <a:r>
                        <a:rPr lang="ru-RU" sz="1000" kern="1200" dirty="0" smtClean="0">
                          <a:solidFill>
                            <a:schemeClr val="dk1"/>
                          </a:solidFill>
                          <a:effectLst/>
                          <a:latin typeface="Times New Roman" panose="02020603050405020304" pitchFamily="18" charset="0"/>
                          <a:ea typeface="+mn-ea"/>
                          <a:cs typeface="Times New Roman" panose="02020603050405020304" pitchFamily="18" charset="0"/>
                        </a:rPr>
                        <a:t> и </a:t>
                      </a:r>
                      <a:r>
                        <a:rPr lang="ru-RU" sz="1000" dirty="0" smtClean="0">
                          <a:latin typeface="Times New Roman" panose="02020603050405020304" pitchFamily="18" charset="0"/>
                          <a:cs typeface="Times New Roman" panose="02020603050405020304" pitchFamily="18" charset="0"/>
                        </a:rPr>
                        <a:t>  поисковые работы</a:t>
                      </a:r>
                      <a:endParaRPr lang="ru-RU" sz="1000" dirty="0">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smtClean="0">
                          <a:latin typeface="Times New Roman" panose="02020603050405020304" pitchFamily="18" charset="0"/>
                          <a:cs typeface="Times New Roman" panose="02020603050405020304" pitchFamily="18" charset="0"/>
                        </a:rPr>
                        <a:t>Проект на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smtClean="0">
                          <a:latin typeface="Times New Roman" panose="02020603050405020304" pitchFamily="18" charset="0"/>
                          <a:cs typeface="Times New Roman" panose="02020603050405020304" pitchFamily="18" charset="0"/>
                        </a:rPr>
                        <a:t>оценочные работы</a:t>
                      </a:r>
                    </a:p>
                    <a:p>
                      <a:endParaRPr lang="ru-RU" sz="1100" b="0" dirty="0"/>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a:txBody>
                    <a:bodyPr/>
                    <a:lstStyle/>
                    <a:p>
                      <a:pPr algn="ctr"/>
                      <a:r>
                        <a:rPr lang="ru-RU" sz="1100" b="0" dirty="0" smtClean="0">
                          <a:latin typeface="Times New Roman" panose="02020603050405020304" pitchFamily="18" charset="0"/>
                          <a:cs typeface="Times New Roman" panose="02020603050405020304" pitchFamily="18" charset="0"/>
                        </a:rPr>
                        <a:t>Проект на </a:t>
                      </a:r>
                    </a:p>
                    <a:p>
                      <a:pPr algn="ctr"/>
                      <a:r>
                        <a:rPr lang="ru-RU" sz="1100" b="0" dirty="0" smtClean="0">
                          <a:latin typeface="Times New Roman" panose="02020603050405020304" pitchFamily="18" charset="0"/>
                          <a:cs typeface="Times New Roman" panose="02020603050405020304" pitchFamily="18" charset="0"/>
                        </a:rPr>
                        <a:t>разведочные</a:t>
                      </a:r>
                      <a:r>
                        <a:rPr lang="ru-RU" sz="1100" b="0" baseline="0" dirty="0" smtClean="0">
                          <a:latin typeface="Times New Roman" panose="02020603050405020304" pitchFamily="18" charset="0"/>
                          <a:cs typeface="Times New Roman" panose="02020603050405020304" pitchFamily="18" charset="0"/>
                        </a:rPr>
                        <a:t> работы</a:t>
                      </a:r>
                      <a:endParaRPr lang="ru-RU" sz="1100" b="0" dirty="0">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gridSpan="2">
                  <a:txBody>
                    <a:bodyPr/>
                    <a:lstStyle/>
                    <a:p>
                      <a:pPr algn="ctr"/>
                      <a:r>
                        <a:rPr lang="ru-RU" sz="1100" b="0" dirty="0" smtClean="0">
                          <a:latin typeface="Times New Roman" panose="02020603050405020304" pitchFamily="18" charset="0"/>
                          <a:cs typeface="Times New Roman" panose="02020603050405020304" pitchFamily="18" charset="0"/>
                        </a:rPr>
                        <a:t>Технический проект  </a:t>
                      </a:r>
                    </a:p>
                    <a:p>
                      <a:pPr algn="ctr"/>
                      <a:r>
                        <a:rPr lang="ru-RU" sz="1100" b="0" dirty="0" smtClean="0">
                          <a:latin typeface="Times New Roman" panose="02020603050405020304" pitchFamily="18" charset="0"/>
                          <a:cs typeface="Times New Roman" panose="02020603050405020304" pitchFamily="18" charset="0"/>
                        </a:rPr>
                        <a:t>разработки</a:t>
                      </a:r>
                      <a:endParaRPr lang="ru-RU" sz="1100" b="0" dirty="0"/>
                    </a:p>
                  </a:txBody>
                  <a:tcPr marL="6155" marR="6155" marT="615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D9299">
                            <a:tint val="66000"/>
                            <a:satMod val="160000"/>
                          </a:srgbClr>
                        </a:gs>
                        <a:gs pos="50000">
                          <a:srgbClr val="4D9299">
                            <a:tint val="44500"/>
                            <a:satMod val="160000"/>
                          </a:srgbClr>
                        </a:gs>
                        <a:gs pos="100000">
                          <a:srgbClr val="4D9299">
                            <a:tint val="23500"/>
                            <a:satMod val="160000"/>
                          </a:srgbClr>
                        </a:gs>
                      </a:gsLst>
                      <a:path path="circle">
                        <a:fillToRect l="50000" t="50000" r="50000" b="50000"/>
                      </a:path>
                      <a:tileRect/>
                    </a:gradFill>
                  </a:tcPr>
                </a:tc>
                <a:tc hMerge="1">
                  <a:txBody>
                    <a:bodyPr/>
                    <a:lstStyle/>
                    <a:p>
                      <a:endParaRPr lang="ru-RU"/>
                    </a:p>
                  </a:txBody>
                  <a:tcPr/>
                </a:tc>
              </a:tr>
              <a:tr h="379221">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Категории по степени изученности</a:t>
                      </a:r>
                      <a:endPar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vert="vert270">
                    <a:lnT w="12700" cap="flat" cmpd="sng" algn="ctr">
                      <a:solidFill>
                        <a:schemeClr val="bg1"/>
                      </a:solidFill>
                      <a:prstDash val="solid"/>
                      <a:round/>
                      <a:headEnd type="none" w="med" len="med"/>
                      <a:tailEnd type="none" w="med" len="med"/>
                    </a:lnT>
                    <a:solidFill>
                      <a:srgbClr val="4D9299"/>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2000" b="1" u="none" strike="noStrike" kern="1200" dirty="0" smtClean="0">
                          <a:solidFill>
                            <a:schemeClr val="bg1"/>
                          </a:solidFill>
                          <a:effectLst/>
                          <a:latin typeface="Times New Roman" panose="02020603050405020304" pitchFamily="18" charset="0"/>
                          <a:ea typeface="+mn-ea"/>
                          <a:cs typeface="Times New Roman" panose="02020603050405020304" pitchFamily="18" charset="0"/>
                        </a:rPr>
                        <a:t>2018</a:t>
                      </a:r>
                      <a:endParaRPr lang="ru-RU" sz="200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2000" dirty="0">
                        <a:latin typeface="Times New Roman" panose="02020603050405020304" pitchFamily="18" charset="0"/>
                        <a:cs typeface="Times New Roman" panose="02020603050405020304" pitchFamily="18" charset="0"/>
                      </a:endParaRPr>
                    </a:p>
                  </a:txBody>
                  <a:tcPr vert="vert270">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pattFill prst="pct90">
                      <a:fgClr>
                        <a:srgbClr val="4D9299"/>
                      </a:fgClr>
                      <a:bgClr>
                        <a:schemeClr val="bg1"/>
                      </a:bgClr>
                    </a:patt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dirty="0" smtClean="0">
                          <a:solidFill>
                            <a:schemeClr val="tx1"/>
                          </a:solidFill>
                          <a:latin typeface="Times New Roman" panose="02020603050405020304" pitchFamily="18" charset="0"/>
                          <a:cs typeface="Times New Roman" panose="02020603050405020304" pitchFamily="18" charset="0"/>
                        </a:rPr>
                        <a:t>ПРОГНОЗНЫЕ РЕСУРСЫ</a:t>
                      </a:r>
                      <a:endParaRPr kumimoji="0" lang="ru-RU" sz="14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rgbClr val="FF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C00000"/>
                      </a:solidFill>
                      <a:prstDash val="dash"/>
                      <a:round/>
                      <a:headEnd type="none" w="med" len="med"/>
                      <a:tailEnd type="none" w="med" len="med"/>
                    </a:lnB>
                    <a:pattFill prst="pct90">
                      <a:fgClr>
                        <a:srgbClr val="FFFF99"/>
                      </a:fgClr>
                      <a:bgClr>
                        <a:schemeClr val="bg1"/>
                      </a:bgClr>
                    </a:patt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ru-RU" sz="1400" b="1" i="0" u="none" strike="noStrike" kern="1200" dirty="0" smtClean="0">
                          <a:solidFill>
                            <a:srgbClr val="0000FF"/>
                          </a:solidFill>
                          <a:effectLst/>
                          <a:latin typeface="Times New Roman" panose="02020603050405020304" pitchFamily="18" charset="0"/>
                          <a:ea typeface="+mn-ea"/>
                          <a:cs typeface="Times New Roman" panose="02020603050405020304" pitchFamily="18" charset="0"/>
                        </a:rPr>
                        <a:t>ГЕОЛОГИЧЕСКИЕ ЗАПАСЫ</a:t>
                      </a:r>
                      <a:endParaRPr kumimoji="0" lang="ru-RU" sz="1400" b="1" i="0" u="none" strike="noStrike" kern="1200" dirty="0">
                        <a:solidFill>
                          <a:srgbClr val="0000FF"/>
                        </a:solidFill>
                        <a:effectLst/>
                        <a:latin typeface="Times New Roman" panose="02020603050405020304" pitchFamily="18" charset="0"/>
                        <a:ea typeface="+mn-ea"/>
                        <a:cs typeface="Times New Roman" panose="02020603050405020304" pitchFamily="18" charset="0"/>
                      </a:endParaRPr>
                    </a:p>
                  </a:txBody>
                  <a:tcPr marL="6155" marR="6155" marT="615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C00000"/>
                      </a:solidFill>
                      <a:prstDash val="dash"/>
                      <a:round/>
                      <a:headEnd type="none" w="med" len="med"/>
                      <a:tailEnd type="none" w="med" len="med"/>
                    </a:lnB>
                    <a:lnTlToBr w="12700" cmpd="sng">
                      <a:noFill/>
                      <a:prstDash val="solid"/>
                    </a:lnTlToBr>
                    <a:lnBlToTr w="12700" cmpd="sng">
                      <a:noFill/>
                      <a:prstDash val="solid"/>
                    </a:lnBlToTr>
                    <a:pattFill prst="pct50">
                      <a:fgClr>
                        <a:srgbClr val="00FFCC"/>
                      </a:fgClr>
                      <a:bgClr>
                        <a:schemeClr val="bg1"/>
                      </a:bgClr>
                    </a:pattFill>
                  </a:tcPr>
                </a:tc>
                <a:tc hMerge="1">
                  <a:txBody>
                    <a:bodyPr/>
                    <a:lstStyle/>
                    <a:p>
                      <a:endParaRPr lang="ru-RU"/>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400" b="1" i="0" u="none" strike="noStrike" kern="1200" dirty="0" smtClean="0">
                          <a:solidFill>
                            <a:srgbClr val="0000FF"/>
                          </a:solidFill>
                          <a:effectLst/>
                          <a:latin typeface="Times New Roman" panose="02020603050405020304" pitchFamily="18" charset="0"/>
                          <a:ea typeface="+mn-ea"/>
                          <a:cs typeface="Times New Roman" panose="02020603050405020304" pitchFamily="18" charset="0"/>
                        </a:rPr>
                        <a:t>ИЗВЛЕКАЕМЫЕ ЗАПАСЫ</a:t>
                      </a:r>
                    </a:p>
                  </a:txBody>
                  <a:tcPr marL="6155" marR="6155" marT="6155" marB="0" anchor="ctr">
                    <a:lnL w="19050" cap="flat" cmpd="sng" algn="ctr">
                      <a:solidFill>
                        <a:srgbClr val="C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C00000"/>
                      </a:solidFill>
                      <a:prstDash val="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ru-RU"/>
                    </a:p>
                  </a:txBody>
                  <a:tcPr/>
                </a:tc>
              </a:tr>
              <a:tr h="648072">
                <a:tc vMerge="1">
                  <a:txBody>
                    <a:bodyPr/>
                    <a:lstStyle/>
                    <a:p>
                      <a:pPr marL="0" algn="ctr" rtl="0" eaLnBrk="1" fontAlgn="ctr" latinLnBrk="0" hangingPunct="1"/>
                      <a:endParaRPr kumimoji="0" lang="ru-RU" sz="800" b="0" u="none" strike="noStrike" kern="1200" dirty="0">
                        <a:solidFill>
                          <a:schemeClr val="lt1"/>
                        </a:solidFill>
                        <a:effectLst/>
                        <a:latin typeface="Times New Roman" panose="02020603050405020304" pitchFamily="18" charset="0"/>
                        <a:ea typeface="+mn-ea"/>
                        <a:cs typeface="Times New Roman" panose="02020603050405020304" pitchFamily="18" charset="0"/>
                      </a:endParaRPr>
                    </a:p>
                  </a:txBody>
                  <a:tcPr marL="9525" marR="9525" marT="9525" marB="0" anchor="ctr">
                    <a:solidFill>
                      <a:schemeClr val="tx2">
                        <a:lumMod val="60000"/>
                        <a:lumOff val="40000"/>
                      </a:schemeClr>
                    </a:solidFill>
                  </a:tcPr>
                </a:tc>
                <a:tc vMerge="1">
                  <a:txBody>
                    <a:bodyPr/>
                    <a:lstStyle/>
                    <a:p>
                      <a:endParaRPr lang="ru-RU"/>
                    </a:p>
                  </a:txBody>
                  <a:tcPr/>
                </a:tc>
                <a:tc gridSpan="2">
                  <a:txBody>
                    <a:bodyPr/>
                    <a:lstStyle/>
                    <a:p>
                      <a:pPr algn="ctr"/>
                      <a:r>
                        <a:rPr lang="ru-RU" sz="1600" b="1" dirty="0" smtClean="0">
                          <a:solidFill>
                            <a:schemeClr val="bg1">
                              <a:lumMod val="50000"/>
                            </a:schemeClr>
                          </a:solidFill>
                          <a:latin typeface="Times New Roman" panose="02020603050405020304" pitchFamily="18" charset="0"/>
                          <a:cs typeface="Times New Roman" panose="02020603050405020304" pitchFamily="18" charset="0"/>
                        </a:rPr>
                        <a:t>Р</a:t>
                      </a:r>
                      <a:r>
                        <a:rPr lang="ru-RU" sz="1600" b="1" baseline="-25000" dirty="0" smtClean="0">
                          <a:solidFill>
                            <a:schemeClr val="bg1">
                              <a:lumMod val="50000"/>
                            </a:schemeClr>
                          </a:solidFill>
                          <a:latin typeface="Times New Roman" panose="02020603050405020304" pitchFamily="18" charset="0"/>
                          <a:cs typeface="Times New Roman" panose="02020603050405020304" pitchFamily="18" charset="0"/>
                        </a:rPr>
                        <a:t>3</a:t>
                      </a:r>
                    </a:p>
                  </a:txBody>
                  <a:tcPr marL="6155" marR="6155" marT="6155" marB="0" anchor="ctr">
                    <a:lnL w="28575" cap="flat" cmpd="sng" algn="ctr">
                      <a:solidFill>
                        <a:srgbClr val="FF0000"/>
                      </a:solidFill>
                      <a:prstDash val="solid"/>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solidFill>
                      <a:srgbClr val="FFFFCC"/>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bg1">
                              <a:lumMod val="50000"/>
                            </a:schemeClr>
                          </a:solidFill>
                          <a:latin typeface="Times New Roman" panose="02020603050405020304" pitchFamily="18" charset="0"/>
                          <a:cs typeface="Times New Roman" panose="02020603050405020304" pitchFamily="18" charset="0"/>
                        </a:rPr>
                        <a:t>Р</a:t>
                      </a:r>
                      <a:r>
                        <a:rPr lang="ru-RU" sz="1600" b="1" baseline="-25000" dirty="0" smtClean="0">
                          <a:solidFill>
                            <a:schemeClr val="bg1">
                              <a:lumMod val="50000"/>
                            </a:schemeClr>
                          </a:solidFill>
                          <a:latin typeface="Times New Roman" panose="02020603050405020304" pitchFamily="18" charset="0"/>
                          <a:cs typeface="Times New Roman" panose="02020603050405020304" pitchFamily="18" charset="0"/>
                        </a:rPr>
                        <a:t>2</a:t>
                      </a:r>
                      <a:endParaRPr lang="ru-RU" sz="1600" b="1" baseline="-25000" dirty="0">
                        <a:solidFill>
                          <a:schemeClr val="bg1">
                            <a:lumMod val="50000"/>
                          </a:schemeClr>
                        </a:solidFill>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solidFill>
                      <a:srgbClr val="FFFFC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dirty="0" smtClean="0">
                          <a:solidFill>
                            <a:schemeClr val="bg1">
                              <a:lumMod val="50000"/>
                            </a:schemeClr>
                          </a:solidFill>
                          <a:latin typeface="Times New Roman" panose="02020603050405020304" pitchFamily="18" charset="0"/>
                          <a:cs typeface="Times New Roman" panose="02020603050405020304" pitchFamily="18" charset="0"/>
                        </a:rPr>
                        <a:t>Р</a:t>
                      </a:r>
                      <a:r>
                        <a:rPr lang="ru-RU" sz="1600" b="1" baseline="-25000" dirty="0" smtClean="0">
                          <a:solidFill>
                            <a:schemeClr val="bg1">
                              <a:lumMod val="50000"/>
                            </a:schemeClr>
                          </a:solidFill>
                          <a:latin typeface="Times New Roman" panose="02020603050405020304" pitchFamily="18" charset="0"/>
                          <a:cs typeface="Times New Roman" panose="02020603050405020304" pitchFamily="18" charset="0"/>
                        </a:rPr>
                        <a:t>1</a:t>
                      </a:r>
                      <a:endParaRPr lang="ru-RU" sz="1600" b="1" i="1" u="none" strike="noStrike" baseline="-25000" dirty="0">
                        <a:solidFill>
                          <a:schemeClr val="bg1">
                            <a:lumMod val="50000"/>
                          </a:schemeClr>
                        </a:solidFill>
                        <a:effectLst/>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rgbClr val="C00000"/>
                      </a:solidFill>
                      <a:prstDash val="dash"/>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Оценённые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(С</a:t>
                      </a:r>
                      <a:r>
                        <a:rPr kumimoji="0" lang="ru-RU" sz="1400" b="1" i="0" u="none" strike="noStrike" kern="1200" cap="none" spc="0" normalizeH="0" baseline="-25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2</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lang="ru-RU" sz="1400" b="1" dirty="0">
                        <a:solidFill>
                          <a:schemeClr val="tx1"/>
                        </a:solidFill>
                      </a:endParaRPr>
                    </a:p>
                  </a:txBody>
                  <a:tcPr marL="6155" marR="6155" marT="6155" marB="0" anchor="ctr">
                    <a:lnL w="19050" cap="flat" cmpd="sng" algn="ctr">
                      <a:solidFill>
                        <a:srgbClr val="C00000"/>
                      </a:solidFill>
                      <a:prstDash val="solid"/>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pattFill prst="horzBrick">
                      <a:fgClr>
                        <a:srgbClr val="99FFCC"/>
                      </a:fgClr>
                      <a:bgClr>
                        <a:schemeClr val="bg1"/>
                      </a:bgClr>
                    </a:patt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400" b="1" kern="1200" dirty="0" smtClean="0">
                          <a:solidFill>
                            <a:schemeClr val="tx1"/>
                          </a:solidFill>
                          <a:latin typeface="Times New Roman" panose="02020603050405020304" pitchFamily="18" charset="0"/>
                          <a:ea typeface="+mn-ea"/>
                          <a:cs typeface="Times New Roman" panose="02020603050405020304" pitchFamily="18" charset="0"/>
                        </a:rPr>
                        <a:t>Разведанные</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400" b="1" kern="1200" dirty="0" smtClean="0">
                          <a:solidFill>
                            <a:schemeClr val="tx1"/>
                          </a:solidFill>
                          <a:latin typeface="Times New Roman" panose="02020603050405020304" pitchFamily="18" charset="0"/>
                          <a:ea typeface="+mn-ea"/>
                          <a:cs typeface="Times New Roman" panose="02020603050405020304" pitchFamily="18" charset="0"/>
                        </a:rPr>
                        <a:t> (</a:t>
                      </a:r>
                      <a:r>
                        <a:rPr lang="ru-RU" sz="1400" b="1" u="none" strike="noStrike" baseline="0" dirty="0" smtClean="0">
                          <a:solidFill>
                            <a:schemeClr val="tx1"/>
                          </a:solidFill>
                          <a:effectLst/>
                          <a:latin typeface="Times New Roman" panose="02020603050405020304" pitchFamily="18" charset="0"/>
                          <a:cs typeface="Times New Roman" panose="02020603050405020304" pitchFamily="18" charset="0"/>
                        </a:rPr>
                        <a:t>В+</a:t>
                      </a:r>
                      <a:r>
                        <a:rPr lang="ru-RU" sz="1400" b="1" u="none" strike="noStrike" dirty="0" smtClean="0">
                          <a:solidFill>
                            <a:schemeClr val="tx1"/>
                          </a:solidFill>
                          <a:effectLst/>
                          <a:latin typeface="Times New Roman" panose="02020603050405020304" pitchFamily="18" charset="0"/>
                          <a:cs typeface="Times New Roman" panose="02020603050405020304" pitchFamily="18" charset="0"/>
                        </a:rPr>
                        <a:t>С</a:t>
                      </a:r>
                      <a:r>
                        <a:rPr lang="ru-RU" sz="1400" b="1" u="none" strike="noStrike" baseline="-25000" dirty="0" smtClean="0">
                          <a:solidFill>
                            <a:schemeClr val="tx1"/>
                          </a:solidFill>
                          <a:effectLst/>
                          <a:latin typeface="Times New Roman" panose="02020603050405020304" pitchFamily="18" charset="0"/>
                          <a:cs typeface="Times New Roman" panose="02020603050405020304" pitchFamily="18" charset="0"/>
                        </a:rPr>
                        <a:t>1</a:t>
                      </a:r>
                      <a:r>
                        <a:rPr lang="ru-RU" sz="1400" b="1" u="none" strike="noStrike" dirty="0" smtClean="0">
                          <a:solidFill>
                            <a:schemeClr val="tx1"/>
                          </a:solidFill>
                          <a:effectLst/>
                          <a:latin typeface="Times New Roman" panose="02020603050405020304" pitchFamily="18" charset="0"/>
                          <a:cs typeface="Times New Roman" panose="02020603050405020304" pitchFamily="18" charset="0"/>
                        </a:rPr>
                        <a:t>)</a:t>
                      </a:r>
                      <a:endParaRPr lang="ru-RU" sz="1400" b="1" i="1"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rgbClr val="C00000"/>
                      </a:solidFill>
                      <a:prstDash val="dash"/>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pattFill prst="horzBrick">
                      <a:fgClr>
                        <a:srgbClr val="99FFCC"/>
                      </a:fgClr>
                      <a:bgClr>
                        <a:schemeClr val="bg1"/>
                      </a:bgClr>
                    </a:patt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Вероятные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R</a:t>
                      </a:r>
                      <a:r>
                        <a:rPr kumimoji="0" lang="en-US" sz="1400" b="1" i="0" u="none" strike="noStrike" kern="1200" cap="none" spc="0" normalizeH="0" baseline="-25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2</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lang="ru-RU" sz="1400" b="1" dirty="0">
                        <a:solidFill>
                          <a:schemeClr val="tx1"/>
                        </a:solidFill>
                      </a:endParaRPr>
                    </a:p>
                  </a:txBody>
                  <a:tcPr marL="6155" marR="6155" marT="6155" marB="0" anchor="ctr">
                    <a:lnL w="19050" cap="flat" cmpd="sng" algn="ctr">
                      <a:solidFill>
                        <a:srgbClr val="C00000"/>
                      </a:solidFill>
                      <a:prstDash val="solid"/>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pattFill prst="horzBrick">
                      <a:fgClr>
                        <a:schemeClr val="accent2">
                          <a:lumMod val="20000"/>
                          <a:lumOff val="80000"/>
                        </a:schemeClr>
                      </a:fgClr>
                      <a:bgClr>
                        <a:schemeClr val="bg1"/>
                      </a:bgClr>
                    </a:patt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Доказанные</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R</a:t>
                      </a:r>
                      <a:r>
                        <a:rPr kumimoji="0" lang="en-US" sz="1400" b="1" i="0" u="none" strike="noStrike" kern="1200" cap="none" spc="0" normalizeH="0" baseline="-25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1</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lang="ru-RU" sz="1400" b="1" dirty="0">
                        <a:solidFill>
                          <a:schemeClr val="tx1"/>
                        </a:solidFill>
                      </a:endParaRPr>
                    </a:p>
                  </a:txBody>
                  <a:tcPr marL="6155" marR="6155" marT="6155" marB="0" anchor="ctr">
                    <a:lnL w="12700" cap="flat" cmpd="sng" algn="ctr">
                      <a:solidFill>
                        <a:srgbClr val="C00000"/>
                      </a:solidFill>
                      <a:prstDash val="dash"/>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FF0000"/>
                      </a:solidFill>
                      <a:prstDash val="solid"/>
                      <a:round/>
                      <a:headEnd type="none" w="med" len="med"/>
                      <a:tailEnd type="none" w="med" len="med"/>
                    </a:lnB>
                    <a:pattFill prst="horzBrick">
                      <a:fgClr>
                        <a:schemeClr val="accent2">
                          <a:lumMod val="20000"/>
                          <a:lumOff val="80000"/>
                        </a:schemeClr>
                      </a:fgClr>
                      <a:bgClr>
                        <a:schemeClr val="bg1"/>
                      </a:bgClr>
                    </a:pattFill>
                  </a:tcPr>
                </a:tc>
              </a:tr>
              <a:tr h="46818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latin typeface="Times New Roman" panose="02020603050405020304" pitchFamily="18" charset="0"/>
                        <a:cs typeface="Times New Roman" panose="02020603050405020304" pitchFamily="18" charset="0"/>
                      </a:endParaRPr>
                    </a:p>
                  </a:txBody>
                  <a:tcPr vert="vert270">
                    <a:solidFill>
                      <a:srgbClr val="4D9299"/>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2000" b="1" u="none" strike="noStrike" kern="1200" dirty="0" smtClean="0">
                          <a:solidFill>
                            <a:schemeClr val="bg1"/>
                          </a:solidFill>
                          <a:effectLst/>
                          <a:latin typeface="Times New Roman" panose="02020603050405020304" pitchFamily="18" charset="0"/>
                          <a:ea typeface="+mn-ea"/>
                          <a:cs typeface="Times New Roman" panose="02020603050405020304" pitchFamily="18" charset="0"/>
                        </a:rPr>
                        <a:t>2006</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2000" dirty="0" smtClean="0">
                        <a:latin typeface="Times New Roman" panose="02020603050405020304" pitchFamily="18" charset="0"/>
                        <a:cs typeface="Times New Roman" panose="02020603050405020304" pitchFamily="18" charset="0"/>
                      </a:endParaRPr>
                    </a:p>
                  </a:txBody>
                  <a:tcPr vert="vert270">
                    <a:lnR w="28575" cap="flat" cmpd="sng" algn="ctr">
                      <a:solidFill>
                        <a:srgbClr val="C00000"/>
                      </a:solidFill>
                      <a:prstDash val="solid"/>
                      <a:round/>
                      <a:headEnd type="none" w="med" len="med"/>
                      <a:tailEnd type="none" w="med" len="med"/>
                    </a:lnR>
                    <a:pattFill prst="trellis">
                      <a:fgClr>
                        <a:srgbClr val="4D9299"/>
                      </a:fgClr>
                      <a:bgClr>
                        <a:schemeClr val="bg1"/>
                      </a:bgClr>
                    </a:patt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dirty="0" smtClean="0">
                          <a:solidFill>
                            <a:schemeClr val="tx1"/>
                          </a:solidFill>
                          <a:latin typeface="Times New Roman" panose="02020603050405020304" pitchFamily="18" charset="0"/>
                          <a:cs typeface="Times New Roman" panose="02020603050405020304" pitchFamily="18" charset="0"/>
                        </a:rPr>
                        <a:t>ПРОГНОЗНЫЕ РЕСУРСЫ</a:t>
                      </a:r>
                      <a:endParaRPr kumimoji="0" lang="ru-RU" sz="12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C00000"/>
                      </a:solidFill>
                      <a:prstDash val="dash"/>
                      <a:round/>
                      <a:headEnd type="none" w="med" len="med"/>
                      <a:tailEnd type="none" w="med" len="med"/>
                    </a:lnB>
                    <a:lnTlToBr w="12700" cmpd="sng">
                      <a:noFill/>
                      <a:prstDash val="solid"/>
                    </a:lnTlToBr>
                    <a:lnBlToTr w="12700" cmpd="sng">
                      <a:noFill/>
                      <a:prstDash val="solid"/>
                    </a:lnBlToTr>
                    <a:pattFill prst="pct40">
                      <a:fgClr>
                        <a:srgbClr val="FFFF00"/>
                      </a:fgClr>
                      <a:bgClr>
                        <a:schemeClr val="bg1"/>
                      </a:bgClr>
                    </a:patt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ГЕОЛОГИЧЕСКИЕ ЗАПАСЫ</a:t>
                      </a:r>
                      <a:endParaRPr kumimoji="0" lang="ru-RU" sz="1400" b="1" i="0" u="none" strike="noStrike" kern="1200" dirty="0">
                        <a:solidFill>
                          <a:srgbClr val="0000FF"/>
                        </a:solidFill>
                        <a:effectLst/>
                        <a:latin typeface="Times New Roman" panose="02020603050405020304" pitchFamily="18" charset="0"/>
                        <a:ea typeface="+mn-ea"/>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C00000"/>
                      </a:solidFill>
                      <a:prstDash val="dash"/>
                      <a:round/>
                      <a:headEnd type="none" w="med" len="med"/>
                      <a:tailEnd type="none" w="med" len="med"/>
                    </a:lnB>
                    <a:pattFill prst="pct50">
                      <a:fgClr>
                        <a:srgbClr val="00FFCC"/>
                      </a:fgClr>
                      <a:bgClr>
                        <a:schemeClr val="bg1"/>
                      </a:bgClr>
                    </a:pattFill>
                  </a:tcPr>
                </a:tc>
                <a:tc hMerge="1">
                  <a:txBody>
                    <a:bodyPr/>
                    <a:lstStyle/>
                    <a:p>
                      <a:endParaRPr lang="ru-RU"/>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300" b="1" i="0" u="none" strike="noStrike" kern="1200" dirty="0" smtClean="0">
                          <a:solidFill>
                            <a:srgbClr val="0000FF"/>
                          </a:solidFill>
                          <a:effectLst/>
                          <a:latin typeface="Times New Roman" panose="02020603050405020304" pitchFamily="18" charset="0"/>
                          <a:ea typeface="+mn-ea"/>
                          <a:cs typeface="Times New Roman" panose="02020603050405020304" pitchFamily="18" charset="0"/>
                        </a:rPr>
                        <a:t>ИЗВЛЕКАЕМЫЕ ЗАПАСЫ</a:t>
                      </a:r>
                      <a:endParaRPr kumimoji="0" lang="ru-RU" sz="1600" b="1" i="0" u="none" strike="noStrike" kern="1200" dirty="0">
                        <a:solidFill>
                          <a:srgbClr val="0000FF"/>
                        </a:solidFill>
                        <a:effectLst/>
                        <a:latin typeface="Times New Roman" panose="02020603050405020304" pitchFamily="18" charset="0"/>
                        <a:ea typeface="+mn-ea"/>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C00000"/>
                      </a:solidFill>
                      <a:prstDash val="dash"/>
                      <a:round/>
                      <a:headEnd type="none" w="med" len="med"/>
                      <a:tailEnd type="none" w="med" len="med"/>
                    </a:lnB>
                    <a:pattFill prst="pct50">
                      <a:fgClr>
                        <a:srgbClr val="00FFCC"/>
                      </a:fgClr>
                      <a:bgClr>
                        <a:schemeClr val="bg1"/>
                      </a:bgClr>
                    </a:pattFill>
                  </a:tcPr>
                </a:tc>
                <a:tc hMerge="1">
                  <a:txBody>
                    <a:bodyPr/>
                    <a:lstStyle/>
                    <a:p>
                      <a:endParaRPr lang="ru-RU"/>
                    </a:p>
                  </a:txBody>
                  <a:tcPr/>
                </a:tc>
              </a:tr>
              <a:tr h="700585">
                <a:tc vMerge="1">
                  <a:txBody>
                    <a:bodyPr/>
                    <a:lstStyle/>
                    <a:p>
                      <a:endParaRPr lang="ru-RU"/>
                    </a:p>
                  </a:txBody>
                  <a:tcPr/>
                </a:tc>
                <a:tc vMerge="1">
                  <a:txBody>
                    <a:bodyPr/>
                    <a:lstStyle/>
                    <a:p>
                      <a:endParaRPr lang="ru-RU"/>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rPr>
                        <a:t>Р</a:t>
                      </a:r>
                      <a:r>
                        <a:rPr kumimoji="0" lang="ru-RU" sz="1600" b="1" i="0" u="none" strike="noStrike" kern="1200" cap="none" spc="0" normalizeH="0" baseline="-25000" noProof="0" dirty="0" smtClean="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rPr>
                        <a:t>3</a:t>
                      </a:r>
                      <a:endParaRPr kumimoji="0" lang="ru-RU" sz="1600" b="0" u="none" strike="noStrike" kern="1200" dirty="0" smtClean="0">
                        <a:solidFill>
                          <a:schemeClr val="bg1">
                            <a:lumMod val="50000"/>
                          </a:schemeClr>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rgbClr val="C00000"/>
                      </a:solidFill>
                      <a:prstDash val="solid"/>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rPr>
                        <a:t>Р</a:t>
                      </a:r>
                      <a:r>
                        <a:rPr kumimoji="0" lang="ru-RU" sz="1600" b="1" i="0" u="none" strike="noStrike" kern="1200" cap="none" spc="0" normalizeH="0" baseline="-25000" noProof="0" dirty="0" smtClean="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rPr>
                        <a:t>2</a:t>
                      </a:r>
                      <a:endParaRPr kumimoji="0" lang="ru-RU" sz="1600" b="0" u="none" strike="noStrike" kern="1200" dirty="0" smtClean="0">
                        <a:solidFill>
                          <a:schemeClr val="bg1">
                            <a:lumMod val="50000"/>
                          </a:schemeClr>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rgbClr val="C00000"/>
                      </a:solidFill>
                      <a:prstDash val="dash"/>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ru-RU" sz="1600" b="0" u="none" strike="noStrike" kern="1200" dirty="0" smtClean="0">
                        <a:solidFill>
                          <a:schemeClr val="bg1">
                            <a:lumMod val="50000"/>
                          </a:schemeClr>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rgbClr val="C00000"/>
                      </a:solidFill>
                      <a:prstDash val="dash"/>
                      <a:round/>
                      <a:headEnd type="none" w="med" len="med"/>
                      <a:tailEnd type="none" w="med" len="med"/>
                    </a:lnL>
                    <a:lnR w="28575" cap="flat" cmpd="sng" algn="ctr">
                      <a:solidFill>
                        <a:srgbClr val="C00000"/>
                      </a:solidFill>
                      <a:prstDash val="solid"/>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rPr>
                        <a:t>Р</a:t>
                      </a:r>
                      <a:r>
                        <a:rPr kumimoji="0" lang="ru-RU" sz="1600" b="1" i="0" u="none" strike="noStrike" kern="1200" cap="none" spc="0" normalizeH="0" baseline="-25000" noProof="0" dirty="0" smtClean="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rPr>
                        <a:t>1</a:t>
                      </a:r>
                      <a:endParaRPr kumimoji="0" lang="ru-RU" sz="1600" b="0" u="none" strike="noStrike" kern="1200" dirty="0" smtClean="0">
                        <a:solidFill>
                          <a:schemeClr val="bg1">
                            <a:lumMod val="50000"/>
                          </a:schemeClr>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rgbClr val="C00000"/>
                      </a:solidFill>
                      <a:prstDash val="dash"/>
                      <a:round/>
                      <a:headEnd type="none" w="med" len="med"/>
                      <a:tailEnd type="none" w="med" len="med"/>
                    </a:lnL>
                    <a:lnR w="28575" cap="flat" cmpd="sng" algn="ctr">
                      <a:solidFill>
                        <a:srgbClr val="C00000"/>
                      </a:solidFill>
                      <a:prstDash val="solid"/>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Оценённые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(С</a:t>
                      </a:r>
                      <a:r>
                        <a:rPr kumimoji="0" lang="ru-RU" sz="1400" b="1" i="0" u="none" strike="noStrike" kern="1200" cap="none" spc="0" normalizeH="0" baseline="-25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2,</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lang="ru-RU" sz="1400" b="1" u="none" strike="noStrike" dirty="0" smtClean="0">
                          <a:solidFill>
                            <a:schemeClr val="tx1"/>
                          </a:solidFill>
                          <a:effectLst/>
                          <a:latin typeface="Times New Roman" panose="02020603050405020304" pitchFamily="18" charset="0"/>
                          <a:cs typeface="Times New Roman" panose="02020603050405020304" pitchFamily="18" charset="0"/>
                        </a:rPr>
                        <a:t>С</a:t>
                      </a:r>
                      <a:r>
                        <a:rPr lang="ru-RU" sz="1400" b="1" u="none" strike="noStrike" baseline="-25000" dirty="0" smtClean="0">
                          <a:solidFill>
                            <a:schemeClr val="tx1"/>
                          </a:solidFill>
                          <a:effectLst/>
                          <a:latin typeface="Times New Roman" panose="02020603050405020304" pitchFamily="18" charset="0"/>
                          <a:cs typeface="Times New Roman" panose="02020603050405020304" pitchFamily="18" charset="0"/>
                        </a:rPr>
                        <a:t>1</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lang="ru-RU" sz="1400" dirty="0">
                        <a:solidFill>
                          <a:schemeClr val="tx1"/>
                        </a:solidFill>
                      </a:endParaRPr>
                    </a:p>
                  </a:txBody>
                  <a:tcPr marL="6155" marR="6155" marT="6155" marB="0" anchor="ctr">
                    <a:lnL w="28575" cap="flat" cmpd="sng" algn="ctr">
                      <a:solidFill>
                        <a:srgbClr val="C00000"/>
                      </a:solidFill>
                      <a:prstDash val="solid"/>
                      <a:round/>
                      <a:headEnd type="none" w="med" len="med"/>
                      <a:tailEnd type="none" w="med" len="med"/>
                    </a:lnL>
                    <a:lnR w="12700" cap="flat" cmpd="sng" algn="ctr">
                      <a:solidFill>
                        <a:srgbClr val="C00000"/>
                      </a:solidFill>
                      <a:prstDash val="dash"/>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pattFill prst="horzBrick">
                      <a:fgClr>
                        <a:srgbClr val="99FFCC"/>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Разведанные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(С</a:t>
                      </a:r>
                      <a:r>
                        <a:rPr kumimoji="0" lang="ru-RU" sz="1400" b="1" i="0" u="none" strike="noStrike" kern="1200" cap="none" spc="0" normalizeH="0" baseline="-25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2</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lang="ru-RU" sz="1400" b="1" u="none" strike="noStrike" dirty="0" smtClean="0">
                          <a:solidFill>
                            <a:schemeClr val="tx1"/>
                          </a:solidFill>
                          <a:effectLst/>
                          <a:latin typeface="Times New Roman" panose="02020603050405020304" pitchFamily="18" charset="0"/>
                          <a:cs typeface="Times New Roman" panose="02020603050405020304" pitchFamily="18" charset="0"/>
                        </a:rPr>
                        <a:t>С</a:t>
                      </a:r>
                      <a:r>
                        <a:rPr lang="ru-RU" sz="1400" b="1" u="none" strike="noStrike" baseline="-25000" dirty="0" smtClean="0">
                          <a:solidFill>
                            <a:schemeClr val="tx1"/>
                          </a:solidFill>
                          <a:effectLst/>
                          <a:latin typeface="Times New Roman" panose="02020603050405020304" pitchFamily="18" charset="0"/>
                          <a:cs typeface="Times New Roman" panose="02020603050405020304" pitchFamily="18" charset="0"/>
                        </a:rPr>
                        <a:t>1</a:t>
                      </a:r>
                      <a:r>
                        <a:rPr lang="ru-RU" sz="1400" b="1" u="none" strike="noStrike" baseline="0" dirty="0" smtClean="0">
                          <a:solidFill>
                            <a:schemeClr val="tx1"/>
                          </a:solidFill>
                          <a:effectLst/>
                          <a:latin typeface="Times New Roman" panose="02020603050405020304" pitchFamily="18" charset="0"/>
                          <a:cs typeface="Times New Roman" panose="02020603050405020304" pitchFamily="18" charset="0"/>
                        </a:rPr>
                        <a:t>, В, А</a:t>
                      </a:r>
                      <a:r>
                        <a:rPr kumimoji="0" lang="ru-RU"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lang="ru-RU" sz="1400" b="1" i="1" u="none" strike="noStrike" dirty="0">
                        <a:solidFill>
                          <a:schemeClr val="tx1"/>
                        </a:solidFill>
                        <a:effectLst/>
                        <a:latin typeface="Times New Roman" panose="02020603050405020304" pitchFamily="18" charset="0"/>
                        <a:cs typeface="Times New Roman" panose="02020603050405020304" pitchFamily="18" charset="0"/>
                      </a:endParaRPr>
                    </a:p>
                  </a:txBody>
                  <a:tcPr marL="6155" marR="6155" marT="6155" marB="0" anchor="ctr">
                    <a:lnL w="12700" cap="flat" cmpd="sng" algn="ctr">
                      <a:solidFill>
                        <a:srgbClr val="C00000"/>
                      </a:solidFill>
                      <a:prstDash val="dash"/>
                      <a:round/>
                      <a:headEnd type="none" w="med" len="med"/>
                      <a:tailEnd type="none" w="med" len="med"/>
                    </a:lnL>
                    <a:lnR w="28575" cap="flat" cmpd="sng" algn="ctr">
                      <a:solidFill>
                        <a:srgbClr val="C00000"/>
                      </a:solidFill>
                      <a:prstDash val="solid"/>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C00000"/>
                      </a:solidFill>
                      <a:prstDash val="solid"/>
                      <a:round/>
                      <a:headEnd type="none" w="med" len="med"/>
                      <a:tailEnd type="none" w="med" len="med"/>
                    </a:lnB>
                    <a:pattFill prst="horzBrick">
                      <a:fgClr>
                        <a:srgbClr val="99FFCC"/>
                      </a:fgClr>
                      <a:bgClr>
                        <a:schemeClr val="bg1"/>
                      </a:bgClr>
                    </a:patt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Не выделялись</a:t>
                      </a:r>
                    </a:p>
                  </a:txBody>
                  <a:tcPr marL="6155" marR="6155" marT="6155"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12700" cap="flat" cmpd="sng" algn="ctr">
                      <a:solidFill>
                        <a:srgbClr val="C00000"/>
                      </a:solidFill>
                      <a:prstDash val="dash"/>
                      <a:round/>
                      <a:headEnd type="none" w="med" len="med"/>
                      <a:tailEnd type="none" w="med" len="med"/>
                    </a:lnT>
                    <a:lnB w="28575" cap="flat" cmpd="sng" algn="ctr">
                      <a:solidFill>
                        <a:srgbClr val="C00000"/>
                      </a:solidFill>
                      <a:prstDash val="solid"/>
                      <a:round/>
                      <a:headEnd type="none" w="med" len="med"/>
                      <a:tailEnd type="none" w="med" len="med"/>
                    </a:lnB>
                    <a:pattFill prst="horzBrick">
                      <a:fgClr>
                        <a:srgbClr val="99FFCC"/>
                      </a:fgClr>
                      <a:bgClr>
                        <a:schemeClr val="bg1"/>
                      </a:bgClr>
                    </a:patt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0" lang="ru-RU" sz="1400" b="1"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6155" marR="6155" marT="6155" marB="0" anchor="ctr">
                    <a:lnL w="12700" cap="flat" cmpd="sng" algn="ctr">
                      <a:solidFill>
                        <a:srgbClr val="C00000"/>
                      </a:solidFill>
                      <a:prstDash val="dash"/>
                      <a:round/>
                      <a:headEnd type="none" w="med" len="med"/>
                      <a:tailEnd type="none" w="med" len="med"/>
                    </a:lnL>
                    <a:lnR w="28575" cap="flat" cmpd="sng" algn="ctr">
                      <a:solidFill>
                        <a:srgbClr val="C00000"/>
                      </a:solidFill>
                      <a:prstDash val="solid"/>
                      <a:round/>
                      <a:headEnd type="none" w="med" len="med"/>
                      <a:tailEnd type="none" w="med" len="med"/>
                    </a:lnR>
                    <a:lnT w="12700" cap="flat" cmpd="sng" algn="ctr">
                      <a:solidFill>
                        <a:srgbClr val="C00000"/>
                      </a:solidFill>
                      <a:prstDash val="dash"/>
                      <a:round/>
                      <a:headEnd type="none" w="med" len="med"/>
                      <a:tailEnd type="none" w="med" len="med"/>
                    </a:lnT>
                    <a:lnB w="19050" cap="flat" cmpd="sng" algn="ctr">
                      <a:solidFill>
                        <a:srgbClr val="C00000"/>
                      </a:solidFill>
                      <a:prstDash val="solid"/>
                      <a:round/>
                      <a:headEnd type="none" w="med" len="med"/>
                      <a:tailEnd type="none" w="med" len="med"/>
                    </a:lnB>
                    <a:pattFill prst="horzBrick">
                      <a:fgClr>
                        <a:schemeClr val="accent2">
                          <a:lumMod val="20000"/>
                          <a:lumOff val="80000"/>
                        </a:schemeClr>
                      </a:fgClr>
                      <a:bgClr>
                        <a:schemeClr val="bg1"/>
                      </a:bgClr>
                    </a:pattFill>
                  </a:tcPr>
                </a:tc>
              </a:tr>
              <a:tr h="96066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Подсчёт, оценка</a:t>
                      </a:r>
                    </a:p>
                  </a:txBody>
                  <a:tcPr vert="vert270">
                    <a:lnB w="28575" cap="flat" cmpd="sng" algn="ctr">
                      <a:solidFill>
                        <a:schemeClr val="tx1"/>
                      </a:solidFill>
                      <a:prstDash val="solid"/>
                      <a:round/>
                      <a:headEnd type="none" w="med" len="med"/>
                      <a:tailEnd type="none" w="med" len="med"/>
                    </a:lnB>
                    <a:solidFill>
                      <a:srgbClr val="4D92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ru-RU" sz="2000" b="1" u="none" strike="noStrike"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2000" b="1" u="none" strike="noStrike" kern="1200" dirty="0" smtClean="0">
                          <a:solidFill>
                            <a:schemeClr val="bg1"/>
                          </a:solidFill>
                          <a:effectLst/>
                          <a:latin typeface="Times New Roman" panose="02020603050405020304" pitchFamily="18" charset="0"/>
                          <a:ea typeface="+mn-ea"/>
                          <a:cs typeface="Times New Roman" panose="02020603050405020304" pitchFamily="18" charset="0"/>
                        </a:rPr>
                        <a:t>2018</a:t>
                      </a:r>
                      <a:endParaRPr lang="ru-RU" sz="200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dirty="0" smtClean="0">
                        <a:solidFill>
                          <a:schemeClr val="bg1"/>
                        </a:solidFill>
                        <a:latin typeface="Times New Roman" panose="02020603050405020304" pitchFamily="18" charset="0"/>
                        <a:cs typeface="Times New Roman" panose="02020603050405020304" pitchFamily="18" charset="0"/>
                      </a:endParaRPr>
                    </a:p>
                  </a:txBody>
                  <a:tcPr vert="vert270" anchor="ctr">
                    <a:lnR w="28575" cap="flat" cmpd="sng" algn="ctr">
                      <a:solidFill>
                        <a:srgbClr val="C00000"/>
                      </a:solidFill>
                      <a:prstDash val="solid"/>
                      <a:round/>
                      <a:headEnd type="none" w="med" len="med"/>
                      <a:tailEnd type="none" w="med" len="med"/>
                    </a:lnR>
                    <a:pattFill prst="pct90">
                      <a:fgClr>
                        <a:srgbClr val="4D9299"/>
                      </a:fgClr>
                      <a:bgClr>
                        <a:schemeClr val="bg1"/>
                      </a:bgClr>
                    </a:patt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66CC"/>
                          </a:solidFill>
                          <a:effectLst/>
                          <a:uLnTx/>
                          <a:uFillTx/>
                          <a:latin typeface="Times New Roman" panose="02020603050405020304" pitchFamily="18" charset="0"/>
                          <a:ea typeface="+mn-ea"/>
                          <a:cs typeface="Times New Roman" panose="02020603050405020304" pitchFamily="18" charset="0"/>
                        </a:rPr>
                        <a:t>Апробация ресурсов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66CC"/>
                          </a:solidFill>
                          <a:effectLst/>
                          <a:uLnTx/>
                          <a:uFillTx/>
                          <a:latin typeface="Times New Roman" panose="02020603050405020304" pitchFamily="18" charset="0"/>
                          <a:ea typeface="+mn-ea"/>
                          <a:cs typeface="Times New Roman" panose="02020603050405020304" pitchFamily="18" charset="0"/>
                        </a:rPr>
                        <a:t> в ФБГУ или совместно с запасами при экспертизе</a:t>
                      </a:r>
                      <a:endParaRPr lang="ru-RU"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kern="1200" dirty="0">
                        <a:solidFill>
                          <a:srgbClr val="0066CC"/>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pPr algn="ctr"/>
                      <a:endParaRPr lang="ru-RU" sz="1200" dirty="0"/>
                    </a:p>
                  </a:txBody>
                  <a:tcPr marL="6155" marR="6155" marT="615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rgbClr val="0066CC"/>
                        </a:solidFill>
                        <a:effectLst/>
                        <a:uLnTx/>
                        <a:uFillTx/>
                        <a:latin typeface="Times New Roman" panose="02020603050405020304" pitchFamily="18" charset="0"/>
                        <a:ea typeface="+mn-ea"/>
                        <a:cs typeface="Times New Roman" panose="02020603050405020304" pitchFamily="18" charset="0"/>
                      </a:endParaRPr>
                    </a:p>
                  </a:txBody>
                  <a:tcPr marL="6155" marR="6155" marT="615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400" b="0" kern="1200" dirty="0" smtClean="0">
                          <a:solidFill>
                            <a:srgbClr val="0066CC"/>
                          </a:solidFill>
                          <a:effectLst/>
                          <a:latin typeface="Times New Roman" panose="02020603050405020304" pitchFamily="18" charset="0"/>
                          <a:ea typeface="+mn-ea"/>
                          <a:cs typeface="Times New Roman" panose="02020603050405020304" pitchFamily="18" charset="0"/>
                        </a:rPr>
                        <a:t>ТЭО кондиций, подсчёт запасов</a:t>
                      </a:r>
                      <a:endParaRPr kumimoji="0" lang="ru-RU" sz="1400" b="0" kern="1200" dirty="0">
                        <a:solidFill>
                          <a:srgbClr val="0066CC"/>
                        </a:solidFill>
                        <a:effectLst/>
                        <a:latin typeface="Times New Roman" panose="02020603050405020304" pitchFamily="18" charset="0"/>
                        <a:ea typeface="+mn-ea"/>
                        <a:cs typeface="Times New Roman" panose="02020603050405020304" pitchFamily="18" charset="0"/>
                      </a:endParaRPr>
                    </a:p>
                  </a:txBody>
                  <a:tcPr marL="6155" marR="6155" marT="615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pattFill prst="dashDnDiag">
                      <a:fgClr>
                        <a:srgbClr val="99FFCC"/>
                      </a:fgClr>
                      <a:bgClr>
                        <a:schemeClr val="bg1"/>
                      </a:bgClr>
                    </a:patt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ru-RU" sz="1400" b="0" kern="1200" dirty="0">
                        <a:solidFill>
                          <a:srgbClr val="0066CC"/>
                        </a:solidFill>
                        <a:effectLst/>
                        <a:latin typeface="Times New Roman" panose="02020603050405020304" pitchFamily="18" charset="0"/>
                        <a:ea typeface="+mn-ea"/>
                        <a:cs typeface="Times New Roman" panose="02020603050405020304" pitchFamily="18" charset="0"/>
                      </a:endParaRPr>
                    </a:p>
                  </a:txBody>
                  <a:tcPr marL="6155" marR="6155" marT="615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pattFill prst="dashDnDiag">
                      <a:fgClr>
                        <a:srgbClr val="99FFCC"/>
                      </a:fgClr>
                      <a:bgClr>
                        <a:schemeClr val="bg1"/>
                      </a:bgClr>
                    </a:patt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baseline="0" dirty="0" smtClean="0">
                          <a:solidFill>
                            <a:srgbClr val="0066CC"/>
                          </a:solidFill>
                          <a:latin typeface="Times New Roman" panose="02020603050405020304" pitchFamily="18" charset="0"/>
                          <a:cs typeface="Times New Roman" panose="02020603050405020304" pitchFamily="18" charset="0"/>
                        </a:rPr>
                        <a:t>Технический проект разработки, подсчёт запасов</a:t>
                      </a:r>
                      <a:endParaRPr lang="ru-RU" sz="1400" b="0" dirty="0">
                        <a:solidFill>
                          <a:srgbClr val="0066CC"/>
                        </a:solidFill>
                        <a:latin typeface="Times New Roman" panose="02020603050405020304" pitchFamily="18" charset="0"/>
                        <a:cs typeface="Times New Roman" panose="02020603050405020304" pitchFamily="18" charset="0"/>
                      </a:endParaRPr>
                    </a:p>
                  </a:txBody>
                  <a:tcPr marL="6155" marR="6155" marT="6155" marB="0" anchor="ctr">
                    <a:lnL w="19050"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pattFill prst="dashDnDiag">
                      <a:fgClr>
                        <a:schemeClr val="accent2">
                          <a:lumMod val="20000"/>
                          <a:lumOff val="80000"/>
                        </a:schemeClr>
                      </a:fgClr>
                      <a:bgClr>
                        <a:schemeClr val="bg1"/>
                      </a:bgClr>
                    </a:pattFill>
                  </a:tcPr>
                </a:tc>
                <a:tc hMerge="1">
                  <a:txBody>
                    <a:bodyPr/>
                    <a:lstStyle/>
                    <a:p>
                      <a:endParaRPr lang="ru-RU"/>
                    </a:p>
                  </a:txBody>
                  <a:tcPr/>
                </a:tc>
              </a:tr>
              <a:tr h="97299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latin typeface="Times New Roman" panose="02020603050405020304" pitchFamily="18" charset="0"/>
                        <a:cs typeface="Times New Roman" panose="02020603050405020304" pitchFamily="18" charset="0"/>
                      </a:endParaRPr>
                    </a:p>
                  </a:txBody>
                  <a:tcPr vert="vert270">
                    <a:solidFill>
                      <a:srgbClr val="4D92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2000" b="1" u="none" strike="noStrike"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2000" b="1" u="none" strike="noStrike" kern="1200" dirty="0" smtClean="0">
                          <a:solidFill>
                            <a:schemeClr val="bg1"/>
                          </a:solidFill>
                          <a:effectLst/>
                          <a:latin typeface="Times New Roman" panose="02020603050405020304" pitchFamily="18" charset="0"/>
                          <a:ea typeface="+mn-ea"/>
                          <a:cs typeface="Times New Roman" panose="02020603050405020304" pitchFamily="18" charset="0"/>
                        </a:rPr>
                        <a:t>2006</a:t>
                      </a:r>
                    </a:p>
                    <a:p>
                      <a:endParaRPr lang="ru-RU" sz="2000" dirty="0"/>
                    </a:p>
                  </a:txBody>
                  <a:tcPr vert="vert270" anchor="ctr">
                    <a:lnR w="28575" cap="flat" cmpd="sng" algn="ctr">
                      <a:solidFill>
                        <a:srgbClr val="C00000"/>
                      </a:solidFill>
                      <a:prstDash val="solid"/>
                      <a:round/>
                      <a:headEnd type="none" w="med" len="med"/>
                      <a:tailEnd type="none" w="med" len="med"/>
                    </a:lnR>
                    <a:lnB w="28575" cap="flat" cmpd="sng" algn="ctr">
                      <a:solidFill>
                        <a:schemeClr val="tx1"/>
                      </a:solidFill>
                      <a:prstDash val="solid"/>
                      <a:round/>
                      <a:headEnd type="none" w="med" len="med"/>
                      <a:tailEnd type="none" w="med" len="med"/>
                    </a:lnB>
                    <a:pattFill prst="trellis">
                      <a:fgClr>
                        <a:srgbClr val="4D9299"/>
                      </a:fgClr>
                      <a:bgClr>
                        <a:schemeClr val="bg1"/>
                      </a:bgClr>
                    </a:patt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66CC"/>
                          </a:solidFill>
                          <a:effectLst/>
                          <a:uLnTx/>
                          <a:uFillTx/>
                          <a:latin typeface="Times New Roman" panose="02020603050405020304" pitchFamily="18" charset="0"/>
                          <a:ea typeface="+mn-ea"/>
                          <a:cs typeface="Times New Roman" panose="02020603050405020304" pitchFamily="18" charset="0"/>
                        </a:rPr>
                        <a:t>Апробация ресурсов в отраслевых НИИ</a:t>
                      </a:r>
                      <a:endParaRPr lang="ru-RU" dirty="0"/>
                    </a:p>
                  </a:txBody>
                  <a:tcPr marL="6155" marR="6155" marT="6155"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i="0" u="none" strike="noStrike" kern="1200" dirty="0" smtClean="0">
                          <a:solidFill>
                            <a:srgbClr val="0066CC"/>
                          </a:solidFill>
                          <a:effectLst/>
                          <a:latin typeface="Times New Roman" panose="02020603050405020304" pitchFamily="18" charset="0"/>
                          <a:ea typeface="+mn-ea"/>
                          <a:cs typeface="Times New Roman" panose="02020603050405020304" pitchFamily="18" charset="0"/>
                        </a:rPr>
                        <a:t>ТЭО</a:t>
                      </a:r>
                      <a:r>
                        <a:rPr lang="ru-RU" sz="1400" b="0" i="0" u="none" strike="noStrike" kern="1200" baseline="0" dirty="0" smtClean="0">
                          <a:solidFill>
                            <a:srgbClr val="0066CC"/>
                          </a:solidFill>
                          <a:effectLst/>
                          <a:latin typeface="Times New Roman" panose="02020603050405020304" pitchFamily="18" charset="0"/>
                          <a:ea typeface="+mn-ea"/>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0" i="0" u="none" strike="noStrike" kern="1200" baseline="0" dirty="0" smtClean="0">
                          <a:solidFill>
                            <a:srgbClr val="0066CC"/>
                          </a:solidFill>
                          <a:effectLst/>
                          <a:latin typeface="Times New Roman" panose="02020603050405020304" pitchFamily="18" charset="0"/>
                          <a:ea typeface="+mn-ea"/>
                          <a:cs typeface="Times New Roman" panose="02020603050405020304" pitchFamily="18" charset="0"/>
                        </a:rPr>
                        <a:t>временных кондиций, </a:t>
                      </a:r>
                      <a:r>
                        <a:rPr kumimoji="0" lang="ru-RU" sz="1400" b="0" kern="1200" dirty="0" smtClean="0">
                          <a:solidFill>
                            <a:srgbClr val="0066CC"/>
                          </a:solidFill>
                          <a:effectLst/>
                          <a:latin typeface="Times New Roman" panose="02020603050405020304" pitchFamily="18" charset="0"/>
                          <a:ea typeface="+mn-ea"/>
                          <a:cs typeface="Times New Roman" panose="02020603050405020304" pitchFamily="18" charset="0"/>
                        </a:rPr>
                        <a:t>подсчёт запасов</a:t>
                      </a:r>
                      <a:endParaRPr lang="ru-RU" sz="1400" b="0" i="0" u="none" strike="noStrike" kern="1200" dirty="0" smtClean="0">
                        <a:solidFill>
                          <a:srgbClr val="0066CC"/>
                        </a:solidFill>
                        <a:effectLst/>
                        <a:latin typeface="Times New Roman" panose="02020603050405020304" pitchFamily="18" charset="0"/>
                        <a:ea typeface="+mn-ea"/>
                        <a:cs typeface="Times New Roman" panose="02020603050405020304" pitchFamily="18" charset="0"/>
                      </a:endParaRPr>
                    </a:p>
                  </a:txBody>
                  <a:tcPr marL="6155" marR="6155" marT="6155"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pattFill prst="dashDnDiag">
                      <a:fgClr>
                        <a:srgbClr val="99FFCC"/>
                      </a:fgClr>
                      <a:bgClr>
                        <a:schemeClr val="bg1"/>
                      </a:bgClr>
                    </a:patt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i="0" u="none" strike="noStrike" kern="1200" dirty="0" smtClean="0">
                          <a:solidFill>
                            <a:srgbClr val="0066CC"/>
                          </a:solidFill>
                          <a:effectLst/>
                          <a:latin typeface="Times New Roman" panose="02020603050405020304" pitchFamily="18" charset="0"/>
                          <a:ea typeface="+mn-ea"/>
                          <a:cs typeface="Times New Roman" panose="02020603050405020304" pitchFamily="18" charset="0"/>
                        </a:rPr>
                        <a:t>ТЭО</a:t>
                      </a:r>
                      <a:r>
                        <a:rPr lang="ru-RU" sz="1400" b="0" i="0" u="none" strike="noStrike" kern="1200" baseline="0" dirty="0" smtClean="0">
                          <a:solidFill>
                            <a:srgbClr val="0066CC"/>
                          </a:solidFill>
                          <a:effectLst/>
                          <a:latin typeface="Times New Roman" panose="02020603050405020304" pitchFamily="18" charset="0"/>
                          <a:ea typeface="+mn-ea"/>
                          <a:cs typeface="Times New Roman" panose="02020603050405020304" pitchFamily="18" charset="0"/>
                        </a:rPr>
                        <a:t> постоянных разведочных кондиций, </a:t>
                      </a:r>
                      <a:r>
                        <a:rPr kumimoji="0" lang="ru-RU" sz="1400" b="0" kern="1200" dirty="0" smtClean="0">
                          <a:solidFill>
                            <a:srgbClr val="0066CC"/>
                          </a:solidFill>
                          <a:effectLst/>
                          <a:latin typeface="Times New Roman" panose="02020603050405020304" pitchFamily="18" charset="0"/>
                          <a:ea typeface="+mn-ea"/>
                          <a:cs typeface="Times New Roman" panose="02020603050405020304" pitchFamily="18" charset="0"/>
                        </a:rPr>
                        <a:t>подсчёт запасов</a:t>
                      </a:r>
                      <a:r>
                        <a:rPr lang="ru-RU" sz="1400" b="0" i="0" u="none" strike="noStrike" kern="1200" baseline="0" dirty="0" smtClean="0">
                          <a:solidFill>
                            <a:srgbClr val="0066CC"/>
                          </a:solidFill>
                          <a:effectLst/>
                          <a:latin typeface="Times New Roman" panose="02020603050405020304" pitchFamily="18" charset="0"/>
                          <a:ea typeface="+mn-ea"/>
                          <a:cs typeface="Times New Roman" panose="02020603050405020304" pitchFamily="18" charset="0"/>
                        </a:rPr>
                        <a:t> </a:t>
                      </a:r>
                      <a:endParaRPr lang="ru-RU" dirty="0"/>
                    </a:p>
                  </a:txBody>
                  <a:tcPr marL="6155" marR="6155" marT="6155"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pattFill prst="dashDnDiag">
                      <a:fgClr>
                        <a:srgbClr val="99FFCC"/>
                      </a:fgClr>
                      <a:bgClr>
                        <a:schemeClr val="bg1"/>
                      </a:bgClr>
                    </a:patt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FF0000"/>
                          </a:solidFill>
                          <a:latin typeface="Times New Roman" panose="02020603050405020304" pitchFamily="18" charset="0"/>
                          <a:cs typeface="Times New Roman" panose="02020603050405020304" pitchFamily="18" charset="0"/>
                        </a:rPr>
                        <a:t>Не</a:t>
                      </a:r>
                      <a:r>
                        <a:rPr lang="ru-RU" sz="1400" b="1" baseline="0" dirty="0" smtClean="0">
                          <a:solidFill>
                            <a:srgbClr val="FF0000"/>
                          </a:solidFill>
                          <a:latin typeface="Times New Roman" panose="02020603050405020304" pitchFamily="18" charset="0"/>
                          <a:cs typeface="Times New Roman" panose="02020603050405020304" pitchFamily="18" charset="0"/>
                        </a:rPr>
                        <a:t> рассчитывались</a:t>
                      </a:r>
                      <a:endParaRPr lang="ru-RU" sz="1400" b="1" dirty="0">
                        <a:solidFill>
                          <a:srgbClr val="FF0000"/>
                        </a:solidFill>
                        <a:latin typeface="Times New Roman" panose="02020603050405020304" pitchFamily="18" charset="0"/>
                        <a:cs typeface="Times New Roman" panose="02020603050405020304" pitchFamily="18" charset="0"/>
                      </a:endParaRPr>
                    </a:p>
                  </a:txBody>
                  <a:tcPr marL="6155" marR="6155" marT="6155"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pattFill prst="dashDnDiag">
                      <a:fgClr>
                        <a:srgbClr val="99FFCC"/>
                      </a:fgClr>
                      <a:bgClr>
                        <a:schemeClr val="bg1"/>
                      </a:bgClr>
                    </a:pattFill>
                  </a:tcPr>
                </a:tc>
                <a:tc hMerge="1">
                  <a:txBody>
                    <a:bodyPr/>
                    <a:lstStyle/>
                    <a:p>
                      <a:endParaRPr lang="ru-RU"/>
                    </a:p>
                  </a:txBody>
                  <a:tcPr/>
                </a:tc>
              </a:tr>
            </a:tbl>
          </a:graphicData>
        </a:graphic>
      </p:graphicFrame>
      <p:cxnSp>
        <p:nvCxnSpPr>
          <p:cNvPr id="7" name="Прямая соединительная линия 6"/>
          <p:cNvCxnSpPr/>
          <p:nvPr/>
        </p:nvCxnSpPr>
        <p:spPr>
          <a:xfrm>
            <a:off x="8178810" y="2079877"/>
            <a:ext cx="0" cy="324036"/>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79512" y="-1458"/>
            <a:ext cx="8136904" cy="478130"/>
          </a:xfrm>
          <a:prstGeom prst="rect">
            <a:avLst/>
          </a:prstGeom>
        </p:spPr>
        <p:txBody>
          <a:bodyPr vert="horz" anchor="ctr">
            <a:normAutofit fontScale="90000" lnSpcReduction="10000"/>
          </a:bodyPr>
          <a:lstStyle/>
          <a:p>
            <a:pPr algn="ctr" eaLnBrk="1" fontAlgn="auto" hangingPunct="1">
              <a:spcAft>
                <a:spcPts val="0"/>
              </a:spcAft>
            </a:pPr>
            <a:r>
              <a:rPr lang="ru-RU" sz="1600" dirty="0" smtClean="0">
                <a:solidFill>
                  <a:srgbClr val="FFFFFF"/>
                </a:solidFill>
                <a:latin typeface="Times New Roman" panose="02020603050405020304" pitchFamily="18" charset="0"/>
                <a:cs typeface="Times New Roman" panose="02020603050405020304" pitchFamily="18" charset="0"/>
              </a:rPr>
              <a:t>СОПОСТАВЛЕНИЕ ДЕЙСТВУЮЩЕЙ (2006 Г.) И ПРОЕКТА НОВОЙ (2018 г.) КЛАССИФИКАЦИИ ЗАПАСОВ И ПРОГНОЗНЫХ РЕСУРСОВ  ТПИ</a:t>
            </a:r>
            <a:endParaRPr lang="ru-RU"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6787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75" y="1268760"/>
            <a:ext cx="8929688" cy="2812913"/>
          </a:xfrm>
          <a:prstGeom prst="rect">
            <a:avLst/>
          </a:prstGeom>
          <a:solidFill>
            <a:schemeClr val="bg1">
              <a:lumMod val="95000"/>
            </a:schemeClr>
          </a:solidFill>
        </p:spPr>
        <p:txBody>
          <a:bodyPr lIns="91402" tIns="45702" rIns="91402" bIns="45702">
            <a:spAutoFit/>
          </a:bodyPr>
          <a:lstStyle/>
          <a:p>
            <a:pPr indent="712788" algn="just">
              <a:lnSpc>
                <a:spcPct val="150000"/>
              </a:lnSpc>
              <a:spcAft>
                <a:spcPts val="0"/>
              </a:spcAft>
              <a:buSzPts val="1000"/>
              <a:tabLst>
                <a:tab pos="457154" algn="l"/>
              </a:tabLst>
              <a:defRPr/>
            </a:pPr>
            <a:r>
              <a:rPr lang="ru-RU" sz="2000" b="1" i="1" dirty="0" smtClean="0">
                <a:cs typeface="+mn-cs"/>
              </a:rPr>
              <a:t>Важным </a:t>
            </a:r>
            <a:r>
              <a:rPr lang="ru-RU" sz="2000" b="1" i="1" dirty="0">
                <a:cs typeface="+mn-cs"/>
              </a:rPr>
              <a:t>аспектом Кодекса JORC является наличие Компетентных лиц (для стандарта CIM называются Квалифицированными персонами, что сути не меняет), несущих персональную ответственность за подготовленные отчеты в соответствии с Кодексом Этики. Компетентные лица могут быть как сотрудниками компании-</a:t>
            </a:r>
            <a:r>
              <a:rPr lang="ru-RU" sz="2000" b="1" i="1" dirty="0" err="1">
                <a:cs typeface="+mn-cs"/>
              </a:rPr>
              <a:t>недропользователя</a:t>
            </a:r>
            <a:r>
              <a:rPr lang="ru-RU" sz="2000" b="1" i="1" dirty="0">
                <a:cs typeface="+mn-cs"/>
              </a:rPr>
              <a:t>, так и независимыми</a:t>
            </a:r>
            <a:r>
              <a:rPr lang="ru-RU" sz="2000" b="1" i="1" dirty="0" smtClean="0">
                <a:cs typeface="+mn-cs"/>
              </a:rPr>
              <a:t>.</a:t>
            </a:r>
            <a:endParaRPr lang="ru-RU" sz="1800" b="1" dirty="0">
              <a:solidFill>
                <a:srgbClr val="888888"/>
              </a:solidFill>
              <a:latin typeface="Calibri"/>
              <a:ea typeface="Calibri"/>
              <a:cs typeface="Times New Roman"/>
            </a:endParaRPr>
          </a:p>
        </p:txBody>
      </p:sp>
      <p:sp>
        <p:nvSpPr>
          <p:cNvPr id="6" name="Прямоугольник 9"/>
          <p:cNvSpPr>
            <a:spLocks noChangeArrowheads="1"/>
          </p:cNvSpPr>
          <p:nvPr/>
        </p:nvSpPr>
        <p:spPr bwMode="auto">
          <a:xfrm>
            <a:off x="3652838" y="7372"/>
            <a:ext cx="1909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dirty="0">
                <a:solidFill>
                  <a:schemeClr val="bg1"/>
                </a:solidFill>
              </a:rPr>
              <a:t>JORC 2012</a:t>
            </a:r>
            <a:r>
              <a:rPr lang="ru-RU" sz="2000" b="1" dirty="0">
                <a:solidFill>
                  <a:schemeClr val="bg1"/>
                </a:solidFill>
              </a:rPr>
              <a:t>:</a:t>
            </a:r>
          </a:p>
        </p:txBody>
      </p:sp>
    </p:spTree>
    <p:extLst>
      <p:ext uri="{BB962C8B-B14F-4D97-AF65-F5344CB8AC3E}">
        <p14:creationId xmlns:p14="http://schemas.microsoft.com/office/powerpoint/2010/main" val="2405201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Прямоугольник 9"/>
          <p:cNvSpPr>
            <a:spLocks noChangeArrowheads="1"/>
          </p:cNvSpPr>
          <p:nvPr/>
        </p:nvSpPr>
        <p:spPr bwMode="auto">
          <a:xfrm>
            <a:off x="3659584" y="260648"/>
            <a:ext cx="1909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dirty="0">
                <a:solidFill>
                  <a:schemeClr val="bg1"/>
                </a:solidFill>
              </a:rPr>
              <a:t>JORC 2012</a:t>
            </a:r>
            <a:r>
              <a:rPr lang="ru-RU" sz="2000" b="1" dirty="0">
                <a:solidFill>
                  <a:srgbClr val="000000"/>
                </a:solidFill>
              </a:rPr>
              <a:t>:</a:t>
            </a:r>
          </a:p>
        </p:txBody>
      </p:sp>
      <p:sp>
        <p:nvSpPr>
          <p:cNvPr id="2" name="Прямоугольник 1"/>
          <p:cNvSpPr/>
          <p:nvPr/>
        </p:nvSpPr>
        <p:spPr>
          <a:xfrm>
            <a:off x="142875" y="669365"/>
            <a:ext cx="8929687" cy="357214"/>
          </a:xfrm>
          <a:prstGeom prst="rect">
            <a:avLst/>
          </a:prstGeom>
        </p:spPr>
        <p:txBody>
          <a:bodyPr wrap="square">
            <a:spAutoFit/>
          </a:bodyPr>
          <a:lstStyle/>
          <a:p>
            <a:pPr algn="ctr">
              <a:lnSpc>
                <a:spcPct val="115000"/>
              </a:lnSpc>
              <a:spcAft>
                <a:spcPts val="1000"/>
              </a:spcAft>
            </a:pPr>
            <a:r>
              <a:rPr lang="ru-RU" sz="1600" b="1" dirty="0">
                <a:solidFill>
                  <a:schemeClr val="bg1"/>
                </a:solidFill>
                <a:latin typeface="Arial"/>
                <a:ea typeface="Times New Roman"/>
                <a:cs typeface="Times New Roman"/>
              </a:rPr>
              <a:t>Таблица 1  Контрольный список критериев для оценки и составления отчетов</a:t>
            </a:r>
            <a:endParaRPr lang="ru-RU" sz="1600" b="1" dirty="0">
              <a:solidFill>
                <a:schemeClr val="bg1"/>
              </a:solidFill>
              <a:effectLst/>
              <a:latin typeface="Calibri"/>
              <a:ea typeface="Calibri"/>
              <a:cs typeface="Times New Roman"/>
            </a:endParaRPr>
          </a:p>
        </p:txBody>
      </p:sp>
      <p:sp>
        <p:nvSpPr>
          <p:cNvPr id="3" name="Прямоугольник 2"/>
          <p:cNvSpPr/>
          <p:nvPr/>
        </p:nvSpPr>
        <p:spPr>
          <a:xfrm>
            <a:off x="196911" y="1556792"/>
            <a:ext cx="8821613" cy="2053319"/>
          </a:xfrm>
          <a:prstGeom prst="rect">
            <a:avLst/>
          </a:prstGeom>
        </p:spPr>
        <p:txBody>
          <a:bodyPr wrap="square">
            <a:spAutoFit/>
          </a:bodyPr>
          <a:lstStyle/>
          <a:p>
            <a:pPr algn="just">
              <a:lnSpc>
                <a:spcPct val="115000"/>
              </a:lnSpc>
              <a:spcAft>
                <a:spcPts val="1000"/>
              </a:spcAft>
            </a:pPr>
            <a:r>
              <a:rPr lang="ru-RU" sz="1400" i="1" dirty="0">
                <a:solidFill>
                  <a:srgbClr val="212121"/>
                </a:solidFill>
                <a:latin typeface="+mn-lt"/>
                <a:ea typeface="Times New Roman"/>
                <a:cs typeface="Times New Roman" pitchFamily="18" charset="0"/>
              </a:rPr>
              <a:t>Таблица 1 является контрольным списком и директивой для тех, кто готовит отчеты о результатах разведки Минеральных Ресурсов и Рудных Запасов и должны использовать ее как ссылку. Контрольный список не является обязательным, и как обычно, руководящими принципами при определении информации, которую нужно включить в отчет, являются важность и существенность. Однако важно включить в отчет все вопросы, которые могут значительно повлиять на понимание читателя, на интерпретацию результатов или оценки. Это особенно важно, в тех случаях, где неадекватные или неточные данные влияют на надежность, или достоверность результатов разведки или оценки Минеральных Ресурсов или Рудных Запасов.</a:t>
            </a:r>
            <a:endParaRPr lang="ru-RU" sz="1400" dirty="0">
              <a:effectLst/>
              <a:latin typeface="+mn-lt"/>
              <a:ea typeface="Calibri"/>
              <a:cs typeface="Times New Roman" pitchFamily="18" charset="0"/>
            </a:endParaRPr>
          </a:p>
        </p:txBody>
      </p:sp>
      <p:sp>
        <p:nvSpPr>
          <p:cNvPr id="4" name="Прямоугольник 3"/>
          <p:cNvSpPr/>
          <p:nvPr/>
        </p:nvSpPr>
        <p:spPr>
          <a:xfrm>
            <a:off x="173155" y="3861048"/>
            <a:ext cx="8821613" cy="1331134"/>
          </a:xfrm>
          <a:prstGeom prst="rect">
            <a:avLst/>
          </a:prstGeom>
        </p:spPr>
        <p:txBody>
          <a:bodyPr wrap="square">
            <a:spAutoFit/>
          </a:bodyPr>
          <a:lstStyle/>
          <a:p>
            <a:pPr algn="just">
              <a:lnSpc>
                <a:spcPct val="115000"/>
              </a:lnSpc>
              <a:spcAft>
                <a:spcPts val="1000"/>
              </a:spcAft>
            </a:pPr>
            <a:r>
              <a:rPr lang="ru-RU" sz="1400" i="1" dirty="0">
                <a:solidFill>
                  <a:srgbClr val="212121"/>
                </a:solidFill>
                <a:latin typeface="Arial"/>
                <a:ea typeface="Times New Roman"/>
                <a:cs typeface="Times New Roman"/>
              </a:rPr>
              <a:t>Последовательность и группировка критериев в Таблице 1 отражают обычный систематический подход к разведке и оценке. Критерии в первой группе Методы Опробования и Данные' относятся ко всем последующим группам. В остальной части таблицы обозначенные критерии в предшествующих группах часто обращаются к последующим группам и должны быть приняты во внимание при оценивании и составлении отчетов.</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1408711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9"/>
          <p:cNvSpPr>
            <a:spLocks noChangeArrowheads="1"/>
          </p:cNvSpPr>
          <p:nvPr/>
        </p:nvSpPr>
        <p:spPr bwMode="auto">
          <a:xfrm>
            <a:off x="3652838" y="7372"/>
            <a:ext cx="1909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dirty="0">
                <a:solidFill>
                  <a:schemeClr val="bg1"/>
                </a:solidFill>
              </a:rPr>
              <a:t>JORC 2012</a:t>
            </a:r>
            <a:r>
              <a:rPr lang="ru-RU" sz="2000" b="1" dirty="0">
                <a:solidFill>
                  <a:schemeClr val="bg1"/>
                </a:solidFill>
              </a:rPr>
              <a:t>:</a:t>
            </a: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76672"/>
            <a:ext cx="7200800" cy="6264696"/>
          </a:xfrm>
          <a:prstGeom prst="rect">
            <a:avLst/>
          </a:prstGeom>
        </p:spPr>
      </p:pic>
    </p:spTree>
    <p:extLst>
      <p:ext uri="{BB962C8B-B14F-4D97-AF65-F5344CB8AC3E}">
        <p14:creationId xmlns:p14="http://schemas.microsoft.com/office/powerpoint/2010/main" val="335237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43"/>
          <p:cNvSpPr/>
          <p:nvPr/>
        </p:nvSpPr>
        <p:spPr>
          <a:xfrm>
            <a:off x="5507801" y="2747594"/>
            <a:ext cx="664689" cy="97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43" name="Прямоугольник 42"/>
          <p:cNvSpPr/>
          <p:nvPr/>
        </p:nvSpPr>
        <p:spPr>
          <a:xfrm>
            <a:off x="5508104" y="1635315"/>
            <a:ext cx="664689" cy="97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37" name="Прямоугольник 36"/>
          <p:cNvSpPr/>
          <p:nvPr/>
        </p:nvSpPr>
        <p:spPr>
          <a:xfrm>
            <a:off x="2708521" y="2775227"/>
            <a:ext cx="664689" cy="97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2" name="Заголовок 1"/>
          <p:cNvSpPr>
            <a:spLocks noGrp="1"/>
          </p:cNvSpPr>
          <p:nvPr>
            <p:ph type="title"/>
          </p:nvPr>
        </p:nvSpPr>
        <p:spPr>
          <a:xfrm>
            <a:off x="239666" y="0"/>
            <a:ext cx="8229600" cy="462322"/>
          </a:xfrm>
        </p:spPr>
        <p:txBody>
          <a:bodyPr/>
          <a:lstStyle/>
          <a:p>
            <a:pPr algn="just"/>
            <a:r>
              <a:rPr lang="ru-RU" sz="1600" spc="0" dirty="0" smtClean="0"/>
              <a:t>ПРЕДПОСЫЛКИ  СОЗДАНИЯ  СИСТЕМЫ  НАЦИОНАЛЬНОГО  АУДИТА  В  РОССИИ </a:t>
            </a:r>
            <a:endParaRPr lang="ru-RU" sz="1600" spc="0" dirty="0"/>
          </a:p>
        </p:txBody>
      </p:sp>
      <p:sp>
        <p:nvSpPr>
          <p:cNvPr id="7" name="Прямоугольник 6"/>
          <p:cNvSpPr/>
          <p:nvPr/>
        </p:nvSpPr>
        <p:spPr>
          <a:xfrm>
            <a:off x="1958900" y="1662755"/>
            <a:ext cx="664689" cy="97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8" name="TextBox 7"/>
          <p:cNvSpPr txBox="1"/>
          <p:nvPr/>
        </p:nvSpPr>
        <p:spPr>
          <a:xfrm>
            <a:off x="1864991" y="645151"/>
            <a:ext cx="1586204" cy="307777"/>
          </a:xfrm>
          <a:prstGeom prst="rect">
            <a:avLst/>
          </a:prstGeom>
          <a:noFill/>
        </p:spPr>
        <p:txBody>
          <a:bodyPr wrap="square" rtlCol="0">
            <a:spAutoFit/>
          </a:bodyPr>
          <a:lstStyle>
            <a:defPPr>
              <a:defRPr lang="ru-RU"/>
            </a:defPPr>
            <a:lvl1pPr>
              <a:defRPr sz="1400"/>
            </a:lvl1pPr>
          </a:lstStyle>
          <a:p>
            <a:pPr eaLnBrk="1" fontAlgn="auto" hangingPunct="1">
              <a:spcBef>
                <a:spcPts val="0"/>
              </a:spcBef>
              <a:spcAft>
                <a:spcPts val="0"/>
              </a:spcAft>
            </a:pPr>
            <a:r>
              <a:rPr lang="ru-RU" dirty="0" smtClean="0">
                <a:solidFill>
                  <a:srgbClr val="000000"/>
                </a:solidFill>
                <a:latin typeface="Times New Roman" panose="02020603050405020304" pitchFamily="18" charset="0"/>
                <a:cs typeface="Times New Roman" panose="02020603050405020304" pitchFamily="18" charset="0"/>
              </a:rPr>
              <a:t>Взаимодействие: </a:t>
            </a:r>
          </a:p>
        </p:txBody>
      </p:sp>
      <p:sp>
        <p:nvSpPr>
          <p:cNvPr id="9" name="Прямоугольник 8"/>
          <p:cNvSpPr/>
          <p:nvPr/>
        </p:nvSpPr>
        <p:spPr>
          <a:xfrm>
            <a:off x="6468693" y="1634366"/>
            <a:ext cx="664689" cy="20852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10" name="Прямоугольник 9"/>
          <p:cNvSpPr/>
          <p:nvPr/>
        </p:nvSpPr>
        <p:spPr>
          <a:xfrm>
            <a:off x="7605170" y="1649564"/>
            <a:ext cx="664689" cy="20700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12" name="Прямоугольник 11"/>
          <p:cNvSpPr/>
          <p:nvPr/>
        </p:nvSpPr>
        <p:spPr>
          <a:xfrm>
            <a:off x="4476117" y="2775229"/>
            <a:ext cx="664689" cy="97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13" name="Прямоугольник 12"/>
          <p:cNvSpPr/>
          <p:nvPr/>
        </p:nvSpPr>
        <p:spPr>
          <a:xfrm>
            <a:off x="3678490" y="1652011"/>
            <a:ext cx="664689" cy="97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14" name="Прямоугольник 13"/>
          <p:cNvSpPr/>
          <p:nvPr/>
        </p:nvSpPr>
        <p:spPr>
          <a:xfrm>
            <a:off x="467544" y="866909"/>
            <a:ext cx="1296144" cy="57606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eaLnBrk="1" fontAlgn="auto" hangingPunct="1">
              <a:spcBef>
                <a:spcPts val="0"/>
              </a:spcBef>
              <a:spcAft>
                <a:spcPts val="0"/>
              </a:spcAft>
            </a:pPr>
            <a:r>
              <a:rPr lang="ru-RU" sz="1400" dirty="0">
                <a:solidFill>
                  <a:srgbClr val="FFFFFF"/>
                </a:solidFill>
                <a:latin typeface="Times New Roman" panose="02020603050405020304" pitchFamily="18" charset="0"/>
                <a:cs typeface="Times New Roman" panose="02020603050405020304" pitchFamily="18" charset="0"/>
              </a:rPr>
              <a:t>Пользователь недр</a:t>
            </a:r>
          </a:p>
        </p:txBody>
      </p:sp>
      <p:sp>
        <p:nvSpPr>
          <p:cNvPr id="15" name="Прямоугольник 14"/>
          <p:cNvSpPr/>
          <p:nvPr/>
        </p:nvSpPr>
        <p:spPr>
          <a:xfrm>
            <a:off x="683568" y="1881161"/>
            <a:ext cx="7992888" cy="576064"/>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ru-RU" sz="1200" dirty="0">
                <a:solidFill>
                  <a:srgbClr val="000000"/>
                </a:solidFill>
                <a:latin typeface="Times New Roman" panose="02020603050405020304" pitchFamily="18" charset="0"/>
                <a:cs typeface="Times New Roman" panose="02020603050405020304" pitchFamily="18" charset="0"/>
              </a:rPr>
              <a:t>ГКЗ (ЦКР)</a:t>
            </a:r>
          </a:p>
        </p:txBody>
      </p:sp>
      <p:sp>
        <p:nvSpPr>
          <p:cNvPr id="16" name="Прямоугольник 15"/>
          <p:cNvSpPr/>
          <p:nvPr/>
        </p:nvSpPr>
        <p:spPr>
          <a:xfrm>
            <a:off x="683568" y="3070403"/>
            <a:ext cx="7992888" cy="576064"/>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ru-RU" sz="1200" dirty="0">
                <a:solidFill>
                  <a:srgbClr val="000000"/>
                </a:solidFill>
                <a:latin typeface="Times New Roman" panose="02020603050405020304" pitchFamily="18" charset="0"/>
                <a:cs typeface="Times New Roman" panose="02020603050405020304" pitchFamily="18" charset="0"/>
              </a:rPr>
              <a:t>Национальный </a:t>
            </a:r>
          </a:p>
          <a:p>
            <a:pPr eaLnBrk="1" fontAlgn="auto" hangingPunct="1">
              <a:spcBef>
                <a:spcPts val="0"/>
              </a:spcBef>
              <a:spcAft>
                <a:spcPts val="0"/>
              </a:spcAft>
            </a:pPr>
            <a:r>
              <a:rPr lang="ru-RU" sz="1200" dirty="0">
                <a:solidFill>
                  <a:srgbClr val="000000"/>
                </a:solidFill>
                <a:latin typeface="Times New Roman" panose="02020603050405020304" pitchFamily="18" charset="0"/>
                <a:cs typeface="Times New Roman" panose="02020603050405020304" pitchFamily="18" charset="0"/>
              </a:rPr>
              <a:t>аудитор</a:t>
            </a:r>
          </a:p>
        </p:txBody>
      </p:sp>
      <p:sp>
        <p:nvSpPr>
          <p:cNvPr id="17" name="TextBox 16"/>
          <p:cNvSpPr txBox="1"/>
          <p:nvPr/>
        </p:nvSpPr>
        <p:spPr>
          <a:xfrm>
            <a:off x="3704809" y="620688"/>
            <a:ext cx="1407552" cy="246221"/>
          </a:xfrm>
          <a:prstGeom prst="rect">
            <a:avLst/>
          </a:prstGeom>
          <a:noFill/>
        </p:spPr>
        <p:txBody>
          <a:bodyPr wrap="square" rtlCol="0">
            <a:spAutoFit/>
          </a:bodyPr>
          <a:lstStyle/>
          <a:p>
            <a:pPr eaLnBrk="1" fontAlgn="auto" hangingPunct="1">
              <a:spcBef>
                <a:spcPts val="0"/>
              </a:spcBef>
              <a:spcAft>
                <a:spcPts val="0"/>
              </a:spcAft>
            </a:pPr>
            <a:r>
              <a:rPr lang="ru-RU" sz="1000" dirty="0">
                <a:solidFill>
                  <a:srgbClr val="000000"/>
                </a:solidFill>
                <a:latin typeface="Times New Roman" panose="02020603050405020304" pitchFamily="18" charset="0"/>
                <a:cs typeface="Times New Roman" panose="02020603050405020304" pitchFamily="18" charset="0"/>
              </a:rPr>
              <a:t>Управление запасами:</a:t>
            </a:r>
          </a:p>
        </p:txBody>
      </p:sp>
      <p:sp>
        <p:nvSpPr>
          <p:cNvPr id="19" name="TextBox 18"/>
          <p:cNvSpPr txBox="1"/>
          <p:nvPr/>
        </p:nvSpPr>
        <p:spPr>
          <a:xfrm>
            <a:off x="3627706" y="1033034"/>
            <a:ext cx="723202" cy="400110"/>
          </a:xfrm>
          <a:prstGeom prst="rect">
            <a:avLst/>
          </a:prstGeom>
          <a:noFill/>
        </p:spPr>
        <p:txBody>
          <a:bodyPr wrap="square" rtlCol="0">
            <a:spAutoFit/>
          </a:bodyPr>
          <a:lstStyle/>
          <a:p>
            <a:pPr eaLnBrk="1" fontAlgn="auto" hangingPunct="1">
              <a:spcBef>
                <a:spcPts val="0"/>
              </a:spcBef>
              <a:spcAft>
                <a:spcPts val="0"/>
              </a:spcAft>
            </a:pPr>
            <a:r>
              <a:rPr lang="ru-RU" sz="1000" dirty="0" smtClean="0">
                <a:solidFill>
                  <a:srgbClr val="000000"/>
                </a:solidFill>
                <a:latin typeface="Times New Roman" panose="02020603050405020304" pitchFamily="18" charset="0"/>
                <a:cs typeface="Times New Roman" panose="02020603050405020304" pitchFamily="18" charset="0"/>
              </a:rPr>
              <a:t>А, В, С1</a:t>
            </a:r>
            <a:endParaRPr lang="ru-RU" sz="1000" dirty="0">
              <a:solidFill>
                <a:srgbClr val="000000"/>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pPr>
            <a:endParaRPr lang="ru-RU" sz="1000" dirty="0">
              <a:solidFill>
                <a:srgbClr val="000000"/>
              </a:solidFill>
              <a:latin typeface="Times New Roman" panose="02020603050405020304" pitchFamily="18" charset="0"/>
              <a:cs typeface="Times New Roman" panose="02020603050405020304" pitchFamily="18" charset="0"/>
            </a:endParaRPr>
          </a:p>
        </p:txBody>
      </p:sp>
      <p:cxnSp>
        <p:nvCxnSpPr>
          <p:cNvPr id="20" name="Соединительная линия уступом 19"/>
          <p:cNvCxnSpPr>
            <a:endCxn id="15" idx="1"/>
          </p:cNvCxnSpPr>
          <p:nvPr/>
        </p:nvCxnSpPr>
        <p:spPr>
          <a:xfrm rot="16200000" flipH="1">
            <a:off x="107503" y="1593128"/>
            <a:ext cx="936104" cy="21602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a:endCxn id="16" idx="1"/>
          </p:cNvCxnSpPr>
          <p:nvPr/>
        </p:nvCxnSpPr>
        <p:spPr>
          <a:xfrm rot="16200000" flipH="1">
            <a:off x="-432556" y="2242311"/>
            <a:ext cx="2016224" cy="2160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47224" y="636174"/>
            <a:ext cx="1224135" cy="276999"/>
          </a:xfrm>
          <a:prstGeom prst="rect">
            <a:avLst/>
          </a:prstGeom>
          <a:noFill/>
        </p:spPr>
        <p:txBody>
          <a:bodyPr wrap="square" rtlCol="0">
            <a:spAutoFit/>
          </a:bodyPr>
          <a:lstStyle>
            <a:defPPr>
              <a:defRPr lang="ru-RU"/>
            </a:defPPr>
            <a:lvl1pPr>
              <a:defRPr sz="1400"/>
            </a:lvl1pPr>
          </a:lstStyle>
          <a:p>
            <a:pPr eaLnBrk="1" fontAlgn="auto" hangingPunct="1">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Экспертиза:  </a:t>
            </a:r>
            <a:endParaRPr lang="ru-RU" sz="1200" dirty="0">
              <a:solidFill>
                <a:srgbClr val="00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7382061" y="691507"/>
            <a:ext cx="1206999" cy="630942"/>
          </a:xfrm>
          <a:prstGeom prst="rect">
            <a:avLst/>
          </a:prstGeom>
          <a:noFill/>
        </p:spPr>
        <p:txBody>
          <a:bodyPr wrap="square" rtlCol="0">
            <a:spAutoFit/>
          </a:bodyPr>
          <a:lstStyle>
            <a:defPPr>
              <a:defRPr lang="ru-RU"/>
            </a:defPPr>
            <a:lvl1pPr>
              <a:defRPr sz="1400"/>
            </a:lvl1pPr>
          </a:lstStyle>
          <a:p>
            <a:pPr eaLnBrk="1" fontAlgn="auto" hangingPunct="1">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Единая БД </a:t>
            </a:r>
            <a:endParaRPr lang="ru-RU" sz="1200" dirty="0">
              <a:solidFill>
                <a:srgbClr val="000000"/>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pPr>
            <a:r>
              <a:rPr lang="ru-RU" sz="1100" dirty="0" smtClean="0">
                <a:solidFill>
                  <a:srgbClr val="000000"/>
                </a:solidFill>
                <a:latin typeface="Times New Roman" panose="02020603050405020304" pitchFamily="18" charset="0"/>
                <a:cs typeface="Times New Roman" panose="02020603050405020304" pitchFamily="18" charset="0"/>
              </a:rPr>
              <a:t>(геолого- экономическая</a:t>
            </a:r>
            <a:r>
              <a:rPr lang="ru-RU" sz="1200" dirty="0" smtClean="0">
                <a:solidFill>
                  <a:srgbClr val="000000"/>
                </a:solidFill>
                <a:latin typeface="Times New Roman" panose="02020603050405020304" pitchFamily="18" charset="0"/>
                <a:cs typeface="Times New Roman" panose="02020603050405020304" pitchFamily="18" charset="0"/>
              </a:rPr>
              <a:t>)</a:t>
            </a:r>
            <a:endParaRPr lang="ru-RU" sz="1200" dirty="0">
              <a:solidFill>
                <a:srgbClr val="00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263851" y="866909"/>
            <a:ext cx="972445" cy="615553"/>
          </a:xfrm>
          <a:prstGeom prst="rect">
            <a:avLst/>
          </a:prstGeom>
          <a:noFill/>
        </p:spPr>
        <p:txBody>
          <a:bodyPr wrap="square" rtlCol="0">
            <a:spAutoFit/>
          </a:bodyPr>
          <a:lstStyle>
            <a:defPPr>
              <a:defRPr lang="ru-RU"/>
            </a:defPPr>
            <a:lvl1pPr>
              <a:defRPr sz="1400"/>
            </a:lvl1pPr>
          </a:lstStyle>
          <a:p>
            <a:pPr eaLnBrk="1" fontAlgn="auto" hangingPunct="1">
              <a:spcBef>
                <a:spcPts val="0"/>
              </a:spcBef>
              <a:spcAft>
                <a:spcPts val="0"/>
              </a:spcAft>
            </a:pPr>
            <a:r>
              <a:rPr lang="ru-RU" sz="1100" dirty="0" smtClean="0">
                <a:solidFill>
                  <a:srgbClr val="000000"/>
                </a:solidFill>
                <a:latin typeface="Times New Roman" panose="02020603050405020304" pitchFamily="18" charset="0"/>
                <a:cs typeface="Times New Roman" panose="02020603050405020304" pitchFamily="18" charset="0"/>
              </a:rPr>
              <a:t>Евразийский союз</a:t>
            </a:r>
          </a:p>
          <a:p>
            <a:pPr eaLnBrk="1" fontAlgn="auto" hangingPunct="1">
              <a:spcBef>
                <a:spcPts val="0"/>
              </a:spcBef>
              <a:spcAft>
                <a:spcPts val="0"/>
              </a:spcAft>
            </a:pPr>
            <a:r>
              <a:rPr lang="ru-RU" sz="1100" dirty="0" smtClean="0">
                <a:solidFill>
                  <a:srgbClr val="000000"/>
                </a:solidFill>
                <a:latin typeface="Times New Roman" panose="02020603050405020304" pitchFamily="18" charset="0"/>
                <a:cs typeface="Times New Roman" panose="02020603050405020304" pitchFamily="18" charset="0"/>
              </a:rPr>
              <a:t> экспертов </a:t>
            </a:r>
          </a:p>
        </p:txBody>
      </p:sp>
      <p:sp>
        <p:nvSpPr>
          <p:cNvPr id="25" name="TextBox 24"/>
          <p:cNvSpPr txBox="1"/>
          <p:nvPr/>
        </p:nvSpPr>
        <p:spPr>
          <a:xfrm>
            <a:off x="5396785" y="899257"/>
            <a:ext cx="1006983" cy="430887"/>
          </a:xfrm>
          <a:prstGeom prst="rect">
            <a:avLst/>
          </a:prstGeom>
          <a:noFill/>
        </p:spPr>
        <p:txBody>
          <a:bodyPr wrap="square" rtlCol="0">
            <a:spAutoFit/>
          </a:bodyPr>
          <a:lstStyle>
            <a:defPPr>
              <a:defRPr lang="ru-RU"/>
            </a:defPPr>
            <a:lvl1pPr>
              <a:defRPr sz="1400"/>
            </a:lvl1pPr>
          </a:lstStyle>
          <a:p>
            <a:pPr eaLnBrk="1" fontAlgn="auto" hangingPunct="1">
              <a:spcBef>
                <a:spcPts val="0"/>
              </a:spcBef>
              <a:spcAft>
                <a:spcPts val="0"/>
              </a:spcAft>
            </a:pPr>
            <a:r>
              <a:rPr lang="ru-RU" sz="1100" dirty="0" smtClean="0">
                <a:solidFill>
                  <a:srgbClr val="000000"/>
                </a:solidFill>
                <a:latin typeface="Times New Roman" panose="02020603050405020304" pitchFamily="18" charset="0"/>
                <a:cs typeface="Times New Roman" panose="02020603050405020304" pitchFamily="18" charset="0"/>
              </a:rPr>
              <a:t>Методики </a:t>
            </a:r>
            <a:r>
              <a:rPr lang="ru-RU" sz="1100" dirty="0">
                <a:solidFill>
                  <a:srgbClr val="000000"/>
                </a:solidFill>
                <a:latin typeface="Times New Roman" panose="02020603050405020304" pitchFamily="18" charset="0"/>
                <a:cs typeface="Times New Roman" panose="02020603050405020304" pitchFamily="18" charset="0"/>
              </a:rPr>
              <a:t>и регламенты</a:t>
            </a:r>
          </a:p>
        </p:txBody>
      </p:sp>
      <p:sp>
        <p:nvSpPr>
          <p:cNvPr id="26" name="Прямоугольник 25"/>
          <p:cNvSpPr/>
          <p:nvPr/>
        </p:nvSpPr>
        <p:spPr>
          <a:xfrm>
            <a:off x="3594341" y="645151"/>
            <a:ext cx="1628489" cy="3174086"/>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27" name="Прямоугольник 26"/>
          <p:cNvSpPr/>
          <p:nvPr/>
        </p:nvSpPr>
        <p:spPr>
          <a:xfrm>
            <a:off x="5402701" y="645151"/>
            <a:ext cx="1833595" cy="3174086"/>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dirty="0">
              <a:solidFill>
                <a:srgbClr val="FFFFFF"/>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7405763" y="620688"/>
            <a:ext cx="1063503" cy="3198549"/>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29" name="Прямоугольник 28"/>
          <p:cNvSpPr/>
          <p:nvPr/>
        </p:nvSpPr>
        <p:spPr>
          <a:xfrm>
            <a:off x="1864991" y="645151"/>
            <a:ext cx="1586204" cy="3174086"/>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36" name="Прямоугольник 35"/>
          <p:cNvSpPr/>
          <p:nvPr/>
        </p:nvSpPr>
        <p:spPr>
          <a:xfrm>
            <a:off x="1802232" y="1048529"/>
            <a:ext cx="936475" cy="261610"/>
          </a:xfrm>
          <a:prstGeom prst="rect">
            <a:avLst/>
          </a:prstGeom>
        </p:spPr>
        <p:txBody>
          <a:bodyPr wrap="none">
            <a:spAutoFit/>
          </a:bodyPr>
          <a:lstStyle/>
          <a:p>
            <a:pPr eaLnBrk="1" fontAlgn="auto" hangingPunct="1">
              <a:spcBef>
                <a:spcPts val="0"/>
              </a:spcBef>
              <a:spcAft>
                <a:spcPts val="0"/>
              </a:spcAft>
            </a:pPr>
            <a:r>
              <a:rPr lang="ru-RU" sz="1100" dirty="0" smtClean="0">
                <a:solidFill>
                  <a:srgbClr val="000000"/>
                </a:solidFill>
                <a:latin typeface="Times New Roman" panose="02020603050405020304" pitchFamily="18" charset="0"/>
                <a:cs typeface="Times New Roman" panose="02020603050405020304" pitchFamily="18" charset="0"/>
              </a:rPr>
              <a:t>Государство</a:t>
            </a:r>
            <a:endParaRPr lang="ru-RU" sz="1100" dirty="0">
              <a:solidFill>
                <a:srgbClr val="00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4343176" y="1282407"/>
            <a:ext cx="879654" cy="400110"/>
          </a:xfrm>
          <a:prstGeom prst="rect">
            <a:avLst/>
          </a:prstGeom>
          <a:noFill/>
        </p:spPr>
        <p:txBody>
          <a:bodyPr wrap="square" rtlCol="0">
            <a:spAutoFit/>
          </a:bodyPr>
          <a:lstStyle/>
          <a:p>
            <a:pPr eaLnBrk="1" fontAlgn="auto" hangingPunct="1">
              <a:spcBef>
                <a:spcPts val="0"/>
              </a:spcBef>
              <a:spcAft>
                <a:spcPts val="0"/>
              </a:spcAft>
            </a:pPr>
            <a:r>
              <a:rPr lang="ru-RU" sz="1000" dirty="0">
                <a:solidFill>
                  <a:srgbClr val="000000"/>
                </a:solidFill>
                <a:latin typeface="Times New Roman" panose="02020603050405020304" pitchFamily="18" charset="0"/>
                <a:cs typeface="Times New Roman" panose="02020603050405020304" pitchFamily="18" charset="0"/>
              </a:rPr>
              <a:t>Доказанные, </a:t>
            </a:r>
            <a:r>
              <a:rPr lang="ru-RU" sz="1000" dirty="0" smtClean="0">
                <a:solidFill>
                  <a:srgbClr val="000000"/>
                </a:solidFill>
                <a:latin typeface="Times New Roman" panose="02020603050405020304" pitchFamily="18" charset="0"/>
                <a:cs typeface="Times New Roman" panose="02020603050405020304" pitchFamily="18" charset="0"/>
              </a:rPr>
              <a:t>вероятные</a:t>
            </a:r>
            <a:endParaRPr lang="ru-RU" sz="1000" dirty="0">
              <a:solidFill>
                <a:srgbClr val="000000"/>
              </a:solidFill>
              <a:latin typeface="Times New Roman" panose="02020603050405020304" pitchFamily="18" charset="0"/>
              <a:cs typeface="Times New Roman" panose="02020603050405020304" pitchFamily="18" charset="0"/>
            </a:endParaRPr>
          </a:p>
        </p:txBody>
      </p:sp>
      <p:sp>
        <p:nvSpPr>
          <p:cNvPr id="41" name="Двойная стрелка вверх/вниз 40"/>
          <p:cNvSpPr/>
          <p:nvPr/>
        </p:nvSpPr>
        <p:spPr>
          <a:xfrm rot="19223072">
            <a:off x="4208335" y="2401481"/>
            <a:ext cx="379510" cy="759292"/>
          </a:xfrm>
          <a:prstGeom prst="up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42" name="Двойная стрелка вверх/вниз 41"/>
          <p:cNvSpPr/>
          <p:nvPr/>
        </p:nvSpPr>
        <p:spPr>
          <a:xfrm rot="19223072">
            <a:off x="2487788" y="2402184"/>
            <a:ext cx="379510" cy="753174"/>
          </a:xfrm>
          <a:prstGeom prst="up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45" name="Двойная стрелка вверх/вниз 44"/>
          <p:cNvSpPr/>
          <p:nvPr/>
        </p:nvSpPr>
        <p:spPr>
          <a:xfrm rot="21449679">
            <a:off x="5647946" y="2462212"/>
            <a:ext cx="379510" cy="608248"/>
          </a:xfrm>
          <a:prstGeom prst="up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endParaRPr lang="ru-RU" sz="1800">
              <a:solidFill>
                <a:srgbClr val="FFFFFF"/>
              </a:solidFill>
            </a:endParaRPr>
          </a:p>
        </p:txBody>
      </p:sp>
      <p:sp>
        <p:nvSpPr>
          <p:cNvPr id="46" name="TextBox 45"/>
          <p:cNvSpPr txBox="1"/>
          <p:nvPr/>
        </p:nvSpPr>
        <p:spPr>
          <a:xfrm>
            <a:off x="340260" y="3824040"/>
            <a:ext cx="8441552" cy="2693045"/>
          </a:xfrm>
          <a:prstGeom prst="rect">
            <a:avLst/>
          </a:prstGeom>
          <a:noFill/>
        </p:spPr>
        <p:txBody>
          <a:bodyPr wrap="square" rtlCol="0">
            <a:spAutoFit/>
          </a:bodyPr>
          <a:lstStyle/>
          <a:p>
            <a:pPr marL="285750" indent="-285750" algn="just" eaLnBrk="1" fontAlgn="auto" hangingPunct="1">
              <a:spcBef>
                <a:spcPts val="600"/>
              </a:spcBef>
              <a:spcAft>
                <a:spcPts val="600"/>
              </a:spcAft>
              <a:buClr>
                <a:srgbClr val="CC8E60"/>
              </a:buClr>
              <a:buFont typeface="Wingdings" panose="05000000000000000000" pitchFamily="2" charset="2"/>
              <a:buChar char="Ø"/>
            </a:pPr>
            <a:r>
              <a:rPr lang="ru-RU" sz="1400" dirty="0">
                <a:solidFill>
                  <a:srgbClr val="000000"/>
                </a:solidFill>
                <a:latin typeface="Times New Roman" panose="02020603050405020304" pitchFamily="18" charset="0"/>
                <a:cs typeface="Times New Roman" panose="02020603050405020304" pitchFamily="18" charset="0"/>
              </a:rPr>
              <a:t>Национальный аудит </a:t>
            </a:r>
            <a:r>
              <a:rPr lang="ru-RU" sz="1400" dirty="0" smtClean="0">
                <a:solidFill>
                  <a:srgbClr val="000000"/>
                </a:solidFill>
                <a:latin typeface="Times New Roman" panose="02020603050405020304" pitchFamily="18" charset="0"/>
                <a:cs typeface="Times New Roman" panose="02020603050405020304" pitchFamily="18" charset="0"/>
              </a:rPr>
              <a:t>запасов (НАЗ) </a:t>
            </a:r>
            <a:r>
              <a:rPr lang="ru-RU" sz="1400" dirty="0">
                <a:solidFill>
                  <a:srgbClr val="000000"/>
                </a:solidFill>
                <a:latin typeface="Times New Roman" panose="02020603050405020304" pitchFamily="18" charset="0"/>
                <a:cs typeface="Times New Roman" panose="02020603050405020304" pitchFamily="18" charset="0"/>
              </a:rPr>
              <a:t>может стать частью процесса экспертизы запасов. </a:t>
            </a:r>
          </a:p>
          <a:p>
            <a:pPr marL="285750" indent="-285750" algn="just" eaLnBrk="1" fontAlgn="auto" hangingPunct="1">
              <a:spcBef>
                <a:spcPts val="600"/>
              </a:spcBef>
              <a:spcAft>
                <a:spcPts val="600"/>
              </a:spcAft>
              <a:buClr>
                <a:srgbClr val="CC8E60"/>
              </a:buClr>
              <a:buFont typeface="Wingdings" panose="05000000000000000000" pitchFamily="2" charset="2"/>
              <a:buChar char="Ø"/>
            </a:pPr>
            <a:r>
              <a:rPr lang="ru-RU" sz="1400" dirty="0">
                <a:solidFill>
                  <a:srgbClr val="000000"/>
                </a:solidFill>
                <a:latin typeface="Times New Roman" panose="02020603050405020304" pitchFamily="18" charset="0"/>
                <a:cs typeface="Times New Roman" panose="02020603050405020304" pitchFamily="18" charset="0"/>
              </a:rPr>
              <a:t>Интеграция содействует: объединению усилий, эффективной, оперативной и достоверной оценке запасов; установление связей между государством, ГКЗ Роснедра, национальным аудитором, банками/биржами.</a:t>
            </a:r>
          </a:p>
          <a:p>
            <a:pPr marL="285750" indent="-285750" algn="just" eaLnBrk="1" fontAlgn="auto" hangingPunct="1">
              <a:spcBef>
                <a:spcPts val="600"/>
              </a:spcBef>
              <a:spcAft>
                <a:spcPts val="600"/>
              </a:spcAft>
              <a:buClr>
                <a:srgbClr val="CC8E60"/>
              </a:buClr>
              <a:buFont typeface="Wingdings" panose="05000000000000000000" pitchFamily="2" charset="2"/>
              <a:buChar char="Ø"/>
            </a:pPr>
            <a:r>
              <a:rPr lang="ru-RU" sz="1400" dirty="0">
                <a:solidFill>
                  <a:srgbClr val="000000"/>
                </a:solidFill>
                <a:latin typeface="Times New Roman" panose="02020603050405020304" pitchFamily="18" charset="0"/>
                <a:cs typeface="Times New Roman" panose="02020603050405020304" pitchFamily="18" charset="0"/>
              </a:rPr>
              <a:t>Интеграция позволит избежать двойных стандартов при оценке недр (для двух систем управления),  сэкономить ресурсы недропользователя, защитить и привлечь иностранных инвесторов.</a:t>
            </a:r>
          </a:p>
          <a:p>
            <a:pPr marL="285750" indent="-285750" algn="just" eaLnBrk="1" fontAlgn="auto" hangingPunct="1">
              <a:spcBef>
                <a:spcPts val="600"/>
              </a:spcBef>
              <a:spcAft>
                <a:spcPts val="600"/>
              </a:spcAft>
              <a:buClr>
                <a:srgbClr val="CC8E60"/>
              </a:buClr>
              <a:buFont typeface="Wingdings" panose="05000000000000000000" pitchFamily="2" charset="2"/>
              <a:buChar char="Ø"/>
            </a:pPr>
            <a:r>
              <a:rPr lang="ru-RU" sz="1400" dirty="0">
                <a:solidFill>
                  <a:srgbClr val="000000"/>
                </a:solidFill>
                <a:latin typeface="Times New Roman" panose="02020603050405020304" pitchFamily="18" charset="0"/>
                <a:cs typeface="Times New Roman" panose="02020603050405020304" pitchFamily="18" charset="0"/>
              </a:rPr>
              <a:t>Главные задачи на текущем этапе:</a:t>
            </a:r>
          </a:p>
          <a:p>
            <a:pPr marL="742950" lvl="1" indent="-285750" algn="just" eaLnBrk="1" fontAlgn="auto" hangingPunct="1">
              <a:spcBef>
                <a:spcPts val="0"/>
              </a:spcBef>
              <a:spcAft>
                <a:spcPts val="0"/>
              </a:spcAft>
              <a:buClr>
                <a:srgbClr val="CC8E60"/>
              </a:buClr>
              <a:buFont typeface="Arial" panose="020B0604020202020204" pitchFamily="34" charset="0"/>
              <a:buChar char="•"/>
            </a:pPr>
            <a:r>
              <a:rPr lang="ru-RU" sz="1200" dirty="0">
                <a:solidFill>
                  <a:srgbClr val="000000"/>
                </a:solidFill>
                <a:latin typeface="Times New Roman" panose="02020603050405020304" pitchFamily="18" charset="0"/>
                <a:cs typeface="Times New Roman" panose="02020603050405020304" pitchFamily="18" charset="0"/>
              </a:rPr>
              <a:t>Создание многоуровневой системы союза экспертов</a:t>
            </a:r>
          </a:p>
          <a:p>
            <a:pPr marL="742950" lvl="1" indent="-285750" algn="just" eaLnBrk="1" fontAlgn="auto" hangingPunct="1">
              <a:spcBef>
                <a:spcPts val="0"/>
              </a:spcBef>
              <a:spcAft>
                <a:spcPts val="0"/>
              </a:spcAft>
              <a:buClr>
                <a:srgbClr val="CC8E60"/>
              </a:buClr>
              <a:buFont typeface="Arial" panose="020B0604020202020204" pitchFamily="34" charset="0"/>
              <a:buChar char="•"/>
            </a:pPr>
            <a:r>
              <a:rPr lang="ru-RU" sz="1200" dirty="0">
                <a:solidFill>
                  <a:srgbClr val="000000"/>
                </a:solidFill>
                <a:latin typeface="Times New Roman" panose="02020603050405020304" pitchFamily="18" charset="0"/>
                <a:cs typeface="Times New Roman" panose="02020603050405020304" pitchFamily="18" charset="0"/>
              </a:rPr>
              <a:t>Разработка методик </a:t>
            </a:r>
            <a:r>
              <a:rPr lang="ru-RU" sz="1200" dirty="0" smtClean="0">
                <a:solidFill>
                  <a:srgbClr val="000000"/>
                </a:solidFill>
                <a:latin typeface="Times New Roman" panose="02020603050405020304" pitchFamily="18" charset="0"/>
                <a:cs typeface="Times New Roman" panose="02020603050405020304" pitchFamily="18" charset="0"/>
              </a:rPr>
              <a:t>оценки НАЗ ПИ </a:t>
            </a:r>
            <a:r>
              <a:rPr lang="ru-RU" sz="1200" dirty="0">
                <a:solidFill>
                  <a:srgbClr val="000000"/>
                </a:solidFill>
                <a:latin typeface="Times New Roman" panose="02020603050405020304" pitchFamily="18" charset="0"/>
                <a:cs typeface="Times New Roman" panose="02020603050405020304" pitchFamily="18" charset="0"/>
              </a:rPr>
              <a:t>и установление связей </a:t>
            </a:r>
            <a:r>
              <a:rPr lang="ru-RU" sz="1200" dirty="0" smtClean="0">
                <a:solidFill>
                  <a:srgbClr val="000000"/>
                </a:solidFill>
                <a:latin typeface="Times New Roman" panose="02020603050405020304" pitchFamily="18" charset="0"/>
                <a:cs typeface="Times New Roman" panose="02020603050405020304" pitchFamily="18" charset="0"/>
              </a:rPr>
              <a:t>между системами отчетности, основанных на классификации запасов и разработка </a:t>
            </a:r>
            <a:r>
              <a:rPr lang="ru-RU" sz="1200" dirty="0">
                <a:solidFill>
                  <a:srgbClr val="000000"/>
                </a:solidFill>
                <a:latin typeface="Times New Roman" panose="02020603050405020304" pitchFamily="18" charset="0"/>
                <a:cs typeface="Times New Roman" panose="02020603050405020304" pitchFamily="18" charset="0"/>
              </a:rPr>
              <a:t>необходимых </a:t>
            </a:r>
            <a:r>
              <a:rPr lang="ru-RU" sz="1200" dirty="0" err="1" smtClean="0">
                <a:solidFill>
                  <a:srgbClr val="000000"/>
                </a:solidFill>
                <a:latin typeface="Times New Roman" panose="02020603050405020304" pitchFamily="18" charset="0"/>
                <a:cs typeface="Times New Roman" panose="02020603050405020304" pitchFamily="18" charset="0"/>
              </a:rPr>
              <a:t>нориативно</a:t>
            </a:r>
            <a:r>
              <a:rPr lang="ru-RU" sz="1200" dirty="0" smtClean="0">
                <a:solidFill>
                  <a:srgbClr val="000000"/>
                </a:solidFill>
                <a:latin typeface="Times New Roman" panose="02020603050405020304" pitchFamily="18" charset="0"/>
                <a:cs typeface="Times New Roman" panose="02020603050405020304" pitchFamily="18" charset="0"/>
              </a:rPr>
              <a:t>-правовых актов</a:t>
            </a:r>
            <a:endParaRPr lang="ru-RU" sz="1200" dirty="0">
              <a:solidFill>
                <a:srgbClr val="000000"/>
              </a:solidFill>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2514720" y="1335342"/>
            <a:ext cx="978153" cy="261610"/>
          </a:xfrm>
          <a:prstGeom prst="rect">
            <a:avLst/>
          </a:prstGeom>
        </p:spPr>
        <p:txBody>
          <a:bodyPr wrap="none">
            <a:spAutoFit/>
          </a:bodyPr>
          <a:lstStyle/>
          <a:p>
            <a:pPr eaLnBrk="1" fontAlgn="auto" hangingPunct="1">
              <a:spcBef>
                <a:spcPts val="0"/>
              </a:spcBef>
              <a:spcAft>
                <a:spcPts val="0"/>
              </a:spcAft>
            </a:pPr>
            <a:r>
              <a:rPr lang="ru-RU" sz="1100" dirty="0">
                <a:solidFill>
                  <a:srgbClr val="000000"/>
                </a:solidFill>
                <a:latin typeface="Times New Roman" panose="02020603050405020304" pitchFamily="18" charset="0"/>
                <a:cs typeface="Times New Roman" panose="02020603050405020304" pitchFamily="18" charset="0"/>
              </a:rPr>
              <a:t>Банки/биржи</a:t>
            </a:r>
          </a:p>
        </p:txBody>
      </p:sp>
    </p:spTree>
    <p:extLst>
      <p:ext uri="{BB962C8B-B14F-4D97-AF65-F5344CB8AC3E}">
        <p14:creationId xmlns:p14="http://schemas.microsoft.com/office/powerpoint/2010/main" val="1740289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9"/>
          <p:cNvSpPr>
            <a:spLocks noChangeArrowheads="1"/>
          </p:cNvSpPr>
          <p:nvPr/>
        </p:nvSpPr>
        <p:spPr bwMode="auto">
          <a:xfrm>
            <a:off x="3652838" y="7372"/>
            <a:ext cx="1909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dirty="0">
                <a:solidFill>
                  <a:schemeClr val="bg1"/>
                </a:solidFill>
              </a:rPr>
              <a:t>JORC 2012</a:t>
            </a:r>
            <a:r>
              <a:rPr lang="ru-RU" sz="2000" b="1" dirty="0">
                <a:solidFill>
                  <a:schemeClr val="bg1"/>
                </a:solidFill>
              </a:rPr>
              <a:t>:</a:t>
            </a:r>
          </a:p>
        </p:txBody>
      </p:sp>
      <p:pic>
        <p:nvPicPr>
          <p:cNvPr id="5" name="Рисунок 4"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503247"/>
            <a:ext cx="7272809" cy="6233770"/>
          </a:xfrm>
          <a:prstGeom prst="rect">
            <a:avLst/>
          </a:prstGeom>
        </p:spPr>
      </p:pic>
    </p:spTree>
    <p:extLst>
      <p:ext uri="{BB962C8B-B14F-4D97-AF65-F5344CB8AC3E}">
        <p14:creationId xmlns:p14="http://schemas.microsoft.com/office/powerpoint/2010/main" val="790141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9"/>
          <p:cNvSpPr>
            <a:spLocks noChangeArrowheads="1"/>
          </p:cNvSpPr>
          <p:nvPr/>
        </p:nvSpPr>
        <p:spPr bwMode="auto">
          <a:xfrm>
            <a:off x="3652838" y="7372"/>
            <a:ext cx="1909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dirty="0">
                <a:solidFill>
                  <a:schemeClr val="bg1"/>
                </a:solidFill>
              </a:rPr>
              <a:t>JORC 2012</a:t>
            </a:r>
            <a:r>
              <a:rPr lang="ru-RU" sz="2000" b="1" dirty="0">
                <a:solidFill>
                  <a:schemeClr val="bg1"/>
                </a:solidFill>
              </a:rPr>
              <a:t>:</a:t>
            </a: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407422"/>
            <a:ext cx="7128505" cy="6450578"/>
          </a:xfrm>
          <a:prstGeom prst="rect">
            <a:avLst/>
          </a:prstGeom>
        </p:spPr>
      </p:pic>
    </p:spTree>
    <p:extLst>
      <p:ext uri="{BB962C8B-B14F-4D97-AF65-F5344CB8AC3E}">
        <p14:creationId xmlns:p14="http://schemas.microsoft.com/office/powerpoint/2010/main" val="3518768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r"/>
            <a:r>
              <a:rPr lang="ru-RU" altLang="ru-RU" smtClean="0">
                <a:solidFill>
                  <a:schemeClr val="bg1"/>
                </a:solidFill>
                <a:latin typeface="Arial" pitchFamily="34" charset="0"/>
              </a:rPr>
              <a:t>Полномочия</a:t>
            </a:r>
            <a:r>
              <a:rPr lang="en-AU" altLang="ru-RU" smtClean="0">
                <a:solidFill>
                  <a:schemeClr val="bg1"/>
                </a:solidFill>
              </a:rPr>
              <a:t> </a:t>
            </a:r>
            <a:r>
              <a:rPr lang="ru-RU" altLang="ru-RU" smtClean="0">
                <a:solidFill>
                  <a:schemeClr val="bg1"/>
                </a:solidFill>
                <a:latin typeface="Arial" pitchFamily="34" charset="0"/>
              </a:rPr>
              <a:t>Компетентного Лица</a:t>
            </a:r>
            <a:endParaRPr lang="en-AU" altLang="ru-RU" smtClean="0">
              <a:solidFill>
                <a:schemeClr val="bg1"/>
              </a:solidFill>
              <a:latin typeface="Arial" pitchFamily="34" charset="0"/>
            </a:endParaRPr>
          </a:p>
        </p:txBody>
      </p:sp>
      <p:sp>
        <p:nvSpPr>
          <p:cNvPr id="20483" name="Content Placeholder 2"/>
          <p:cNvSpPr>
            <a:spLocks noGrp="1"/>
          </p:cNvSpPr>
          <p:nvPr>
            <p:ph idx="1"/>
          </p:nvPr>
        </p:nvSpPr>
        <p:spPr>
          <a:xfrm>
            <a:off x="166688" y="1352550"/>
            <a:ext cx="8797925" cy="4668838"/>
          </a:xfrm>
        </p:spPr>
        <p:txBody>
          <a:bodyPr/>
          <a:lstStyle/>
          <a:p>
            <a:pPr marL="0" indent="361912" algn="just">
              <a:spcBef>
                <a:spcPts val="2672"/>
              </a:spcBef>
              <a:buFont typeface="Gill Sans" charset="0"/>
              <a:buNone/>
              <a:defRPr/>
            </a:pPr>
            <a:r>
              <a:rPr lang="ru-RU" altLang="ru-RU" sz="1600" dirty="0">
                <a:solidFill>
                  <a:schemeClr val="tx1"/>
                </a:solidFill>
                <a:latin typeface="Times New Roman" pitchFamily="18" charset="0"/>
                <a:cs typeface="Times New Roman" pitchFamily="18" charset="0"/>
                <a:sym typeface="Gill Sans"/>
              </a:rPr>
              <a:t>Таким образом, Компетентное лицо отвечает за подготовку всей документации по результатам ГРР, минеральным ресурсам и запасам </a:t>
            </a:r>
            <a:r>
              <a:rPr lang="ru-RU" altLang="ru-RU" sz="1600" b="1" i="1" dirty="0">
                <a:solidFill>
                  <a:schemeClr val="tx1"/>
                </a:solidFill>
                <a:latin typeface="Times New Roman" pitchFamily="18" charset="0"/>
                <a:cs typeface="Times New Roman" pitchFamily="18" charset="0"/>
                <a:sym typeface="Gill Sans"/>
              </a:rPr>
              <a:t>И</a:t>
            </a:r>
            <a:r>
              <a:rPr lang="ru-RU" altLang="ru-RU" sz="1600" dirty="0">
                <a:solidFill>
                  <a:schemeClr val="tx1"/>
                </a:solidFill>
                <a:latin typeface="Times New Roman" pitchFamily="18" charset="0"/>
                <a:cs typeface="Times New Roman" pitchFamily="18" charset="0"/>
                <a:sym typeface="Gill Sans"/>
              </a:rPr>
              <a:t> соглашается с </a:t>
            </a:r>
            <a:r>
              <a:rPr lang="ru-RU" altLang="ru-RU" sz="1600" b="1" dirty="0">
                <a:solidFill>
                  <a:schemeClr val="tx1"/>
                </a:solidFill>
                <a:latin typeface="Times New Roman" pitchFamily="18" charset="0"/>
                <a:cs typeface="Times New Roman" pitchFamily="18" charset="0"/>
                <a:sym typeface="Gill Sans"/>
              </a:rPr>
              <a:t>формой и содержанием,</a:t>
            </a:r>
            <a:r>
              <a:rPr lang="ru-RU" altLang="ru-RU" sz="1600" dirty="0">
                <a:solidFill>
                  <a:schemeClr val="tx1"/>
                </a:solidFill>
                <a:latin typeface="Times New Roman" pitchFamily="18" charset="0"/>
                <a:cs typeface="Times New Roman" pitchFamily="18" charset="0"/>
                <a:sym typeface="Gill Sans"/>
              </a:rPr>
              <a:t> в котором информация (содержится в документации) представляется в публичном отчете. </a:t>
            </a:r>
          </a:p>
          <a:p>
            <a:pPr marL="0" indent="0" algn="just">
              <a:spcBef>
                <a:spcPts val="2672"/>
              </a:spcBef>
              <a:buFont typeface="Gill Sans" charset="0"/>
              <a:buNone/>
              <a:defRPr/>
            </a:pPr>
            <a:r>
              <a:rPr lang="ru-RU" altLang="ru-RU" sz="1600" dirty="0">
                <a:solidFill>
                  <a:schemeClr val="tx1"/>
                </a:solidFill>
                <a:latin typeface="Times New Roman" pitchFamily="18" charset="0"/>
                <a:cs typeface="Times New Roman" pitchFamily="18" charset="0"/>
                <a:sym typeface="Gill Sans"/>
              </a:rPr>
              <a:t>Таким образом, кодексы и стандарты семейства </a:t>
            </a:r>
            <a:r>
              <a:rPr lang="en-US" altLang="ru-RU" sz="1600" dirty="0">
                <a:solidFill>
                  <a:schemeClr val="tx1"/>
                </a:solidFill>
                <a:latin typeface="Times New Roman" pitchFamily="18" charset="0"/>
                <a:cs typeface="Times New Roman" pitchFamily="18" charset="0"/>
                <a:sym typeface="Gill Sans"/>
              </a:rPr>
              <a:t>CRIRSCO </a:t>
            </a:r>
            <a:r>
              <a:rPr lang="ru-RU" altLang="ru-RU" sz="1600" dirty="0">
                <a:solidFill>
                  <a:schemeClr val="tx1"/>
                </a:solidFill>
                <a:latin typeface="Times New Roman" pitchFamily="18" charset="0"/>
                <a:cs typeface="Times New Roman" pitchFamily="18" charset="0"/>
                <a:sym typeface="Gill Sans"/>
              </a:rPr>
              <a:t>уполномочивают Компетентное лицо, на примере кодекса </a:t>
            </a:r>
            <a:r>
              <a:rPr lang="en-AU" altLang="ru-RU" sz="1600" dirty="0">
                <a:solidFill>
                  <a:schemeClr val="tx1"/>
                </a:solidFill>
                <a:latin typeface="Times New Roman" pitchFamily="18" charset="0"/>
                <a:cs typeface="Times New Roman" pitchFamily="18" charset="0"/>
                <a:sym typeface="Gill Sans"/>
              </a:rPr>
              <a:t>JORC</a:t>
            </a:r>
            <a:r>
              <a:rPr lang="ru-RU" altLang="ru-RU" sz="1600" dirty="0">
                <a:solidFill>
                  <a:schemeClr val="tx1"/>
                </a:solidFill>
                <a:latin typeface="Times New Roman" pitchFamily="18" charset="0"/>
                <a:cs typeface="Times New Roman" pitchFamily="18" charset="0"/>
                <a:sym typeface="Gill Sans"/>
              </a:rPr>
              <a:t> следующее:</a:t>
            </a:r>
          </a:p>
          <a:p>
            <a:pPr marL="252229" lvl="1" indent="-252229" algn="just">
              <a:spcBef>
                <a:spcPts val="2672"/>
              </a:spcBef>
              <a:buFont typeface="Gill Sans"/>
              <a:buChar char="•"/>
              <a:defRPr/>
            </a:pPr>
            <a:r>
              <a:rPr lang="ru-RU" altLang="ru-RU" sz="1600" dirty="0">
                <a:solidFill>
                  <a:srgbClr val="FF0000"/>
                </a:solidFill>
                <a:latin typeface="Times New Roman" pitchFamily="18" charset="0"/>
                <a:cs typeface="Times New Roman" pitchFamily="18" charset="0"/>
                <a:sym typeface="Gill Sans"/>
              </a:rPr>
              <a:t>Раздел 8 кодекса </a:t>
            </a:r>
            <a:r>
              <a:rPr lang="en-AU" altLang="ru-RU" sz="1600" dirty="0">
                <a:solidFill>
                  <a:srgbClr val="FF0000"/>
                </a:solidFill>
                <a:latin typeface="Times New Roman" pitchFamily="18" charset="0"/>
                <a:cs typeface="Times New Roman" pitchFamily="18" charset="0"/>
                <a:sym typeface="Gill Sans"/>
              </a:rPr>
              <a:t>JORC </a:t>
            </a:r>
            <a:r>
              <a:rPr lang="ru-RU" altLang="ru-RU" sz="1600" dirty="0">
                <a:solidFill>
                  <a:srgbClr val="FF0000"/>
                </a:solidFill>
                <a:latin typeface="Times New Roman" pitchFamily="18" charset="0"/>
                <a:cs typeface="Times New Roman" pitchFamily="18" charset="0"/>
                <a:sym typeface="Gill Sans"/>
              </a:rPr>
              <a:t>требует, чтобы Компетентное лицо дало письменное согласие на включение информации в публичный отчет в соответствующей форме и содержании, поэтому публичный отчет должен четко отражать отчет Компетентного лица. </a:t>
            </a:r>
          </a:p>
          <a:p>
            <a:pPr marL="252229" lvl="1" indent="-252229" algn="just">
              <a:spcBef>
                <a:spcPts val="2672"/>
              </a:spcBef>
              <a:buFont typeface="Gill Sans"/>
              <a:buChar char="•"/>
              <a:defRPr/>
            </a:pPr>
            <a:r>
              <a:rPr lang="ru-RU" altLang="ru-RU" sz="1600" dirty="0">
                <a:solidFill>
                  <a:schemeClr val="tx1"/>
                </a:solidFill>
                <a:latin typeface="Times New Roman" pitchFamily="18" charset="0"/>
                <a:cs typeface="Times New Roman" pitchFamily="18" charset="0"/>
                <a:sym typeface="Gill Sans"/>
              </a:rPr>
              <a:t>В то время как ответственность в получении разрешения от Компетентного лица возлагается на компанию, Компетентному лицу следует контролировать соблюдение этого требования.</a:t>
            </a:r>
            <a:endParaRPr lang="en-US" altLang="ru-RU" sz="1600" dirty="0">
              <a:solidFill>
                <a:schemeClr val="tx1"/>
              </a:solidFill>
              <a:latin typeface="Times New Roman" pitchFamily="18" charset="0"/>
              <a:cs typeface="Times New Roman" pitchFamily="18" charset="0"/>
              <a:sym typeface="Gill Sans"/>
            </a:endParaRPr>
          </a:p>
          <a:p>
            <a:pPr marL="252229" lvl="1" indent="-252229" algn="just">
              <a:spcBef>
                <a:spcPts val="2672"/>
              </a:spcBef>
              <a:buFont typeface="Gill Sans"/>
              <a:buChar char="•"/>
              <a:defRPr/>
            </a:pPr>
            <a:r>
              <a:rPr lang="en-US" altLang="ru-RU" sz="1600" dirty="0">
                <a:solidFill>
                  <a:schemeClr val="tx1"/>
                </a:solidFill>
                <a:latin typeface="Times New Roman" pitchFamily="18" charset="0"/>
                <a:cs typeface="Times New Roman" pitchFamily="18" charset="0"/>
                <a:sym typeface="Gill Sans"/>
              </a:rPr>
              <a:t>ASX </a:t>
            </a:r>
            <a:r>
              <a:rPr lang="ru-RU" altLang="ru-RU" sz="1600" dirty="0">
                <a:solidFill>
                  <a:schemeClr val="tx1"/>
                </a:solidFill>
                <a:latin typeface="Times New Roman" pitchFamily="18" charset="0"/>
                <a:cs typeface="Times New Roman" pitchFamily="18" charset="0"/>
                <a:sym typeface="Gill Sans"/>
              </a:rPr>
              <a:t>вместе с комитетом </a:t>
            </a:r>
            <a:r>
              <a:rPr lang="en-US" altLang="ru-RU" sz="1600" dirty="0">
                <a:solidFill>
                  <a:schemeClr val="tx1"/>
                </a:solidFill>
                <a:latin typeface="Times New Roman" pitchFamily="18" charset="0"/>
                <a:cs typeface="Times New Roman" pitchFamily="18" charset="0"/>
                <a:sym typeface="Gill Sans"/>
              </a:rPr>
              <a:t>JORC </a:t>
            </a:r>
            <a:r>
              <a:rPr lang="ru-RU" altLang="ru-RU" sz="1600" dirty="0">
                <a:solidFill>
                  <a:schemeClr val="tx1"/>
                </a:solidFill>
                <a:latin typeface="Times New Roman" pitchFamily="18" charset="0"/>
                <a:cs typeface="Times New Roman" pitchFamily="18" charset="0"/>
                <a:sym typeface="Gill Sans"/>
              </a:rPr>
              <a:t>и головными организациями выпустили форму согласия Компетентного лица в качестве помощи для соответствия этому требованию, однако можно следовать положению кодекса и без этой формы. Форма приведена </a:t>
            </a:r>
            <a:r>
              <a:rPr lang="ru-RU" altLang="ru-RU" sz="1600" dirty="0" smtClean="0">
                <a:solidFill>
                  <a:schemeClr val="tx1"/>
                </a:solidFill>
                <a:latin typeface="Times New Roman" pitchFamily="18" charset="0"/>
                <a:cs typeface="Times New Roman" pitchFamily="18" charset="0"/>
                <a:sym typeface="Gill Sans"/>
              </a:rPr>
              <a:t>далее. </a:t>
            </a:r>
            <a:endParaRPr lang="en-AU" altLang="ru-RU" sz="1600" dirty="0">
              <a:solidFill>
                <a:schemeClr val="tx1"/>
              </a:solidFill>
              <a:latin typeface="Times New Roman" pitchFamily="18" charset="0"/>
              <a:cs typeface="Times New Roman" pitchFamily="18" charset="0"/>
              <a:sym typeface="Gill Sans"/>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p:nvPr>
        </p:nvSpPr>
        <p:spPr>
          <a:xfrm>
            <a:off x="107950" y="44450"/>
            <a:ext cx="8928100" cy="1143000"/>
          </a:xfrm>
        </p:spPr>
        <p:txBody>
          <a:bodyPr/>
          <a:lstStyle/>
          <a:p>
            <a:r>
              <a:rPr lang="ru-RU" sz="2000" b="1" smtClean="0">
                <a:solidFill>
                  <a:schemeClr val="bg1"/>
                </a:solidFill>
              </a:rPr>
              <a:t>ПРАВИЛА ЛИСТИНГА ASX</a:t>
            </a:r>
            <a:br>
              <a:rPr lang="ru-RU" sz="2000" b="1" smtClean="0">
                <a:solidFill>
                  <a:schemeClr val="bg1"/>
                </a:solidFill>
              </a:rPr>
            </a:br>
            <a:r>
              <a:rPr lang="ru-RU" sz="2000" b="1" smtClean="0">
                <a:solidFill>
                  <a:schemeClr val="bg1"/>
                </a:solidFill>
              </a:rPr>
              <a:t> (Австралийская фондовая биржа)</a:t>
            </a:r>
            <a:br>
              <a:rPr lang="ru-RU" sz="2000" b="1" smtClean="0">
                <a:solidFill>
                  <a:schemeClr val="bg1"/>
                </a:solidFill>
              </a:rPr>
            </a:br>
            <a:r>
              <a:rPr lang="ru-RU" sz="2000" b="1" smtClean="0">
                <a:solidFill>
                  <a:schemeClr val="bg1"/>
                </a:solidFill>
              </a:rPr>
              <a:t>Руководство 31</a:t>
            </a:r>
          </a:p>
        </p:txBody>
      </p:sp>
      <p:sp>
        <p:nvSpPr>
          <p:cNvPr id="3" name="Объект 2"/>
          <p:cNvSpPr>
            <a:spLocks noGrp="1"/>
          </p:cNvSpPr>
          <p:nvPr>
            <p:ph idx="1"/>
          </p:nvPr>
        </p:nvSpPr>
        <p:spPr>
          <a:xfrm>
            <a:off x="34925" y="3212976"/>
            <a:ext cx="9074150" cy="2376611"/>
          </a:xfrm>
        </p:spPr>
        <p:txBody>
          <a:bodyPr/>
          <a:lstStyle/>
          <a:p>
            <a:pPr marL="342761" indent="-342761">
              <a:defRPr/>
            </a:pPr>
            <a:endParaRPr lang="ru-RU" sz="1400" dirty="0"/>
          </a:p>
          <a:p>
            <a:pPr marL="0" indent="361798">
              <a:defRPr/>
            </a:pPr>
            <a:r>
              <a:rPr lang="ru-RU" sz="2000" i="1" dirty="0" err="1"/>
              <a:t>Australian</a:t>
            </a:r>
            <a:r>
              <a:rPr lang="ru-RU" sz="2000" i="1" dirty="0"/>
              <a:t> </a:t>
            </a:r>
            <a:r>
              <a:rPr lang="ru-RU" sz="2000" i="1" dirty="0" err="1"/>
              <a:t>Stock</a:t>
            </a:r>
            <a:r>
              <a:rPr lang="ru-RU" sz="2000" i="1" dirty="0"/>
              <a:t> </a:t>
            </a:r>
            <a:r>
              <a:rPr lang="ru-RU" sz="2000" i="1" dirty="0" err="1"/>
              <a:t>Exchange</a:t>
            </a:r>
            <a:r>
              <a:rPr lang="ru-RU" sz="2000" i="1" dirty="0"/>
              <a:t> (ASX) стабильно входит в пятерку самых крупных и динамично развивающихся мировых рынков и занимает второе место среди Азиатско-Тихоокеанских стран.</a:t>
            </a:r>
            <a:br>
              <a:rPr lang="ru-RU" sz="2000" i="1" dirty="0"/>
            </a:br>
            <a:endParaRPr lang="ru-RU" sz="2000" i="1" dirty="0"/>
          </a:p>
          <a:p>
            <a:pPr marL="0" indent="361798">
              <a:defRPr/>
            </a:pPr>
            <a:r>
              <a:rPr lang="ru-RU" sz="2000" i="1" dirty="0"/>
              <a:t>Торговлю рынков Австралии, как и правила листинга ASX, контролирует </a:t>
            </a:r>
            <a:r>
              <a:rPr lang="ru-RU" sz="2000" i="1" dirty="0" err="1"/>
              <a:t>Australian</a:t>
            </a:r>
            <a:r>
              <a:rPr lang="ru-RU" sz="2000" i="1" dirty="0"/>
              <a:t> </a:t>
            </a:r>
            <a:r>
              <a:rPr lang="ru-RU" sz="2000" i="1" dirty="0" err="1"/>
              <a:t>Securities</a:t>
            </a:r>
            <a:r>
              <a:rPr lang="ru-RU" sz="2000" i="1" dirty="0"/>
              <a:t> </a:t>
            </a:r>
            <a:r>
              <a:rPr lang="ru-RU" sz="2000" i="1" dirty="0" err="1"/>
              <a:t>and</a:t>
            </a:r>
            <a:r>
              <a:rPr lang="ru-RU" sz="2000" i="1" dirty="0"/>
              <a:t> </a:t>
            </a:r>
            <a:r>
              <a:rPr lang="ru-RU" sz="2000" i="1" dirty="0" err="1"/>
              <a:t>Investments</a:t>
            </a:r>
            <a:r>
              <a:rPr lang="ru-RU" sz="2000" i="1" dirty="0"/>
              <a:t> </a:t>
            </a:r>
            <a:r>
              <a:rPr lang="ru-RU" sz="2000" i="1" dirty="0" err="1"/>
              <a:t>Commission</a:t>
            </a:r>
            <a:r>
              <a:rPr lang="ru-RU" sz="2000" i="1" dirty="0"/>
              <a:t> (ASIC).</a:t>
            </a:r>
          </a:p>
        </p:txBody>
      </p:sp>
      <p:sp>
        <p:nvSpPr>
          <p:cNvPr id="2" name="Прямоугольник 1"/>
          <p:cNvSpPr/>
          <p:nvPr/>
        </p:nvSpPr>
        <p:spPr>
          <a:xfrm>
            <a:off x="179512" y="1772816"/>
            <a:ext cx="8784976" cy="1200329"/>
          </a:xfrm>
          <a:prstGeom prst="rect">
            <a:avLst/>
          </a:prstGeom>
        </p:spPr>
        <p:txBody>
          <a:bodyPr wrap="square">
            <a:spAutoFit/>
          </a:bodyPr>
          <a:lstStyle/>
          <a:p>
            <a:pPr algn="just"/>
            <a:r>
              <a:rPr lang="ru-RU" sz="1800" b="1" i="1" dirty="0" err="1">
                <a:solidFill>
                  <a:srgbClr val="333333"/>
                </a:solidFill>
                <a:latin typeface="Arial"/>
              </a:rPr>
              <a:t>Ли́стинг</a:t>
            </a:r>
            <a:r>
              <a:rPr lang="ru-RU" sz="1800" i="1" dirty="0">
                <a:solidFill>
                  <a:srgbClr val="333333"/>
                </a:solidFill>
                <a:latin typeface="Arial"/>
              </a:rPr>
              <a:t> (от англ. </a:t>
            </a:r>
            <a:r>
              <a:rPr lang="ru-RU" sz="1800" i="1" dirty="0" err="1">
                <a:solidFill>
                  <a:srgbClr val="333333"/>
                </a:solidFill>
                <a:latin typeface="Arial"/>
              </a:rPr>
              <a:t>list</a:t>
            </a:r>
            <a:r>
              <a:rPr lang="ru-RU" sz="1800" i="1" dirty="0">
                <a:solidFill>
                  <a:srgbClr val="333333"/>
                </a:solidFill>
                <a:latin typeface="Arial"/>
              </a:rPr>
              <a:t> — список) — совокупность процедур включения ценных бумаг в биржевой список (список ценных бумаг, допущенных к биржевым торгам), осуществление контроля за соответствием ценных бумаг установленным </a:t>
            </a:r>
            <a:r>
              <a:rPr lang="ru-RU" sz="1800" b="1" i="1" dirty="0">
                <a:solidFill>
                  <a:srgbClr val="333333"/>
                </a:solidFill>
                <a:latin typeface="Arial"/>
              </a:rPr>
              <a:t>биржей</a:t>
            </a:r>
            <a:r>
              <a:rPr lang="ru-RU" sz="1800" i="1" dirty="0">
                <a:solidFill>
                  <a:srgbClr val="333333"/>
                </a:solidFill>
                <a:latin typeface="Arial"/>
              </a:rPr>
              <a:t> условиям и требованиям</a:t>
            </a:r>
            <a:endParaRPr lang="ru-RU" sz="1800" i="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p:nvPr>
        </p:nvSpPr>
        <p:spPr>
          <a:xfrm>
            <a:off x="107504" y="0"/>
            <a:ext cx="8928100" cy="859317"/>
          </a:xfrm>
        </p:spPr>
        <p:txBody>
          <a:bodyPr/>
          <a:lstStyle/>
          <a:p>
            <a:r>
              <a:rPr lang="ru-RU" sz="2000" b="1" dirty="0" smtClean="0">
                <a:solidFill>
                  <a:schemeClr val="bg1"/>
                </a:solidFill>
              </a:rPr>
              <a:t>ПРАВИЛА ЛИСТИНГА ASX</a:t>
            </a:r>
            <a:br>
              <a:rPr lang="ru-RU" sz="2000" b="1" dirty="0" smtClean="0">
                <a:solidFill>
                  <a:schemeClr val="bg1"/>
                </a:solidFill>
              </a:rPr>
            </a:br>
            <a:r>
              <a:rPr lang="ru-RU" sz="2000" b="1" dirty="0" smtClean="0">
                <a:solidFill>
                  <a:schemeClr val="bg1"/>
                </a:solidFill>
              </a:rPr>
              <a:t> (Австралийская фондовая биржа)</a:t>
            </a:r>
          </a:p>
        </p:txBody>
      </p:sp>
      <p:sp>
        <p:nvSpPr>
          <p:cNvPr id="3" name="Прямоугольник 2"/>
          <p:cNvSpPr/>
          <p:nvPr/>
        </p:nvSpPr>
        <p:spPr>
          <a:xfrm>
            <a:off x="107504" y="1124744"/>
            <a:ext cx="8928992" cy="5016758"/>
          </a:xfrm>
          <a:prstGeom prst="rect">
            <a:avLst/>
          </a:prstGeom>
        </p:spPr>
        <p:txBody>
          <a:bodyPr wrap="square">
            <a:spAutoFit/>
          </a:bodyPr>
          <a:lstStyle/>
          <a:p>
            <a:r>
              <a:rPr lang="ru-RU" sz="1600" dirty="0" smtClean="0"/>
              <a:t>1 </a:t>
            </a:r>
            <a:r>
              <a:rPr lang="ru-RU" sz="1600" dirty="0"/>
              <a:t>декабря 2013 года			Руководство 31</a:t>
            </a:r>
          </a:p>
          <a:p>
            <a:pPr algn="ctr"/>
            <a:r>
              <a:rPr lang="ru-RU" sz="1600" dirty="0" smtClean="0"/>
              <a:t>ОТЧЕТНОСТЬ </a:t>
            </a:r>
            <a:r>
              <a:rPr lang="ru-RU" sz="1600" dirty="0"/>
              <a:t>О ДЕЯТЕЛЬНОСТИ ГОРНОДОБЫВАЮЩИХ ПРЕДПРИЯТИЙ</a:t>
            </a:r>
          </a:p>
          <a:p>
            <a:endParaRPr lang="ru-RU" sz="1600" dirty="0"/>
          </a:p>
          <a:p>
            <a:r>
              <a:rPr lang="ru-RU" sz="1600" dirty="0"/>
              <a:t>Цель этого </a:t>
            </a:r>
            <a:r>
              <a:rPr lang="ru-RU" sz="1600" dirty="0" smtClean="0"/>
              <a:t>Руководства помогать организациям </a:t>
            </a:r>
            <a:r>
              <a:rPr lang="ru-RU" sz="1600" dirty="0"/>
              <a:t>понимать и соблюдать требования к отчетности о горнодобывающей деятельности</a:t>
            </a:r>
          </a:p>
          <a:p>
            <a:endParaRPr lang="ru-RU" sz="1600" dirty="0"/>
          </a:p>
          <a:p>
            <a:r>
              <a:rPr lang="ru-RU" sz="1600" dirty="0"/>
              <a:t>В главе 5 Правил листинга основные моменты охватывают:</a:t>
            </a:r>
          </a:p>
          <a:p>
            <a:r>
              <a:rPr lang="ru-RU" sz="1600" dirty="0" smtClean="0"/>
              <a:t>• </a:t>
            </a:r>
            <a:r>
              <a:rPr lang="ru-RU" sz="1600" dirty="0"/>
              <a:t>Обязательства по квартальной отчетности, применимые к горнодобывающим предприятиям</a:t>
            </a:r>
          </a:p>
          <a:p>
            <a:r>
              <a:rPr lang="ru-RU" sz="1600" dirty="0"/>
              <a:t>• Общие требования, применимые ко всем публичным отчетам о запасах руды или минеральных ресурсов</a:t>
            </a:r>
          </a:p>
          <a:p>
            <a:r>
              <a:rPr lang="ru-RU" sz="1600" dirty="0"/>
              <a:t>• Требования, которые применяются к публичным отчетам с информацией о геофизической съемке</a:t>
            </a:r>
          </a:p>
          <a:p>
            <a:r>
              <a:rPr lang="ru-RU" sz="1600" dirty="0"/>
              <a:t>• Требования к отчетности, которые применяются к публичным отчетам по результатам разведки необходимым для материалов проектов по добыче </a:t>
            </a:r>
          </a:p>
          <a:p>
            <a:r>
              <a:rPr lang="ru-RU" sz="1600" dirty="0"/>
              <a:t>• Требования, предъявляемые к публичным отчетам с оценкой минеральных</a:t>
            </a:r>
          </a:p>
          <a:p>
            <a:r>
              <a:rPr lang="ru-RU" sz="1600" dirty="0"/>
              <a:t>ресурсов или запасов руды для материалов проектов добычи </a:t>
            </a:r>
          </a:p>
          <a:p>
            <a:r>
              <a:rPr lang="ru-RU" sz="1600" dirty="0"/>
              <a:t>• Требования, которые применяются к публичным отчетам об исторических и иностранных оценках минерализации для материалов проектов по добыче </a:t>
            </a:r>
          </a:p>
          <a:p>
            <a:r>
              <a:rPr lang="ru-RU" sz="1600" dirty="0"/>
              <a:t>• Требования, которые применяются к публичным отчетам о некоторых производственных целях и прогнозной финансовой информации, полученной из этих производственных целевых показателей</a:t>
            </a:r>
          </a:p>
          <a:p>
            <a:r>
              <a:rPr lang="ru-RU" sz="1600" dirty="0" smtClean="0"/>
              <a:t>• </a:t>
            </a:r>
            <a:r>
              <a:rPr lang="ru-RU" sz="1600" dirty="0"/>
              <a:t>и т. д.</a:t>
            </a:r>
          </a:p>
        </p:txBody>
      </p:sp>
    </p:spTree>
    <p:extLst>
      <p:ext uri="{BB962C8B-B14F-4D97-AF65-F5344CB8AC3E}">
        <p14:creationId xmlns:p14="http://schemas.microsoft.com/office/powerpoint/2010/main" val="459854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388" y="0"/>
            <a:ext cx="878522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2" tIns="45702" rIns="91402" bIns="45702"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1" hangingPunct="1">
              <a:defRPr/>
            </a:pPr>
            <a:r>
              <a:rPr lang="en-AU" altLang="ru-RU" sz="2800" b="1" kern="0" dirty="0">
                <a:solidFill>
                  <a:schemeClr val="bg1"/>
                </a:solidFill>
              </a:rPr>
              <a:t>Competent Persons</a:t>
            </a:r>
            <a:r>
              <a:rPr lang="ru-RU" altLang="ru-RU" sz="2800" b="1" kern="0" dirty="0">
                <a:solidFill>
                  <a:schemeClr val="bg1"/>
                </a:solidFill>
              </a:rPr>
              <a:t> / </a:t>
            </a:r>
            <a:r>
              <a:rPr lang="ru-RU" sz="2800" b="1" kern="0" dirty="0">
                <a:solidFill>
                  <a:schemeClr val="bg1"/>
                </a:solidFill>
              </a:rPr>
              <a:t>Компетентная Персона</a:t>
            </a:r>
            <a:endParaRPr lang="en-AU" altLang="ru-RU" sz="2800" b="1" kern="0" dirty="0">
              <a:solidFill>
                <a:schemeClr val="bg1"/>
              </a:solidFill>
            </a:endParaRPr>
          </a:p>
        </p:txBody>
      </p:sp>
      <p:sp>
        <p:nvSpPr>
          <p:cNvPr id="51203" name="Прямоугольник 6"/>
          <p:cNvSpPr>
            <a:spLocks noChangeArrowheads="1"/>
          </p:cNvSpPr>
          <p:nvPr/>
        </p:nvSpPr>
        <p:spPr bwMode="auto">
          <a:xfrm>
            <a:off x="107950" y="1314450"/>
            <a:ext cx="8856663" cy="484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defRPr/>
            </a:pPr>
            <a:r>
              <a:rPr lang="ru-RU" altLang="ru-RU" sz="1500" dirty="0">
                <a:latin typeface="Times New Roman" pitchFamily="18" charset="0"/>
                <a:cs typeface="Times New Roman" pitchFamily="18" charset="0"/>
              </a:rPr>
              <a:t>Кодекс </a:t>
            </a:r>
            <a:r>
              <a:rPr lang="en-US" altLang="ru-RU" sz="1500" dirty="0">
                <a:latin typeface="Times New Roman" pitchFamily="18" charset="0"/>
                <a:cs typeface="Times New Roman" pitchFamily="18" charset="0"/>
              </a:rPr>
              <a:t>JORC 2012</a:t>
            </a:r>
            <a:r>
              <a:rPr lang="ru-RU" altLang="ru-RU" sz="1500" dirty="0">
                <a:latin typeface="Times New Roman" pitchFamily="18" charset="0"/>
                <a:cs typeface="Times New Roman" pitchFamily="18" charset="0"/>
              </a:rPr>
              <a:t>:</a:t>
            </a:r>
          </a:p>
          <a:p>
            <a:pPr>
              <a:spcBef>
                <a:spcPct val="0"/>
              </a:spcBef>
              <a:buFontTx/>
              <a:buNone/>
              <a:defRPr/>
            </a:pPr>
            <a:endParaRPr lang="ru-RU" altLang="ru-RU" sz="1500" dirty="0">
              <a:latin typeface="Times New Roman" pitchFamily="18" charset="0"/>
              <a:cs typeface="Times New Roman" pitchFamily="18" charset="0"/>
            </a:endParaRPr>
          </a:p>
          <a:p>
            <a:pPr algn="just">
              <a:spcBef>
                <a:spcPct val="0"/>
              </a:spcBef>
              <a:buFontTx/>
              <a:buNone/>
              <a:defRPr/>
            </a:pPr>
            <a:r>
              <a:rPr lang="ru-RU" altLang="ru-RU" sz="1500" dirty="0">
                <a:latin typeface="Times New Roman" pitchFamily="18" charset="0"/>
                <a:cs typeface="Times New Roman" pitchFamily="18" charset="0"/>
              </a:rPr>
              <a:t>п. 11. </a:t>
            </a:r>
            <a:r>
              <a:rPr lang="ru-RU" altLang="ru-RU" sz="1500" b="1" dirty="0">
                <a:latin typeface="Times New Roman" pitchFamily="18" charset="0"/>
                <a:cs typeface="Times New Roman" pitchFamily="18" charset="0"/>
              </a:rPr>
              <a:t>«Компетентное лицо» </a:t>
            </a:r>
            <a:r>
              <a:rPr lang="ru-RU" altLang="ru-RU" sz="1500" dirty="0">
                <a:latin typeface="Times New Roman" pitchFamily="18" charset="0"/>
                <a:cs typeface="Times New Roman" pitchFamily="18" charset="0"/>
              </a:rPr>
              <a:t>– специалист в горнодобывающей отрасли, являющийся членом Австралийского института горного дела и металлургии или Австралийского института геологов и геофизиков, или «Признанной </a:t>
            </a:r>
          </a:p>
          <a:p>
            <a:pPr algn="just">
              <a:spcBef>
                <a:spcPct val="0"/>
              </a:spcBef>
              <a:buFontTx/>
              <a:buNone/>
              <a:defRPr/>
            </a:pPr>
            <a:r>
              <a:rPr lang="ru-RU" altLang="ru-RU" sz="1500" dirty="0">
                <a:latin typeface="Times New Roman" pitchFamily="18" charset="0"/>
                <a:cs typeface="Times New Roman" pitchFamily="18" charset="0"/>
              </a:rPr>
              <a:t>профессиональной организации» (RPO), как указано в перечне, имеющемся на веб-сайтах Комитета JORC и Биржи ASX. В этих организациях действуют процедуры дисциплинарных взысканий, включая право приостановить членство или исключить специалиста из членов организации.</a:t>
            </a:r>
          </a:p>
          <a:p>
            <a:pPr algn="just">
              <a:spcBef>
                <a:spcPct val="0"/>
              </a:spcBef>
              <a:buFontTx/>
              <a:buNone/>
              <a:defRPr/>
            </a:pPr>
            <a:endParaRPr lang="ru-RU" altLang="ru-RU" sz="1500" dirty="0">
              <a:latin typeface="Times New Roman" pitchFamily="18" charset="0"/>
              <a:cs typeface="Times New Roman" pitchFamily="18" charset="0"/>
            </a:endParaRPr>
          </a:p>
          <a:p>
            <a:pPr indent="361798" algn="just">
              <a:spcBef>
                <a:spcPct val="0"/>
              </a:spcBef>
              <a:buFontTx/>
              <a:buNone/>
              <a:defRPr/>
            </a:pPr>
            <a:r>
              <a:rPr lang="ru-RU" altLang="ru-RU" sz="1500" dirty="0">
                <a:latin typeface="Times New Roman" pitchFamily="18" charset="0"/>
                <a:cs typeface="Times New Roman" pitchFamily="18" charset="0"/>
              </a:rPr>
              <a:t>Компетентное лицо должно иметь минимум пять лет соответствующего опыта работы по рассматриваемым типам минерализации или месторождения и в области деятельности, которой это лицо занимается.</a:t>
            </a:r>
          </a:p>
          <a:p>
            <a:pPr indent="361798" algn="just">
              <a:spcBef>
                <a:spcPct val="0"/>
              </a:spcBef>
              <a:buFontTx/>
              <a:buNone/>
              <a:defRPr/>
            </a:pPr>
            <a:endParaRPr lang="ru-RU" altLang="ru-RU" sz="1500" dirty="0">
              <a:latin typeface="Times New Roman" pitchFamily="18" charset="0"/>
              <a:cs typeface="Times New Roman" pitchFamily="18" charset="0"/>
            </a:endParaRPr>
          </a:p>
          <a:p>
            <a:pPr indent="361798" algn="just">
              <a:spcBef>
                <a:spcPct val="0"/>
              </a:spcBef>
              <a:buFontTx/>
              <a:buNone/>
              <a:defRPr/>
            </a:pPr>
            <a:r>
              <a:rPr lang="ru-RU" altLang="ru-RU" sz="1500" dirty="0">
                <a:latin typeface="Times New Roman" pitchFamily="18" charset="0"/>
                <a:cs typeface="Times New Roman" pitchFamily="18" charset="0"/>
              </a:rPr>
              <a:t>Если Компетентное лицо занимается подготовкой документации по результатам разведки, оно должно иметь соответствующий опыт в сфере разведки. Если Компетентное лицо занимается или руководит оценкой минеральных ресурсов, оно должно иметь соответствующий опыт оценки и переоценки минеральных ресурсов. Если Компетентное лицо занимается или руководит оценкой запасов руды, оно должно иметь соответствующий опыт оценки, переоценки и анализа , экономически эффективной добычи запасов руды.</a:t>
            </a:r>
          </a:p>
          <a:p>
            <a:pPr>
              <a:spcBef>
                <a:spcPct val="0"/>
              </a:spcBef>
              <a:buFontTx/>
              <a:buNone/>
              <a:defRPr/>
            </a:pPr>
            <a:endParaRPr lang="ru-RU" altLang="ru-RU" sz="2400" i="1" dirty="0">
              <a:latin typeface="Time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950" y="115888"/>
            <a:ext cx="888206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2" tIns="45702" rIns="91402" bIns="45702"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1" hangingPunct="1">
              <a:defRPr/>
            </a:pPr>
            <a:r>
              <a:rPr lang="en-AU" altLang="ru-RU" sz="2800" b="1" kern="0" dirty="0">
                <a:solidFill>
                  <a:schemeClr val="bg1"/>
                </a:solidFill>
              </a:rPr>
              <a:t>Competent Persons</a:t>
            </a:r>
            <a:r>
              <a:rPr lang="ru-RU" altLang="ru-RU" sz="2800" b="1" kern="0" dirty="0">
                <a:solidFill>
                  <a:schemeClr val="bg1"/>
                </a:solidFill>
              </a:rPr>
              <a:t> / </a:t>
            </a:r>
            <a:r>
              <a:rPr lang="ru-RU" sz="2800" b="1" kern="0" dirty="0">
                <a:solidFill>
                  <a:schemeClr val="bg1"/>
                </a:solidFill>
              </a:rPr>
              <a:t>Компетентная Персона</a:t>
            </a:r>
            <a:endParaRPr lang="en-AU" altLang="ru-RU" sz="2800" b="1" kern="0" dirty="0">
              <a:solidFill>
                <a:schemeClr val="bg1"/>
              </a:solidFill>
            </a:endParaRPr>
          </a:p>
        </p:txBody>
      </p:sp>
      <p:sp>
        <p:nvSpPr>
          <p:cNvPr id="89091" name="Прямоугольник 4"/>
          <p:cNvSpPr>
            <a:spLocks noChangeArrowheads="1"/>
          </p:cNvSpPr>
          <p:nvPr/>
        </p:nvSpPr>
        <p:spPr bwMode="auto">
          <a:xfrm>
            <a:off x="204788" y="1484313"/>
            <a:ext cx="87852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indent="227013" algn="just">
              <a:spcAft>
                <a:spcPts val="600"/>
              </a:spcAft>
            </a:pPr>
            <a:r>
              <a:rPr lang="en-US" altLang="ru-RU" sz="1600" b="1">
                <a:solidFill>
                  <a:srgbClr val="000000"/>
                </a:solidFill>
                <a:latin typeface="Times New Roman" pitchFamily="18" charset="0"/>
                <a:cs typeface="Times New Roman" pitchFamily="18" charset="0"/>
                <a:sym typeface="Gill Sans" charset="0"/>
              </a:rPr>
              <a:t>CRIRSCO</a:t>
            </a:r>
            <a:r>
              <a:rPr lang="ru-RU" altLang="ru-RU" sz="1600" b="1">
                <a:solidFill>
                  <a:srgbClr val="000000"/>
                </a:solidFill>
                <a:latin typeface="Times New Roman" pitchFamily="18" charset="0"/>
                <a:cs typeface="Times New Roman" pitchFamily="18" charset="0"/>
                <a:sym typeface="Gill Sans" charset="0"/>
              </a:rPr>
              <a:t> п. </a:t>
            </a:r>
            <a:r>
              <a:rPr lang="ru-RU" altLang="ru-RU" sz="1600" b="1">
                <a:solidFill>
                  <a:srgbClr val="000000"/>
                </a:solidFill>
                <a:latin typeface="Times New Roman" pitchFamily="18" charset="0"/>
                <a:cs typeface="Times New Roman" pitchFamily="18" charset="0"/>
              </a:rPr>
              <a:t>10.</a:t>
            </a:r>
          </a:p>
          <a:p>
            <a:pPr indent="227013" algn="just">
              <a:spcAft>
                <a:spcPts val="600"/>
              </a:spcAft>
            </a:pPr>
            <a:r>
              <a:rPr lang="ru-RU" altLang="ru-RU" sz="1600" b="1">
                <a:solidFill>
                  <a:srgbClr val="000000"/>
                </a:solidFill>
                <a:latin typeface="Times New Roman" pitchFamily="18" charset="0"/>
                <a:cs typeface="Times New Roman" pitchFamily="18" charset="0"/>
              </a:rPr>
              <a:t>Компетентная Персона </a:t>
            </a:r>
            <a:r>
              <a:rPr lang="ru-RU" altLang="ru-RU" sz="1600">
                <a:solidFill>
                  <a:srgbClr val="000000"/>
                </a:solidFill>
                <a:latin typeface="Times New Roman" pitchFamily="18" charset="0"/>
                <a:cs typeface="Times New Roman" pitchFamily="18" charset="0"/>
              </a:rPr>
              <a:t>- это специалист, являющийся действительным членом или кандидатом в члены признанного авторитетного профессионального общества (ассоциации), профиль которого (-ой) соответствует той деятельности, которой занимается КП. </a:t>
            </a:r>
          </a:p>
          <a:p>
            <a:pPr indent="227013" algn="just">
              <a:spcAft>
                <a:spcPts val="600"/>
              </a:spcAft>
            </a:pPr>
            <a:r>
              <a:rPr lang="ru-RU" altLang="ru-RU" sz="1600">
                <a:solidFill>
                  <a:srgbClr val="000000"/>
                </a:solidFill>
                <a:latin typeface="Times New Roman" pitchFamily="18" charset="0"/>
                <a:cs typeface="Times New Roman" pitchFamily="18" charset="0"/>
              </a:rPr>
              <a:t>КП подчиняется нормам и правилам профессиональной этики. </a:t>
            </a:r>
            <a:endParaRPr lang="ru-RU" altLang="ru-RU" sz="1600">
              <a:latin typeface="Times New Roman" pitchFamily="18" charset="0"/>
              <a:cs typeface="Times New Roman" pitchFamily="18" charset="0"/>
            </a:endParaRPr>
          </a:p>
          <a:p>
            <a:pPr indent="227013" algn="just">
              <a:spcAft>
                <a:spcPts val="600"/>
              </a:spcAft>
            </a:pPr>
            <a:r>
              <a:rPr lang="ru-RU" altLang="ru-RU" sz="1600">
                <a:solidFill>
                  <a:srgbClr val="000000"/>
                </a:solidFill>
                <a:latin typeface="Times New Roman" pitchFamily="18" charset="0"/>
                <a:cs typeface="Times New Roman" pitchFamily="18" charset="0"/>
              </a:rPr>
              <a:t>Компетентная Персона должна обладать не менее, чем пятилетним опытом работы с объектами тех же типов минерализации и геолого-промышленных типов месторождений, к работе с которыми она привлекается и по тому же профилю работ, которые ей предстоит выполнять в роли КП. Если тот или иной специалист в роли КП должен будет иметь дело с оценкой результатов ГРР, он должен обладать соответствующим опытом именно в этой области. Если он привлекается к оценке минеральных </a:t>
            </a:r>
            <a:r>
              <a:rPr lang="ru-RU" altLang="ru-RU" sz="1600" i="1">
                <a:solidFill>
                  <a:srgbClr val="000000"/>
                </a:solidFill>
                <a:latin typeface="Times New Roman" pitchFamily="18" charset="0"/>
                <a:cs typeface="Times New Roman" pitchFamily="18" charset="0"/>
              </a:rPr>
              <a:t>ресурсов</a:t>
            </a:r>
            <a:r>
              <a:rPr lang="ru-RU" altLang="ru-RU" sz="1600">
                <a:solidFill>
                  <a:srgbClr val="000000"/>
                </a:solidFill>
                <a:latin typeface="Times New Roman" pitchFamily="18" charset="0"/>
                <a:cs typeface="Times New Roman" pitchFamily="18" charset="0"/>
              </a:rPr>
              <a:t>, его производственный опыт должен быть именно в области предварительной и детальной геолого-экономической оценки минеральных ресурсов. Если задачей КП является оценка </a:t>
            </a:r>
            <a:r>
              <a:rPr lang="ru-RU" altLang="ru-RU" sz="1600" i="1">
                <a:solidFill>
                  <a:srgbClr val="000000"/>
                </a:solidFill>
                <a:latin typeface="Times New Roman" pitchFamily="18" charset="0"/>
                <a:cs typeface="Times New Roman" pitchFamily="18" charset="0"/>
              </a:rPr>
              <a:t>запасов </a:t>
            </a:r>
            <a:r>
              <a:rPr lang="ru-RU" altLang="ru-RU" sz="1600">
                <a:solidFill>
                  <a:srgbClr val="000000"/>
                </a:solidFill>
                <a:latin typeface="Times New Roman" pitchFamily="18" charset="0"/>
                <a:cs typeface="Times New Roman" pitchFamily="18" charset="0"/>
              </a:rPr>
              <a:t>или надзор за выполнением такой оценки, её квалификация, помимо геолого-экономической оценки месторождений, должна охватывать вопросы оценки экономической эффективности добычи и переработки минерального сырья освоения месторождений полезных ископаемых.</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44538" y="115888"/>
            <a:ext cx="77057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2" tIns="45702" rIns="91402" bIns="45702"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1" hangingPunct="1">
              <a:defRPr/>
            </a:pPr>
            <a:r>
              <a:rPr lang="ru-RU" altLang="ru-RU" sz="2400" b="1" kern="0" dirty="0">
                <a:solidFill>
                  <a:schemeClr val="bg1"/>
                </a:solidFill>
              </a:rPr>
              <a:t>Компетентная Персона</a:t>
            </a:r>
          </a:p>
        </p:txBody>
      </p:sp>
      <p:sp>
        <p:nvSpPr>
          <p:cNvPr id="90115" name="Прямоугольник 4"/>
          <p:cNvSpPr>
            <a:spLocks noChangeArrowheads="1"/>
          </p:cNvSpPr>
          <p:nvPr/>
        </p:nvSpPr>
        <p:spPr bwMode="auto">
          <a:xfrm>
            <a:off x="204788" y="1557338"/>
            <a:ext cx="87852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algn="just"/>
            <a:r>
              <a:rPr lang="ru-RU" altLang="ru-RU" sz="1600" b="1" i="1"/>
              <a:t>1. Ключевое значение в определении термина «Компетентная Персона» имеет слово «соответствующий». </a:t>
            </a:r>
            <a:r>
              <a:rPr lang="ru-RU" altLang="ru-RU" sz="1600" i="1"/>
              <a:t>При этом определение того, что составляет сущность понятия «соответствующий опыт», может быть довольно сложной задачей, при решении которой нужно руководствоваться здравым смыслом. </a:t>
            </a:r>
          </a:p>
          <a:p>
            <a:pPr algn="just"/>
            <a:endParaRPr lang="ru-RU" altLang="ru-RU" sz="1600" i="1"/>
          </a:p>
          <a:p>
            <a:pPr algn="just"/>
            <a:r>
              <a:rPr lang="ru-RU" altLang="ru-RU" sz="1600" i="1"/>
              <a:t>Пример 1. При оценке ресурсов золоторудной минерализации жильного типа опыт оценки аналогичной минерализации такого же типа минерализации олова, урана и др. очевидно будет полезен в то время, как опыт такой же оценки массивных залежей цветных металлов может и не пригодиться. </a:t>
            </a:r>
          </a:p>
          <a:p>
            <a:pPr algn="just"/>
            <a:endParaRPr lang="ru-RU" altLang="ru-RU" sz="1600" i="1"/>
          </a:p>
          <a:p>
            <a:pPr algn="just"/>
            <a:r>
              <a:rPr lang="ru-RU" altLang="ru-RU" sz="1600" i="1"/>
              <a:t>Пример 2. Чтобы квалифицироваться в качестве КП в области оценки запасов россыпного золота необходимо обладать значительным (вероятно, не менее пяти лет) опытом оценки и месторождений данного типа. Опыт на рудных объектах золота для данной ситуации не пригоден.</a:t>
            </a:r>
          </a:p>
          <a:p>
            <a:pPr algn="just"/>
            <a:endParaRPr lang="ru-RU" altLang="ru-RU" sz="1600"/>
          </a:p>
        </p:txBody>
      </p:sp>
      <p:sp>
        <p:nvSpPr>
          <p:cNvPr id="2" name="Прямоугольник 1"/>
          <p:cNvSpPr/>
          <p:nvPr/>
        </p:nvSpPr>
        <p:spPr>
          <a:xfrm>
            <a:off x="34925" y="657225"/>
            <a:ext cx="8955088" cy="461963"/>
          </a:xfrm>
          <a:prstGeom prst="rect">
            <a:avLst/>
          </a:prstGeom>
        </p:spPr>
        <p:txBody>
          <a:bodyPr lIns="91402" tIns="45702" rIns="91402" bIns="45702">
            <a:spAutoFit/>
          </a:bodyPr>
          <a:lstStyle/>
          <a:p>
            <a:pPr algn="ctr" eaLnBrk="1" hangingPunct="1">
              <a:defRPr/>
            </a:pPr>
            <a:r>
              <a:rPr lang="ru-RU" altLang="ru-RU" b="1" kern="0" dirty="0">
                <a:solidFill>
                  <a:schemeClr val="bg1"/>
                </a:solidFill>
                <a:cs typeface="+mn-cs"/>
              </a:rPr>
              <a:t>Соответствующий опыт</a:t>
            </a:r>
            <a:endParaRPr lang="en-AU" altLang="ru-RU" b="1" kern="0" dirty="0">
              <a:solidFill>
                <a:schemeClr val="bg1"/>
              </a:solidFill>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950" y="188913"/>
            <a:ext cx="88566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2" tIns="45702" rIns="91402" bIns="45702"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1" hangingPunct="1">
              <a:defRPr/>
            </a:pPr>
            <a:r>
              <a:rPr lang="ru-RU" sz="2000" dirty="0">
                <a:solidFill>
                  <a:schemeClr val="bg1"/>
                </a:solidFill>
              </a:rPr>
              <a:t>КОМПЕТЕНТНАЯ ПЕРСОНА</a:t>
            </a:r>
          </a:p>
          <a:p>
            <a:pPr eaLnBrk="1" hangingPunct="1">
              <a:defRPr/>
            </a:pPr>
            <a:r>
              <a:rPr lang="ru-RU" sz="1800" b="1" dirty="0">
                <a:solidFill>
                  <a:schemeClr val="bg1"/>
                </a:solidFill>
              </a:rPr>
              <a:t>Компетентность и ответственность</a:t>
            </a:r>
            <a:endParaRPr lang="en-AU" altLang="ru-RU" sz="2400" b="1" kern="0" dirty="0">
              <a:solidFill>
                <a:schemeClr val="bg1"/>
              </a:solidFill>
            </a:endParaRPr>
          </a:p>
        </p:txBody>
      </p:sp>
      <p:sp>
        <p:nvSpPr>
          <p:cNvPr id="91139" name="Прямоугольник 1"/>
          <p:cNvSpPr>
            <a:spLocks noChangeArrowheads="1"/>
          </p:cNvSpPr>
          <p:nvPr/>
        </p:nvSpPr>
        <p:spPr bwMode="auto">
          <a:xfrm>
            <a:off x="107950" y="1341438"/>
            <a:ext cx="88725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indent="360363" algn="just"/>
            <a:endParaRPr lang="ru-RU" altLang="ru-RU" sz="1600"/>
          </a:p>
          <a:p>
            <a:pPr indent="360363" algn="just">
              <a:spcAft>
                <a:spcPts val="600"/>
              </a:spcAft>
            </a:pPr>
            <a:r>
              <a:rPr lang="en-US" altLang="ru-RU" sz="1400">
                <a:solidFill>
                  <a:srgbClr val="000000"/>
                </a:solidFill>
                <a:latin typeface="Times New Roman" pitchFamily="18" charset="0"/>
                <a:cs typeface="Times New Roman" pitchFamily="18" charset="0"/>
                <a:sym typeface="Gill Sans" charset="0"/>
              </a:rPr>
              <a:t>CRIRSCO</a:t>
            </a:r>
            <a:r>
              <a:rPr lang="ru-RU" altLang="ru-RU" sz="2000" b="1">
                <a:solidFill>
                  <a:srgbClr val="000000"/>
                </a:solidFill>
                <a:latin typeface="Times New Roman" pitchFamily="18" charset="0"/>
                <a:cs typeface="Times New Roman" pitchFamily="18" charset="0"/>
                <a:sym typeface="Gill Sans" charset="0"/>
              </a:rPr>
              <a:t> п.</a:t>
            </a:r>
            <a:r>
              <a:rPr lang="ru-RU" altLang="ru-RU" sz="1600" b="1">
                <a:solidFill>
                  <a:srgbClr val="000000"/>
                </a:solidFill>
                <a:latin typeface="Times New Roman" pitchFamily="18" charset="0"/>
                <a:cs typeface="Times New Roman" pitchFamily="18" charset="0"/>
              </a:rPr>
              <a:t>7-8.</a:t>
            </a:r>
            <a:r>
              <a:rPr lang="ru-RU" altLang="ru-RU" sz="1600">
                <a:solidFill>
                  <a:srgbClr val="000000"/>
                </a:solidFill>
                <a:latin typeface="Times New Roman" pitchFamily="18" charset="0"/>
                <a:cs typeface="Times New Roman" pitchFamily="18" charset="0"/>
              </a:rPr>
              <a:t> Ответственность за представленный публичный отчет, содержащий информацию о полученных Компанией результатах ГРР, ресурсах и запасах полезных ископаемых, несет Компания в лице ее Совета Директоров. Публичный отчет должен быть основан и адекватно отражать всю информацию и подкрепляющую его документацию, подготовленные Компетентной Персоной (-ами). </a:t>
            </a:r>
          </a:p>
          <a:p>
            <a:pPr indent="360363" algn="just">
              <a:spcAft>
                <a:spcPts val="600"/>
              </a:spcAft>
            </a:pPr>
            <a:r>
              <a:rPr lang="ru-RU" altLang="ru-RU" sz="1600">
                <a:solidFill>
                  <a:srgbClr val="000000"/>
                </a:solidFill>
                <a:latin typeface="Times New Roman" pitchFamily="18" charset="0"/>
                <a:cs typeface="Times New Roman" pitchFamily="18" charset="0"/>
              </a:rPr>
              <a:t>Документация, детализирующая результаты ГРР, оценки ресурсов и запасов ТПИ, на которой основывается Публичный Отчет об этих результатах и оценках, составляется КП либо под её руководством. Документация должна давать адекватное представление о полученных результатах ГРР, ресурсах и запасах полезных ископаемых в недрах, информация о которых включается в отчет. </a:t>
            </a:r>
            <a:endParaRPr lang="ru-RU" altLang="ru-RU" sz="1400">
              <a:latin typeface="Times New Roman" pitchFamily="18" charset="0"/>
              <a:cs typeface="Times New Roman" pitchFamily="18" charset="0"/>
            </a:endParaRPr>
          </a:p>
          <a:p>
            <a:pPr indent="360363" algn="just">
              <a:spcAft>
                <a:spcPts val="600"/>
              </a:spcAft>
            </a:pPr>
            <a:r>
              <a:rPr lang="en-US" altLang="ru-RU" sz="1400">
                <a:solidFill>
                  <a:srgbClr val="000000"/>
                </a:solidFill>
                <a:latin typeface="Times New Roman" pitchFamily="18" charset="0"/>
                <a:cs typeface="Times New Roman" pitchFamily="18" charset="0"/>
                <a:sym typeface="Gill Sans" charset="0"/>
              </a:rPr>
              <a:t>CRIRSCO </a:t>
            </a:r>
            <a:r>
              <a:rPr lang="ru-RU" altLang="ru-RU" sz="1400">
                <a:solidFill>
                  <a:srgbClr val="000000"/>
                </a:solidFill>
                <a:latin typeface="Times New Roman" pitchFamily="18" charset="0"/>
                <a:cs typeface="Times New Roman" pitchFamily="18" charset="0"/>
                <a:sym typeface="Gill Sans" charset="0"/>
              </a:rPr>
              <a:t> </a:t>
            </a:r>
            <a:r>
              <a:rPr lang="ru-RU" altLang="ru-RU" sz="1400" b="1">
                <a:solidFill>
                  <a:srgbClr val="000000"/>
                </a:solidFill>
                <a:latin typeface="Times New Roman" pitchFamily="18" charset="0"/>
                <a:cs typeface="Times New Roman" pitchFamily="18" charset="0"/>
                <a:sym typeface="Gill Sans" charset="0"/>
              </a:rPr>
              <a:t>п</a:t>
            </a:r>
            <a:r>
              <a:rPr lang="ru-RU" altLang="ru-RU" sz="1400" b="1">
                <a:solidFill>
                  <a:srgbClr val="000000"/>
                </a:solidFill>
                <a:latin typeface="Times New Roman" pitchFamily="18" charset="0"/>
                <a:cs typeface="Times New Roman" pitchFamily="18" charset="0"/>
              </a:rPr>
              <a:t>. 9. </a:t>
            </a:r>
            <a:r>
              <a:rPr lang="ru-RU" altLang="ru-RU" sz="1400">
                <a:solidFill>
                  <a:srgbClr val="000000"/>
                </a:solidFill>
                <a:latin typeface="Times New Roman" pitchFamily="18" charset="0"/>
                <a:cs typeface="Times New Roman" pitchFamily="18" charset="0"/>
              </a:rPr>
              <a:t>При этом в обязательном порядке раскрывается вся наиболее важная информация о самой КП, которая подписывает отчет, подтверждая тем самым свое согласие с тем, что, в какой форме и каком контексте дается содержащаяся в нем информация. Компания, выпускающая Публичный Отчет, должна раскрывать имя и фамилию КП, его квалификацию, профессиональную и корпоративную принадлежность и соответствующий опыт в роли эксперта. </a:t>
            </a:r>
            <a:endParaRPr lang="ru-RU" altLang="ru-RU" sz="1200">
              <a:latin typeface="Times New Roman" pitchFamily="18" charset="0"/>
              <a:cs typeface="Times New Roman" pitchFamily="18" charset="0"/>
            </a:endParaRPr>
          </a:p>
          <a:p>
            <a:pPr indent="360363" algn="just">
              <a:spcAft>
                <a:spcPts val="600"/>
              </a:spcAft>
            </a:pPr>
            <a:endParaRPr lang="ru-RU" altLang="ru-RU" sz="140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Заголовок 1"/>
          <p:cNvSpPr>
            <a:spLocks noGrp="1"/>
          </p:cNvSpPr>
          <p:nvPr>
            <p:ph type="title"/>
          </p:nvPr>
        </p:nvSpPr>
        <p:spPr>
          <a:xfrm>
            <a:off x="468313" y="44450"/>
            <a:ext cx="8229600" cy="1143000"/>
          </a:xfrm>
        </p:spPr>
        <p:txBody>
          <a:bodyPr/>
          <a:lstStyle/>
          <a:p>
            <a:r>
              <a:rPr lang="ru-RU" sz="2800" smtClean="0">
                <a:solidFill>
                  <a:schemeClr val="bg1"/>
                </a:solidFill>
              </a:rPr>
              <a:t>Форма согласия Компетентного лица</a:t>
            </a:r>
          </a:p>
        </p:txBody>
      </p:sp>
      <p:sp>
        <p:nvSpPr>
          <p:cNvPr id="92163" name="Объект 2"/>
          <p:cNvSpPr>
            <a:spLocks noGrp="1"/>
          </p:cNvSpPr>
          <p:nvPr>
            <p:ph idx="1"/>
          </p:nvPr>
        </p:nvSpPr>
        <p:spPr>
          <a:xfrm>
            <a:off x="250825" y="1628775"/>
            <a:ext cx="8713788" cy="4032250"/>
          </a:xfrm>
        </p:spPr>
        <p:txBody>
          <a:bodyPr/>
          <a:lstStyle/>
          <a:p>
            <a:pPr marL="0" indent="360363" algn="just">
              <a:lnSpc>
                <a:spcPct val="150000"/>
              </a:lnSpc>
              <a:buFontTx/>
              <a:buNone/>
            </a:pPr>
            <a:r>
              <a:rPr lang="ru-RU" sz="1800" i="1" smtClean="0"/>
              <a:t>Компании, выпускающие отчет об объектах разведки, результатах разведки, минеральных ресурсах или запасах руды должны помнить, что хотя публичный отчет является зоной ответственности компании, действующей от имени Совета Директоров, согласно требованиям пункта 9 любой такой отчет должен основываться и справедливо отражать информацию и сопутствующую документацию, подготовленную «Компетентным лицом». В соответствии с пунктом 9 «Отчет должен публиковаться с предварительного письменного согласия Компетентного лица относительно формы и контекста его появления.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2936"/>
            <a:ext cx="8435280" cy="462322"/>
          </a:xfrm>
        </p:spPr>
        <p:txBody>
          <a:bodyPr/>
          <a:lstStyle/>
          <a:p>
            <a:r>
              <a:rPr lang="ru-RU" sz="1600" spc="0" dirty="0" smtClean="0"/>
              <a:t>СХЕМА  ИНТЕГРАЦИИ  НАЗ ПИ  В  ГОСУДАРСТВЕННУЮ  ЭКСПЕРТИЗУ  ЗАПАСОВ  ПИ</a:t>
            </a:r>
            <a:endParaRPr lang="ru-RU" sz="1600" spc="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582732632"/>
              </p:ext>
            </p:extLst>
          </p:nvPr>
        </p:nvGraphicFramePr>
        <p:xfrm>
          <a:off x="385179" y="764704"/>
          <a:ext cx="8229600" cy="1780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400288" y="3284984"/>
            <a:ext cx="8352928" cy="1892826"/>
          </a:xfrm>
          <a:prstGeom prst="rect">
            <a:avLst/>
          </a:prstGeom>
        </p:spPr>
        <p:txBody>
          <a:bodyPr wrap="square">
            <a:spAutoFit/>
          </a:bodyPr>
          <a:lstStyle/>
          <a:p>
            <a:pPr marL="285750" indent="-285750" algn="just" eaLnBrk="1" fontAlgn="auto" hangingPunct="1">
              <a:spcBef>
                <a:spcPts val="600"/>
              </a:spcBef>
              <a:spcAft>
                <a:spcPts val="600"/>
              </a:spcAft>
              <a:buClr>
                <a:srgbClr val="CC8E60"/>
              </a:buClr>
              <a:buFont typeface="Wingdings" panose="05000000000000000000" pitchFamily="2" charset="2"/>
              <a:buChar char="Ø"/>
            </a:pPr>
            <a:r>
              <a:rPr lang="ru-RU" sz="1600" dirty="0">
                <a:solidFill>
                  <a:srgbClr val="000000"/>
                </a:solidFill>
                <a:latin typeface="Times New Roman" panose="02020603050405020304" pitchFamily="18" charset="0"/>
                <a:cs typeface="Times New Roman" panose="02020603050405020304" pitchFamily="18" charset="0"/>
              </a:rPr>
              <a:t>Аудит запасов предполагает вероятностную оценку, </a:t>
            </a:r>
            <a:r>
              <a:rPr lang="ru-RU" sz="1600" dirty="0" smtClean="0">
                <a:solidFill>
                  <a:srgbClr val="000000"/>
                </a:solidFill>
                <a:latin typeface="Times New Roman" panose="02020603050405020304" pitchFamily="18" charset="0"/>
                <a:cs typeface="Times New Roman" panose="02020603050405020304" pitchFamily="18" charset="0"/>
              </a:rPr>
              <a:t>выполненную экспертом</a:t>
            </a:r>
            <a:r>
              <a:rPr lang="ru-RU" sz="1600" dirty="0">
                <a:solidFill>
                  <a:srgbClr val="000000"/>
                </a:solidFill>
                <a:latin typeface="Times New Roman" panose="02020603050405020304" pitchFamily="18" charset="0"/>
                <a:cs typeface="Times New Roman" panose="02020603050405020304" pitchFamily="18" charset="0"/>
              </a:rPr>
              <a:t>, признанным РФ, с учетом текущей конъюнктуры цен.</a:t>
            </a:r>
          </a:p>
          <a:p>
            <a:pPr marL="742950" lvl="1" indent="-285750" algn="just" eaLnBrk="1" fontAlgn="auto" hangingPunct="1">
              <a:spcBef>
                <a:spcPts val="0"/>
              </a:spcBef>
              <a:spcAft>
                <a:spcPts val="0"/>
              </a:spcAft>
              <a:buClr>
                <a:srgbClr val="CC8E60"/>
              </a:buClr>
              <a:buFont typeface="Arial" panose="020B0604020202020204" pitchFamily="34" charset="0"/>
              <a:buChar char="•"/>
            </a:pPr>
            <a:r>
              <a:rPr lang="ru-RU" sz="1600" dirty="0" smtClean="0">
                <a:solidFill>
                  <a:srgbClr val="000000"/>
                </a:solidFill>
                <a:latin typeface="Times New Roman" panose="02020603050405020304" pitchFamily="18" charset="0"/>
                <a:cs typeface="Times New Roman" panose="02020603050405020304" pitchFamily="18" charset="0"/>
              </a:rPr>
              <a:t>Необходимо:</a:t>
            </a:r>
          </a:p>
          <a:p>
            <a:pPr marL="742950" lvl="1" indent="-285750" algn="just" eaLnBrk="1" fontAlgn="auto" hangingPunct="1">
              <a:spcBef>
                <a:spcPts val="0"/>
              </a:spcBef>
              <a:spcAft>
                <a:spcPts val="0"/>
              </a:spcAft>
              <a:buClr>
                <a:srgbClr val="CC8E60"/>
              </a:buClr>
              <a:buFont typeface="Arial" panose="020B0604020202020204" pitchFamily="34" charset="0"/>
              <a:buChar char="•"/>
            </a:pPr>
            <a:r>
              <a:rPr lang="ru-RU" sz="1600" dirty="0" smtClean="0">
                <a:solidFill>
                  <a:srgbClr val="000000"/>
                </a:solidFill>
                <a:latin typeface="Times New Roman" panose="02020603050405020304" pitchFamily="18" charset="0"/>
                <a:cs typeface="Times New Roman" panose="02020603050405020304" pitchFamily="18" charset="0"/>
              </a:rPr>
              <a:t>Ввод новой гармонизированной Классификации запасов ТПИ</a:t>
            </a:r>
            <a:endParaRPr lang="ru-RU" sz="1600" dirty="0">
              <a:solidFill>
                <a:srgbClr val="000000"/>
              </a:solidFill>
              <a:latin typeface="Times New Roman" panose="02020603050405020304" pitchFamily="18" charset="0"/>
              <a:cs typeface="Times New Roman" panose="02020603050405020304" pitchFamily="18" charset="0"/>
            </a:endParaRPr>
          </a:p>
          <a:p>
            <a:pPr marL="742950" lvl="1" indent="-285750" algn="just" eaLnBrk="1" fontAlgn="auto" hangingPunct="1">
              <a:spcBef>
                <a:spcPts val="0"/>
              </a:spcBef>
              <a:spcAft>
                <a:spcPts val="0"/>
              </a:spcAft>
              <a:buClr>
                <a:srgbClr val="CC8E60"/>
              </a:buClr>
              <a:buFont typeface="Arial" panose="020B0604020202020204" pitchFamily="34" charset="0"/>
              <a:buChar char="•"/>
            </a:pPr>
            <a:r>
              <a:rPr lang="ru-RU" sz="1600" dirty="0">
                <a:solidFill>
                  <a:srgbClr val="000000"/>
                </a:solidFill>
                <a:latin typeface="Times New Roman" panose="02020603050405020304" pitchFamily="18" charset="0"/>
                <a:cs typeface="Times New Roman" panose="02020603050405020304" pitchFamily="18" charset="0"/>
              </a:rPr>
              <a:t>внесение изменений в </a:t>
            </a:r>
            <a:r>
              <a:rPr lang="ru-RU" sz="1600" dirty="0" smtClean="0">
                <a:solidFill>
                  <a:srgbClr val="000000"/>
                </a:solidFill>
                <a:latin typeface="Times New Roman" panose="02020603050405020304" pitchFamily="18" charset="0"/>
                <a:cs typeface="Times New Roman" panose="02020603050405020304" pitchFamily="18" charset="0"/>
              </a:rPr>
              <a:t>ряд нормативно-правовых актов (Постановление № 69 и т.д.)</a:t>
            </a:r>
            <a:endParaRPr lang="ru-RU" sz="1600" dirty="0">
              <a:solidFill>
                <a:srgbClr val="000000"/>
              </a:solidFill>
              <a:latin typeface="Times New Roman" panose="02020603050405020304" pitchFamily="18" charset="0"/>
              <a:cs typeface="Times New Roman" panose="02020603050405020304" pitchFamily="18" charset="0"/>
            </a:endParaRPr>
          </a:p>
          <a:p>
            <a:pPr marL="742950" lvl="1" indent="-285750" algn="just" eaLnBrk="1" fontAlgn="auto" hangingPunct="1">
              <a:spcBef>
                <a:spcPts val="0"/>
              </a:spcBef>
              <a:spcAft>
                <a:spcPts val="0"/>
              </a:spcAft>
              <a:buClr>
                <a:srgbClr val="CC8E60"/>
              </a:buClr>
              <a:buFont typeface="Arial" panose="020B0604020202020204" pitchFamily="34" charset="0"/>
              <a:buChar char="•"/>
            </a:pPr>
            <a:r>
              <a:rPr lang="ru-RU" sz="1600" dirty="0">
                <a:solidFill>
                  <a:srgbClr val="000000"/>
                </a:solidFill>
                <a:latin typeface="Times New Roman" panose="02020603050405020304" pitchFamily="18" charset="0"/>
                <a:cs typeface="Times New Roman" panose="02020603050405020304" pitchFamily="18" charset="0"/>
              </a:rPr>
              <a:t>разработка методики сопоставления запасов</a:t>
            </a:r>
          </a:p>
          <a:p>
            <a:pPr marL="285750" indent="-285750" algn="just" eaLnBrk="1" fontAlgn="auto" hangingPunct="1">
              <a:spcBef>
                <a:spcPts val="0"/>
              </a:spcBef>
              <a:spcAft>
                <a:spcPts val="0"/>
              </a:spcAft>
              <a:buClr>
                <a:srgbClr val="CC8E60"/>
              </a:buClr>
              <a:buFont typeface="Wingdings" panose="05000000000000000000" pitchFamily="2" charset="2"/>
              <a:buChar char="Ø"/>
            </a:pPr>
            <a:endParaRPr lang="ru-RU"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976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Заголовок 1"/>
          <p:cNvSpPr>
            <a:spLocks noGrp="1"/>
          </p:cNvSpPr>
          <p:nvPr>
            <p:ph type="title"/>
          </p:nvPr>
        </p:nvSpPr>
        <p:spPr>
          <a:xfrm>
            <a:off x="468313" y="44450"/>
            <a:ext cx="8229600" cy="1143000"/>
          </a:xfrm>
        </p:spPr>
        <p:txBody>
          <a:bodyPr/>
          <a:lstStyle/>
          <a:p>
            <a:r>
              <a:rPr lang="ru-RU" sz="2800" smtClean="0">
                <a:solidFill>
                  <a:schemeClr val="bg1"/>
                </a:solidFill>
              </a:rPr>
              <a:t>Форма согласия Компетентного лица</a:t>
            </a:r>
          </a:p>
        </p:txBody>
      </p:sp>
      <p:sp>
        <p:nvSpPr>
          <p:cNvPr id="93187" name="Объект 2"/>
          <p:cNvSpPr>
            <a:spLocks noGrp="1"/>
          </p:cNvSpPr>
          <p:nvPr>
            <p:ph idx="1"/>
          </p:nvPr>
        </p:nvSpPr>
        <p:spPr>
          <a:xfrm>
            <a:off x="250825" y="1412875"/>
            <a:ext cx="8713788" cy="4537075"/>
          </a:xfrm>
        </p:spPr>
        <p:txBody>
          <a:bodyPr/>
          <a:lstStyle/>
          <a:p>
            <a:pPr marL="0" indent="360363" algn="just">
              <a:lnSpc>
                <a:spcPct val="150000"/>
              </a:lnSpc>
              <a:buFontTx/>
              <a:buNone/>
            </a:pPr>
            <a:r>
              <a:rPr lang="ru-RU" sz="1800" i="1" smtClean="0"/>
              <a:t>Для того, чтобы помочь Компетентным лицам и компаниям исполнять данные требования и подчеркнуть необходимость получения компаниями предварительного письменного согласия каждого Компетентного лица на включение их материалов в форме и контексте в публичный отчет, ASX, совместно с JORC, разработали Форму согласия Компетентного лица, которая охватывает требования Кодекса JORC.</a:t>
            </a:r>
          </a:p>
          <a:p>
            <a:pPr marL="0" indent="360363" algn="just">
              <a:lnSpc>
                <a:spcPct val="150000"/>
              </a:lnSpc>
              <a:buFontTx/>
              <a:buNone/>
            </a:pPr>
            <a:r>
              <a:rPr lang="ru-RU" sz="1800" i="1" smtClean="0"/>
              <a:t>Заполнение Формы согласия в представленном формате или в эквивалентной форме рекомендуется в качестве надлежащей практики и обеспечивает легкодоступное доказательство того, что необходимое предварительное письменное согласие было получено.</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Заголовок 1"/>
          <p:cNvSpPr>
            <a:spLocks noGrp="1"/>
          </p:cNvSpPr>
          <p:nvPr>
            <p:ph type="title"/>
          </p:nvPr>
        </p:nvSpPr>
        <p:spPr>
          <a:xfrm>
            <a:off x="468313" y="44450"/>
            <a:ext cx="8229600" cy="1143000"/>
          </a:xfrm>
        </p:spPr>
        <p:txBody>
          <a:bodyPr/>
          <a:lstStyle/>
          <a:p>
            <a:r>
              <a:rPr lang="ru-RU" sz="2800" smtClean="0">
                <a:solidFill>
                  <a:schemeClr val="bg1"/>
                </a:solidFill>
              </a:rPr>
              <a:t>Форма согласия Компетентного лица</a:t>
            </a:r>
          </a:p>
        </p:txBody>
      </p:sp>
      <p:sp>
        <p:nvSpPr>
          <p:cNvPr id="94211" name="Объект 2"/>
          <p:cNvSpPr>
            <a:spLocks noGrp="1"/>
          </p:cNvSpPr>
          <p:nvPr>
            <p:ph idx="1"/>
          </p:nvPr>
        </p:nvSpPr>
        <p:spPr>
          <a:xfrm>
            <a:off x="250825" y="1989138"/>
            <a:ext cx="8713788" cy="3168650"/>
          </a:xfrm>
        </p:spPr>
        <p:txBody>
          <a:bodyPr/>
          <a:lstStyle/>
          <a:p>
            <a:pPr marL="0" indent="360363" algn="just">
              <a:lnSpc>
                <a:spcPct val="150000"/>
              </a:lnSpc>
              <a:buFontTx/>
              <a:buNone/>
            </a:pPr>
            <a:r>
              <a:rPr lang="ru-RU" sz="1800" i="1" smtClean="0"/>
              <a:t>Удостоверение формы согласия подписью равного члена профессионального общества считается передовой практикой и настоятельно рекомендуется.</a:t>
            </a:r>
          </a:p>
          <a:p>
            <a:pPr marL="0" indent="360363" algn="just">
              <a:lnSpc>
                <a:spcPct val="150000"/>
              </a:lnSpc>
              <a:buFontTx/>
              <a:buNone/>
            </a:pPr>
            <a:r>
              <a:rPr lang="ru-RU" sz="1800" i="1" smtClean="0"/>
              <a:t>Форма согласия Компетентного лица или другое доказательство письменного согласия Компетентного лица должно храниться в компании и у Компетентного лица, что обеспечивает при необходимости оперативное предоставление письменного согласия.</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Рисунок 5" descr="Вырезка экрана"/>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692150"/>
            <a:ext cx="914241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Прямоугольник 6"/>
          <p:cNvSpPr>
            <a:spLocks noChangeArrowheads="1"/>
          </p:cNvSpPr>
          <p:nvPr/>
        </p:nvSpPr>
        <p:spPr bwMode="auto">
          <a:xfrm>
            <a:off x="20638" y="188913"/>
            <a:ext cx="91233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eaLnBrk="1" hangingPunct="1"/>
            <a:r>
              <a:rPr lang="ru-RU" sz="1800" b="1">
                <a:solidFill>
                  <a:schemeClr val="bg1"/>
                </a:solidFill>
              </a:rPr>
              <a:t>КОМПЕТЕНТНАЯ ПЕРСОНА</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Прямоугольник 6"/>
          <p:cNvSpPr>
            <a:spLocks noChangeArrowheads="1"/>
          </p:cNvSpPr>
          <p:nvPr/>
        </p:nvSpPr>
        <p:spPr bwMode="auto">
          <a:xfrm>
            <a:off x="107950" y="188913"/>
            <a:ext cx="89281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eaLnBrk="1" hangingPunct="1"/>
            <a:r>
              <a:rPr lang="ru-RU" sz="1800" b="1">
                <a:solidFill>
                  <a:schemeClr val="bg1"/>
                </a:solidFill>
              </a:rPr>
              <a:t>КОМПЕТЕНТНАЯ ПЕРСОНА</a:t>
            </a:r>
          </a:p>
        </p:txBody>
      </p:sp>
      <p:pic>
        <p:nvPicPr>
          <p:cNvPr id="9728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557213"/>
            <a:ext cx="9074150" cy="63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Прямоугольник 6"/>
          <p:cNvSpPr>
            <a:spLocks noChangeArrowheads="1"/>
          </p:cNvSpPr>
          <p:nvPr/>
        </p:nvSpPr>
        <p:spPr bwMode="auto">
          <a:xfrm>
            <a:off x="107950" y="188913"/>
            <a:ext cx="89281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eaLnBrk="1" hangingPunct="1"/>
            <a:r>
              <a:rPr lang="ru-RU" sz="1800" b="1">
                <a:solidFill>
                  <a:schemeClr val="bg1"/>
                </a:solidFill>
              </a:rPr>
              <a:t>КОМПЕТЕНТНАЯ ПЕРСОНА (</a:t>
            </a:r>
            <a:r>
              <a:rPr lang="ru-RU" sz="1800" b="1">
                <a:solidFill>
                  <a:srgbClr val="00B0F0"/>
                </a:solidFill>
              </a:rPr>
              <a:t>Согласие</a:t>
            </a:r>
            <a:r>
              <a:rPr lang="ru-RU" sz="1800" b="1">
                <a:solidFill>
                  <a:schemeClr val="bg1"/>
                </a:solidFill>
              </a:rPr>
              <a:t>, продолжение)</a:t>
            </a:r>
          </a:p>
        </p:txBody>
      </p:sp>
      <p:pic>
        <p:nvPicPr>
          <p:cNvPr id="98307"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9144000" cy="63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73307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15900" y="548680"/>
            <a:ext cx="4020595" cy="5470867"/>
          </a:xfrm>
          <a:prstGeom prst="rect">
            <a:avLst/>
          </a:prstGeom>
          <a:solidFill>
            <a:schemeClr val="accent1">
              <a:lumMod val="20000"/>
              <a:lumOff val="80000"/>
            </a:schemeClr>
          </a:solidFill>
          <a:ln w="254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Прямая соединительная линия 12"/>
          <p:cNvCxnSpPr/>
          <p:nvPr/>
        </p:nvCxnSpPr>
        <p:spPr>
          <a:xfrm>
            <a:off x="6732240" y="2083945"/>
            <a:ext cx="3632" cy="381169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004048" y="2083945"/>
            <a:ext cx="11853" cy="381169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H="1">
            <a:off x="1835696" y="2083945"/>
            <a:ext cx="2864" cy="381169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 name="Объект 4"/>
          <p:cNvGraphicFramePr>
            <a:graphicFrameLocks noGrp="1"/>
          </p:cNvGraphicFramePr>
          <p:nvPr>
            <p:ph idx="1"/>
            <p:extLst>
              <p:ext uri="{D42A27DB-BD31-4B8C-83A1-F6EECF244321}">
                <p14:modId xmlns:p14="http://schemas.microsoft.com/office/powerpoint/2010/main" val="3938287503"/>
              </p:ext>
            </p:extLst>
          </p:nvPr>
        </p:nvGraphicFramePr>
        <p:xfrm>
          <a:off x="395536" y="769098"/>
          <a:ext cx="8280920" cy="1745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4294967295"/>
          </p:nvPr>
        </p:nvSpPr>
        <p:spPr>
          <a:xfrm>
            <a:off x="8748464" y="6528816"/>
            <a:ext cx="386926" cy="329184"/>
          </a:xfrm>
          <a:prstGeom prst="rect">
            <a:avLst/>
          </a:prstGeom>
        </p:spPr>
        <p:txBody>
          <a:bodyPr/>
          <a:lstStyle/>
          <a:p>
            <a:fld id="{08088004-3854-4375-BA1C-6FD3828DD771}" type="slidenum">
              <a:rPr lang="ru-RU" b="0" smtClean="0">
                <a:solidFill>
                  <a:schemeClr val="bg1">
                    <a:lumMod val="50000"/>
                  </a:schemeClr>
                </a:solidFill>
              </a:rPr>
              <a:pPr/>
              <a:t>77</a:t>
            </a:fld>
            <a:endParaRPr lang="ru-RU" b="0" dirty="0">
              <a:solidFill>
                <a:schemeClr val="bg1">
                  <a:lumMod val="50000"/>
                </a:schemeClr>
              </a:solidFill>
            </a:endParaRPr>
          </a:p>
        </p:txBody>
      </p:sp>
      <p:sp>
        <p:nvSpPr>
          <p:cNvPr id="10" name="Прямоугольник 9"/>
          <p:cNvSpPr/>
          <p:nvPr/>
        </p:nvSpPr>
        <p:spPr>
          <a:xfrm>
            <a:off x="428488" y="508296"/>
            <a:ext cx="1407208" cy="7125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FFFFFF"/>
                </a:solidFill>
                <a:latin typeface="Times New Roman" panose="02020603050405020304" pitchFamily="18" charset="0"/>
                <a:cs typeface="Times New Roman" panose="02020603050405020304" pitchFamily="18" charset="0"/>
              </a:rPr>
              <a:t>Перспективные площади с прогнозными ресурсами</a:t>
            </a:r>
            <a:r>
              <a:rPr lang="ru-RU" sz="1000" dirty="0" smtClean="0">
                <a:solidFill>
                  <a:srgbClr val="FFFFFF"/>
                </a:solidFill>
                <a:latin typeface="Times New Roman" panose="02020603050405020304" pitchFamily="18" charset="0"/>
                <a:cs typeface="Times New Roman" panose="02020603050405020304" pitchFamily="18" charset="0"/>
              </a:rPr>
              <a:t> Р</a:t>
            </a:r>
            <a:r>
              <a:rPr lang="ru-RU" sz="800" dirty="0" smtClean="0">
                <a:solidFill>
                  <a:srgbClr val="FFFFFF"/>
                </a:solidFill>
                <a:latin typeface="Times New Roman" panose="02020603050405020304" pitchFamily="18" charset="0"/>
                <a:cs typeface="Times New Roman" panose="02020603050405020304" pitchFamily="18" charset="0"/>
              </a:rPr>
              <a:t>3</a:t>
            </a:r>
            <a:r>
              <a:rPr lang="ru-RU" sz="1000" dirty="0" smtClean="0">
                <a:solidFill>
                  <a:srgbClr val="FFFFFF"/>
                </a:solidFill>
                <a:latin typeface="Times New Roman" panose="02020603050405020304" pitchFamily="18" charset="0"/>
                <a:cs typeface="Times New Roman" panose="02020603050405020304" pitchFamily="18" charset="0"/>
              </a:rPr>
              <a:t> и Р</a:t>
            </a:r>
            <a:r>
              <a:rPr lang="ru-RU" sz="800" dirty="0" smtClean="0">
                <a:solidFill>
                  <a:srgbClr val="FFFFFF"/>
                </a:solidFill>
                <a:latin typeface="Times New Roman" panose="02020603050405020304" pitchFamily="18" charset="0"/>
                <a:cs typeface="Times New Roman" panose="02020603050405020304" pitchFamily="18" charset="0"/>
              </a:rPr>
              <a:t>2</a:t>
            </a:r>
            <a:endParaRPr lang="ru-RU" sz="800" dirty="0">
              <a:solidFill>
                <a:srgbClr val="FFFFFF"/>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563888" y="500890"/>
            <a:ext cx="1440160" cy="720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FFFFFF"/>
                </a:solidFill>
                <a:latin typeface="Times New Roman" panose="02020603050405020304" pitchFamily="18" charset="0"/>
                <a:cs typeface="Times New Roman" panose="02020603050405020304" pitchFamily="18" charset="0"/>
              </a:rPr>
              <a:t>Месторождение с запасами С</a:t>
            </a:r>
            <a:r>
              <a:rPr lang="ru-RU" sz="800" dirty="0" smtClean="0">
                <a:solidFill>
                  <a:srgbClr val="FFFFFF"/>
                </a:solidFill>
                <a:latin typeface="Times New Roman" panose="02020603050405020304" pitchFamily="18" charset="0"/>
                <a:cs typeface="Times New Roman" panose="02020603050405020304" pitchFamily="18" charset="0"/>
              </a:rPr>
              <a:t>2</a:t>
            </a:r>
            <a:r>
              <a:rPr lang="ru-RU" sz="1000" dirty="0" smtClean="0">
                <a:solidFill>
                  <a:srgbClr val="FFFFFF"/>
                </a:solidFill>
                <a:latin typeface="Times New Roman" panose="02020603050405020304" pitchFamily="18" charset="0"/>
                <a:cs typeface="Times New Roman" panose="02020603050405020304" pitchFamily="18" charset="0"/>
              </a:rPr>
              <a:t> </a:t>
            </a:r>
            <a:endParaRPr lang="ru-RU" sz="1000" dirty="0">
              <a:solidFill>
                <a:srgbClr val="FFFFFF"/>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876256" y="500890"/>
            <a:ext cx="1440160" cy="720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FFFFFF"/>
                </a:solidFill>
                <a:latin typeface="Times New Roman" panose="02020603050405020304" pitchFamily="18" charset="0"/>
                <a:cs typeface="Times New Roman" panose="02020603050405020304" pitchFamily="18" charset="0"/>
              </a:rPr>
              <a:t>Эксплуатационная разведка</a:t>
            </a:r>
          </a:p>
          <a:p>
            <a:pPr algn="ctr"/>
            <a:r>
              <a:rPr lang="ru-RU" sz="1200" dirty="0" smtClean="0">
                <a:solidFill>
                  <a:srgbClr val="FFFFFF"/>
                </a:solidFill>
                <a:latin typeface="Times New Roman" panose="02020603050405020304" pitchFamily="18" charset="0"/>
                <a:cs typeface="Times New Roman" panose="02020603050405020304" pitchFamily="18" charset="0"/>
              </a:rPr>
              <a:t>Запасы </a:t>
            </a:r>
            <a:r>
              <a:rPr lang="en-US" sz="1200" dirty="0" smtClean="0">
                <a:solidFill>
                  <a:srgbClr val="FFFFFF"/>
                </a:solidFill>
                <a:latin typeface="Times New Roman" panose="02020603050405020304" pitchFamily="18" charset="0"/>
                <a:cs typeface="Times New Roman" panose="02020603050405020304" pitchFamily="18" charset="0"/>
              </a:rPr>
              <a:t>R1 </a:t>
            </a:r>
            <a:r>
              <a:rPr lang="ru-RU" sz="1200" dirty="0" smtClean="0">
                <a:solidFill>
                  <a:srgbClr val="FFFFFF"/>
                </a:solidFill>
                <a:latin typeface="Times New Roman" panose="02020603050405020304" pitchFamily="18" charset="0"/>
                <a:cs typeface="Times New Roman" panose="02020603050405020304" pitchFamily="18" charset="0"/>
              </a:rPr>
              <a:t>и </a:t>
            </a:r>
            <a:r>
              <a:rPr lang="en-US" sz="1200" dirty="0" smtClean="0">
                <a:solidFill>
                  <a:srgbClr val="FFFFFF"/>
                </a:solidFill>
                <a:latin typeface="Times New Roman" panose="02020603050405020304" pitchFamily="18" charset="0"/>
                <a:cs typeface="Times New Roman" panose="02020603050405020304" pitchFamily="18" charset="0"/>
              </a:rPr>
              <a:t>R2</a:t>
            </a:r>
            <a:endParaRPr lang="ru-RU" sz="1200" dirty="0">
              <a:solidFill>
                <a:srgbClr val="FFFFFF"/>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395536" y="1988840"/>
            <a:ext cx="1296143" cy="830997"/>
          </a:xfrm>
          <a:prstGeom prst="rect">
            <a:avLst/>
          </a:prstGeom>
        </p:spPr>
        <p:txBody>
          <a:bodyPr wrap="square">
            <a:spAutoFit/>
          </a:bodyPr>
          <a:lstStyle/>
          <a:p>
            <a:r>
              <a:rPr lang="ru-RU" sz="1200" dirty="0">
                <a:solidFill>
                  <a:srgbClr val="002060"/>
                </a:solidFill>
                <a:latin typeface="Times New Roman" panose="02020603050405020304" pitchFamily="18" charset="0"/>
                <a:cs typeface="Times New Roman" panose="02020603050405020304" pitchFamily="18" charset="0"/>
              </a:rPr>
              <a:t>Обоснование районов для постановки поисковых работ</a:t>
            </a:r>
          </a:p>
        </p:txBody>
      </p:sp>
      <p:sp>
        <p:nvSpPr>
          <p:cNvPr id="24" name="Прямоугольник 23"/>
          <p:cNvSpPr/>
          <p:nvPr/>
        </p:nvSpPr>
        <p:spPr>
          <a:xfrm>
            <a:off x="1887156" y="2065357"/>
            <a:ext cx="1558879" cy="830997"/>
          </a:xfrm>
          <a:prstGeom prst="rect">
            <a:avLst/>
          </a:prstGeom>
        </p:spPr>
        <p:txBody>
          <a:bodyPr wrap="square">
            <a:spAutoFit/>
          </a:bodyPr>
          <a:lstStyle/>
          <a:p>
            <a:r>
              <a:rPr lang="ru-RU" sz="1200" dirty="0" smtClean="0">
                <a:solidFill>
                  <a:srgbClr val="002060"/>
                </a:solidFill>
                <a:latin typeface="Times New Roman" panose="02020603050405020304" pitchFamily="18" charset="0"/>
                <a:cs typeface="Times New Roman" panose="02020603050405020304" pitchFamily="18" charset="0"/>
              </a:rPr>
              <a:t>Выявление рудопроявлений с прогнозными ресурсами</a:t>
            </a:r>
            <a:endParaRPr lang="ru-RU" sz="1200" dirty="0">
              <a:solidFill>
                <a:srgbClr val="00206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5295370" y="2052210"/>
            <a:ext cx="1270957" cy="830997"/>
          </a:xfrm>
          <a:prstGeom prst="rect">
            <a:avLst/>
          </a:prstGeom>
        </p:spPr>
        <p:txBody>
          <a:bodyPr wrap="square">
            <a:spAutoFit/>
          </a:bodyPr>
          <a:lstStyle/>
          <a:p>
            <a:r>
              <a:rPr lang="ru-RU" sz="1200" dirty="0">
                <a:solidFill>
                  <a:srgbClr val="002060"/>
                </a:solidFill>
                <a:latin typeface="Times New Roman" panose="02020603050405020304" pitchFamily="18" charset="0"/>
                <a:cs typeface="Times New Roman" panose="02020603050405020304" pitchFamily="18" charset="0"/>
              </a:rPr>
              <a:t>Определение промышленной значимости месторождения </a:t>
            </a:r>
          </a:p>
        </p:txBody>
      </p:sp>
      <p:sp>
        <p:nvSpPr>
          <p:cNvPr id="26" name="Прямоугольник 25"/>
          <p:cNvSpPr/>
          <p:nvPr/>
        </p:nvSpPr>
        <p:spPr>
          <a:xfrm>
            <a:off x="6828834" y="2183958"/>
            <a:ext cx="1775614" cy="646331"/>
          </a:xfrm>
          <a:prstGeom prst="rect">
            <a:avLst/>
          </a:prstGeom>
        </p:spPr>
        <p:txBody>
          <a:bodyPr wrap="square">
            <a:spAutoFit/>
          </a:bodyPr>
          <a:lstStyle/>
          <a:p>
            <a:r>
              <a:rPr lang="ru-RU" sz="1200" dirty="0">
                <a:solidFill>
                  <a:srgbClr val="002060"/>
                </a:solidFill>
                <a:latin typeface="Times New Roman" panose="02020603050405020304" pitchFamily="18" charset="0"/>
                <a:cs typeface="Times New Roman" panose="02020603050405020304" pitchFamily="18" charset="0"/>
              </a:rPr>
              <a:t>Получение прибыли при рациональном использовании недр</a:t>
            </a:r>
          </a:p>
        </p:txBody>
      </p:sp>
      <p:cxnSp>
        <p:nvCxnSpPr>
          <p:cNvPr id="28" name="Прямая соединительная линия 27"/>
          <p:cNvCxnSpPr/>
          <p:nvPr/>
        </p:nvCxnSpPr>
        <p:spPr>
          <a:xfrm>
            <a:off x="539553" y="2852936"/>
            <a:ext cx="7859306"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8757" y="6019547"/>
            <a:ext cx="8370173" cy="646331"/>
          </a:xfrm>
          <a:prstGeom prst="rect">
            <a:avLst/>
          </a:prstGeom>
          <a:noFill/>
        </p:spPr>
        <p:txBody>
          <a:bodyPr wrap="square" rtlCol="0">
            <a:spAutoFit/>
          </a:bodyPr>
          <a:lstStyle/>
          <a:p>
            <a:pPr algn="just"/>
            <a:r>
              <a:rPr lang="ru-RU" sz="1200" b="1" i="1" dirty="0">
                <a:solidFill>
                  <a:srgbClr val="002060"/>
                </a:solidFill>
                <a:latin typeface="Times New Roman" panose="02020603050405020304" pitchFamily="18" charset="0"/>
                <a:cs typeface="Times New Roman" panose="02020603050405020304" pitchFamily="18" charset="0"/>
              </a:rPr>
              <a:t>Геологическое изучение </a:t>
            </a:r>
            <a:r>
              <a:rPr lang="ru-RU" sz="1200" b="1" i="1" dirty="0" smtClean="0">
                <a:solidFill>
                  <a:srgbClr val="002060"/>
                </a:solidFill>
                <a:latin typeface="Times New Roman" panose="02020603050405020304" pitchFamily="18" charset="0"/>
                <a:cs typeface="Times New Roman" panose="02020603050405020304" pitchFamily="18" charset="0"/>
              </a:rPr>
              <a:t>недр и освоение активов </a:t>
            </a:r>
            <a:r>
              <a:rPr lang="ru-RU" sz="1200" b="1" i="1" dirty="0">
                <a:solidFill>
                  <a:srgbClr val="002060"/>
                </a:solidFill>
                <a:latin typeface="Times New Roman" panose="02020603050405020304" pitchFamily="18" charset="0"/>
                <a:cs typeface="Times New Roman" panose="02020603050405020304" pitchFamily="18" charset="0"/>
              </a:rPr>
              <a:t>можно разделить на проекты, у каждого из которых есть конкретная цель, ограничения по ресурсам и срокам, требованиями к качеству и допустимому уровню </a:t>
            </a:r>
            <a:r>
              <a:rPr lang="ru-RU" sz="1200" b="1" i="1" dirty="0" smtClean="0">
                <a:solidFill>
                  <a:srgbClr val="002060"/>
                </a:solidFill>
                <a:latin typeface="Times New Roman" panose="02020603050405020304" pitchFamily="18" charset="0"/>
                <a:cs typeface="Times New Roman" panose="02020603050405020304" pitchFamily="18" charset="0"/>
              </a:rPr>
              <a:t>риска. Цель реализации проекта – достигнуть эффективности при существующих геологических, налоговых и экономических ограничениях.</a:t>
            </a:r>
            <a:endParaRPr lang="ru-RU" sz="1200" b="1" i="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rot="177064">
            <a:off x="444438" y="3174662"/>
            <a:ext cx="2183890" cy="246221"/>
          </a:xfrm>
          <a:prstGeom prst="rect">
            <a:avLst/>
          </a:prstGeom>
          <a:noFill/>
        </p:spPr>
        <p:txBody>
          <a:bodyPr wrap="square" rtlCol="0">
            <a:spAutoFit/>
          </a:bodyPr>
          <a:lstStyle/>
          <a:p>
            <a:r>
              <a:rPr lang="ru-RU" sz="1000" dirty="0" smtClean="0">
                <a:latin typeface="Times New Roman" panose="02020603050405020304" pitchFamily="18" charset="0"/>
                <a:cs typeface="Times New Roman" panose="02020603050405020304" pitchFamily="18" charset="0"/>
              </a:rPr>
              <a:t>РИСКИ/НЕОПРЕДЕЛЕННОСТИ</a:t>
            </a:r>
            <a:endParaRPr lang="ru-RU" sz="1000" dirty="0">
              <a:latin typeface="Times New Roman" panose="02020603050405020304" pitchFamily="18" charset="0"/>
              <a:cs typeface="Times New Roman" panose="02020603050405020304" pitchFamily="18" charset="0"/>
            </a:endParaRPr>
          </a:p>
        </p:txBody>
      </p:sp>
      <p:sp>
        <p:nvSpPr>
          <p:cNvPr id="34" name="TextBox 33"/>
          <p:cNvSpPr txBox="1"/>
          <p:nvPr/>
        </p:nvSpPr>
        <p:spPr>
          <a:xfrm rot="21428240">
            <a:off x="657636" y="3497818"/>
            <a:ext cx="1224136" cy="246221"/>
          </a:xfrm>
          <a:prstGeom prst="rect">
            <a:avLst/>
          </a:prstGeom>
          <a:noFill/>
        </p:spPr>
        <p:txBody>
          <a:bodyPr wrap="square" rtlCol="0">
            <a:spAutoFit/>
          </a:bodyPr>
          <a:lstStyle/>
          <a:p>
            <a:r>
              <a:rPr lang="ru-RU" sz="1000" dirty="0" smtClean="0">
                <a:latin typeface="Times New Roman" panose="02020603050405020304" pitchFamily="18" charset="0"/>
                <a:cs typeface="Times New Roman" panose="02020603050405020304" pitchFamily="18" charset="0"/>
              </a:rPr>
              <a:t>ИНВЕСТИЦИИ</a:t>
            </a:r>
            <a:endParaRPr lang="ru-RU" sz="100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521296" y="4879976"/>
            <a:ext cx="1152128" cy="1015663"/>
          </a:xfrm>
          <a:prstGeom prst="rect">
            <a:avLst/>
          </a:prstGeom>
        </p:spPr>
        <p:txBody>
          <a:bodyPr wrap="square">
            <a:spAutoFit/>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Риски геологоразведочных работ берет на себя государство</a:t>
            </a:r>
            <a:endParaRPr lang="ru-RU" sz="1200" dirty="0">
              <a:solidFill>
                <a:srgbClr val="002060"/>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2041881" y="5050049"/>
            <a:ext cx="2808313" cy="646331"/>
          </a:xfrm>
          <a:prstGeom prst="rect">
            <a:avLst/>
          </a:prstGeom>
        </p:spPr>
        <p:txBody>
          <a:bodyPr wrap="square">
            <a:spAutoFit/>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Разделение рисков между государством и инвестором на основании проектов ГРР.</a:t>
            </a:r>
            <a:r>
              <a:rPr lang="ru-RU" sz="1200" dirty="0" smtClean="0">
                <a:solidFill>
                  <a:srgbClr val="FF0000"/>
                </a:solidFill>
                <a:latin typeface="Times New Roman" panose="02020603050405020304" pitchFamily="18" charset="0"/>
                <a:cs typeface="Times New Roman" panose="02020603050405020304" pitchFamily="18" charset="0"/>
              </a:rPr>
              <a:t> </a:t>
            </a:r>
            <a:r>
              <a:rPr lang="ru-RU" sz="1200" dirty="0">
                <a:solidFill>
                  <a:srgbClr val="002060"/>
                </a:solidFill>
                <a:latin typeface="Times New Roman" panose="02020603050405020304" pitchFamily="18" charset="0"/>
                <a:cs typeface="Times New Roman" panose="02020603050405020304" pitchFamily="18" charset="0"/>
              </a:rPr>
              <a:t>В</a:t>
            </a:r>
            <a:r>
              <a:rPr lang="ru-RU" sz="1200" dirty="0" smtClean="0">
                <a:solidFill>
                  <a:srgbClr val="002060"/>
                </a:solidFill>
                <a:latin typeface="Times New Roman" panose="02020603050405020304" pitchFamily="18" charset="0"/>
                <a:cs typeface="Times New Roman" panose="02020603050405020304" pitchFamily="18" charset="0"/>
              </a:rPr>
              <a:t>ычеты </a:t>
            </a:r>
            <a:r>
              <a:rPr lang="ru-RU" sz="1200" dirty="0">
                <a:solidFill>
                  <a:srgbClr val="002060"/>
                </a:solidFill>
                <a:latin typeface="Times New Roman" panose="02020603050405020304" pitchFamily="18" charset="0"/>
                <a:cs typeface="Times New Roman" panose="02020603050405020304" pitchFamily="18" charset="0"/>
              </a:rPr>
              <a:t>расходов из НДПИ</a:t>
            </a:r>
          </a:p>
        </p:txBody>
      </p:sp>
      <p:sp>
        <p:nvSpPr>
          <p:cNvPr id="31" name="Прямоугольник 30"/>
          <p:cNvSpPr/>
          <p:nvPr/>
        </p:nvSpPr>
        <p:spPr>
          <a:xfrm>
            <a:off x="6833845" y="4845059"/>
            <a:ext cx="2151231" cy="1138773"/>
          </a:xfrm>
          <a:prstGeom prst="rect">
            <a:avLst/>
          </a:prstGeom>
        </p:spPr>
        <p:txBody>
          <a:bodyPr wrap="square">
            <a:spAutoFit/>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Инвестиционные проекты на разработку месторождений.</a:t>
            </a:r>
          </a:p>
          <a:p>
            <a:pPr algn="ctr"/>
            <a:endParaRPr lang="ru-RU" sz="1200" dirty="0" smtClean="0">
              <a:solidFill>
                <a:srgbClr val="002060"/>
              </a:solidFill>
              <a:latin typeface="Times New Roman" panose="02020603050405020304" pitchFamily="18" charset="0"/>
              <a:cs typeface="Times New Roman" panose="02020603050405020304" pitchFamily="18" charset="0"/>
            </a:endParaRPr>
          </a:p>
          <a:p>
            <a:pPr algn="ctr"/>
            <a:r>
              <a:rPr lang="ru-RU" sz="1600" b="1" dirty="0" smtClean="0">
                <a:solidFill>
                  <a:srgbClr val="002060"/>
                </a:solidFill>
                <a:latin typeface="Times New Roman" panose="02020603050405020304" pitchFamily="18" charset="0"/>
                <a:cs typeface="Times New Roman" panose="02020603050405020304" pitchFamily="18" charset="0"/>
              </a:rPr>
              <a:t>Государственно - частное партнерство </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5029235" y="4773051"/>
            <a:ext cx="1703005" cy="1200329"/>
          </a:xfrm>
          <a:prstGeom prst="rect">
            <a:avLst/>
          </a:prstGeom>
        </p:spPr>
        <p:txBody>
          <a:bodyPr wrap="square">
            <a:spAutoFit/>
          </a:bodyPr>
          <a:lstStyle/>
          <a:p>
            <a:r>
              <a:rPr lang="ru-RU" sz="1200" dirty="0" smtClean="0">
                <a:solidFill>
                  <a:srgbClr val="002060"/>
                </a:solidFill>
                <a:latin typeface="Times New Roman" panose="02020603050405020304" pitchFamily="18" charset="0"/>
                <a:cs typeface="Times New Roman" panose="02020603050405020304" pitchFamily="18" charset="0"/>
              </a:rPr>
              <a:t>Оценка эффективности различных технологических схем переработки руды и способов разработки месторождений</a:t>
            </a:r>
          </a:p>
        </p:txBody>
      </p:sp>
      <p:sp>
        <p:nvSpPr>
          <p:cNvPr id="15" name="TextBox 14"/>
          <p:cNvSpPr txBox="1"/>
          <p:nvPr/>
        </p:nvSpPr>
        <p:spPr>
          <a:xfrm>
            <a:off x="8385381" y="663692"/>
            <a:ext cx="651115" cy="338554"/>
          </a:xfrm>
          <a:prstGeom prst="rect">
            <a:avLst/>
          </a:prstGeom>
          <a:noFill/>
        </p:spPr>
        <p:txBody>
          <a:bodyPr wrap="square" rtlCol="0">
            <a:spAutoFit/>
          </a:bodyPr>
          <a:lstStyle/>
          <a:p>
            <a:r>
              <a:rPr lang="ru-RU" sz="1600" dirty="0" smtClean="0">
                <a:solidFill>
                  <a:srgbClr val="002060"/>
                </a:solidFill>
                <a:latin typeface="Times New Roman" panose="02020603050405020304" pitchFamily="18" charset="0"/>
                <a:cs typeface="Times New Roman" panose="02020603050405020304" pitchFamily="18" charset="0"/>
              </a:rPr>
              <a:t>ЦКР</a:t>
            </a:r>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2051719" y="476672"/>
            <a:ext cx="1394319" cy="7125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FFFFFF"/>
                </a:solidFill>
                <a:latin typeface="Times New Roman" panose="02020603050405020304" pitchFamily="18" charset="0"/>
                <a:cs typeface="Times New Roman" panose="02020603050405020304" pitchFamily="18" charset="0"/>
              </a:rPr>
              <a:t>Рудопроявления с прогнозными ресурсами Р1</a:t>
            </a:r>
            <a:endParaRPr lang="ru-RU" sz="1200" dirty="0">
              <a:solidFill>
                <a:srgbClr val="FFFFFF"/>
              </a:solidFill>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5201466" y="496248"/>
            <a:ext cx="1458766" cy="720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FFFFFF"/>
                </a:solidFill>
                <a:latin typeface="Times New Roman" panose="02020603050405020304" pitchFamily="18" charset="0"/>
                <a:cs typeface="Times New Roman" panose="02020603050405020304" pitchFamily="18" charset="0"/>
              </a:rPr>
              <a:t>Месторождение с запасами </a:t>
            </a:r>
            <a:r>
              <a:rPr lang="ru-RU" sz="1200" dirty="0" smtClean="0">
                <a:solidFill>
                  <a:srgbClr val="FFFFFF"/>
                </a:solidFill>
                <a:latin typeface="Times New Roman" panose="02020603050405020304" pitchFamily="18" charset="0"/>
                <a:cs typeface="Times New Roman" panose="02020603050405020304" pitchFamily="18" charset="0"/>
              </a:rPr>
              <a:t>С1, В</a:t>
            </a:r>
            <a:endParaRPr lang="ru-RU" sz="1200" dirty="0">
              <a:solidFill>
                <a:srgbClr val="FFFFFF"/>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3920" y="1274668"/>
            <a:ext cx="400110" cy="786180"/>
          </a:xfrm>
          <a:prstGeom prst="rect">
            <a:avLst/>
          </a:prstGeom>
          <a:noFill/>
        </p:spPr>
        <p:txBody>
          <a:bodyPr vert="vert270" wrap="square" rtlCol="0">
            <a:spAutoFit/>
          </a:bodyPr>
          <a:lstStyle/>
          <a:p>
            <a:pPr algn="ctr"/>
            <a:r>
              <a:rPr lang="ru-RU" sz="1400" dirty="0" smtClean="0"/>
              <a:t>проект</a:t>
            </a:r>
            <a:endParaRPr lang="ru-RU" sz="1400" dirty="0"/>
          </a:p>
        </p:txBody>
      </p:sp>
      <p:sp>
        <p:nvSpPr>
          <p:cNvPr id="22" name="TextBox 21"/>
          <p:cNvSpPr txBox="1"/>
          <p:nvPr/>
        </p:nvSpPr>
        <p:spPr>
          <a:xfrm>
            <a:off x="3876943" y="2060848"/>
            <a:ext cx="1055097" cy="246221"/>
          </a:xfrm>
          <a:prstGeom prst="rect">
            <a:avLst/>
          </a:prstGeom>
          <a:noFill/>
        </p:spPr>
        <p:txBody>
          <a:bodyPr wrap="none" rtlCol="0">
            <a:spAutoFit/>
          </a:bodyPr>
          <a:lstStyle/>
          <a:p>
            <a:pPr lvl="0"/>
            <a:r>
              <a:rPr lang="ru-RU" sz="1000" b="1" dirty="0" smtClean="0">
                <a:solidFill>
                  <a:schemeClr val="bg1"/>
                </a:solidFill>
              </a:rPr>
              <a:t>ОЦЕНОЧНЫЙ</a:t>
            </a:r>
            <a:endParaRPr lang="ru-RU" sz="1000" dirty="0">
              <a:solidFill>
                <a:schemeClr val="bg1"/>
              </a:solidFill>
            </a:endParaRPr>
          </a:p>
        </p:txBody>
      </p:sp>
      <p:sp>
        <p:nvSpPr>
          <p:cNvPr id="39" name="TextBox 38"/>
          <p:cNvSpPr txBox="1"/>
          <p:nvPr/>
        </p:nvSpPr>
        <p:spPr>
          <a:xfrm>
            <a:off x="4030873" y="1592440"/>
            <a:ext cx="1055097" cy="246221"/>
          </a:xfrm>
          <a:prstGeom prst="rect">
            <a:avLst/>
          </a:prstGeom>
          <a:noFill/>
        </p:spPr>
        <p:txBody>
          <a:bodyPr wrap="none" rtlCol="0">
            <a:spAutoFit/>
          </a:bodyPr>
          <a:lstStyle/>
          <a:p>
            <a:pPr lvl="0"/>
            <a:r>
              <a:rPr lang="ru-RU" sz="1000" b="1" dirty="0">
                <a:solidFill>
                  <a:schemeClr val="bg1"/>
                </a:solidFill>
              </a:rPr>
              <a:t>ОЦЕНОЧНЫЙ</a:t>
            </a:r>
          </a:p>
        </p:txBody>
      </p:sp>
      <p:sp>
        <p:nvSpPr>
          <p:cNvPr id="46" name="Полилиния 45"/>
          <p:cNvSpPr/>
          <p:nvPr/>
        </p:nvSpPr>
        <p:spPr>
          <a:xfrm flipV="1">
            <a:off x="561975" y="3103240"/>
            <a:ext cx="7839075" cy="685800"/>
          </a:xfrm>
          <a:custGeom>
            <a:avLst/>
            <a:gdLst>
              <a:gd name="connsiteX0" fmla="*/ 0 w 7839075"/>
              <a:gd name="connsiteY0" fmla="*/ 0 h 685800"/>
              <a:gd name="connsiteX1" fmla="*/ 4448175 w 7839075"/>
              <a:gd name="connsiteY1" fmla="*/ 247650 h 685800"/>
              <a:gd name="connsiteX2" fmla="*/ 6191250 w 7839075"/>
              <a:gd name="connsiteY2" fmla="*/ 571500 h 685800"/>
              <a:gd name="connsiteX3" fmla="*/ 7839075 w 7839075"/>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839075" h="685800">
                <a:moveTo>
                  <a:pt x="0" y="0"/>
                </a:moveTo>
                <a:cubicBezTo>
                  <a:pt x="1708150" y="76200"/>
                  <a:pt x="3416300" y="152400"/>
                  <a:pt x="4448175" y="247650"/>
                </a:cubicBezTo>
                <a:cubicBezTo>
                  <a:pt x="5480050" y="342900"/>
                  <a:pt x="5626100" y="498475"/>
                  <a:pt x="6191250" y="571500"/>
                </a:cubicBezTo>
                <a:cubicBezTo>
                  <a:pt x="6756400" y="644525"/>
                  <a:pt x="7540625" y="668338"/>
                  <a:pt x="7839075" y="6858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545960" y="3074988"/>
            <a:ext cx="7839075" cy="685800"/>
          </a:xfrm>
          <a:custGeom>
            <a:avLst/>
            <a:gdLst>
              <a:gd name="connsiteX0" fmla="*/ 0 w 7839075"/>
              <a:gd name="connsiteY0" fmla="*/ 0 h 685800"/>
              <a:gd name="connsiteX1" fmla="*/ 4448175 w 7839075"/>
              <a:gd name="connsiteY1" fmla="*/ 247650 h 685800"/>
              <a:gd name="connsiteX2" fmla="*/ 6191250 w 7839075"/>
              <a:gd name="connsiteY2" fmla="*/ 571500 h 685800"/>
              <a:gd name="connsiteX3" fmla="*/ 7839075 w 7839075"/>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839075" h="685800">
                <a:moveTo>
                  <a:pt x="0" y="0"/>
                </a:moveTo>
                <a:cubicBezTo>
                  <a:pt x="1708150" y="76200"/>
                  <a:pt x="3416300" y="152400"/>
                  <a:pt x="4448175" y="247650"/>
                </a:cubicBezTo>
                <a:cubicBezTo>
                  <a:pt x="5480050" y="342900"/>
                  <a:pt x="5626100" y="498475"/>
                  <a:pt x="6191250" y="571500"/>
                </a:cubicBezTo>
                <a:cubicBezTo>
                  <a:pt x="6756400" y="644525"/>
                  <a:pt x="7540625" y="668338"/>
                  <a:pt x="7839075" y="6858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Прямая соединительная линия 49"/>
          <p:cNvCxnSpPr/>
          <p:nvPr/>
        </p:nvCxnSpPr>
        <p:spPr>
          <a:xfrm flipH="1">
            <a:off x="3449812" y="2141827"/>
            <a:ext cx="1" cy="270323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Прямоугольник 56"/>
          <p:cNvSpPr/>
          <p:nvPr/>
        </p:nvSpPr>
        <p:spPr>
          <a:xfrm>
            <a:off x="3449812" y="2175321"/>
            <a:ext cx="1492501" cy="707886"/>
          </a:xfrm>
          <a:prstGeom prst="rect">
            <a:avLst/>
          </a:prstGeom>
        </p:spPr>
        <p:txBody>
          <a:bodyPr wrap="square">
            <a:spAutoFit/>
          </a:bodyPr>
          <a:lstStyle/>
          <a:p>
            <a:r>
              <a:rPr lang="ru-RU" sz="1000" dirty="0" smtClean="0">
                <a:solidFill>
                  <a:srgbClr val="002060"/>
                </a:solidFill>
                <a:latin typeface="Times New Roman" panose="02020603050405020304" pitchFamily="18" charset="0"/>
                <a:cs typeface="Times New Roman" panose="02020603050405020304" pitchFamily="18" charset="0"/>
              </a:rPr>
              <a:t>Геолого-экономическая оценка рудопроявления с утверждением запасов</a:t>
            </a:r>
            <a:endParaRPr lang="ru-RU" sz="1000" dirty="0">
              <a:solidFill>
                <a:srgbClr val="002060"/>
              </a:solidFill>
              <a:latin typeface="Times New Roman" panose="02020603050405020304" pitchFamily="18" charset="0"/>
              <a:cs typeface="Times New Roman" panose="02020603050405020304" pitchFamily="18" charset="0"/>
            </a:endParaRPr>
          </a:p>
        </p:txBody>
      </p:sp>
      <p:sp>
        <p:nvSpPr>
          <p:cNvPr id="62" name="Полилиния 61"/>
          <p:cNvSpPr/>
          <p:nvPr/>
        </p:nvSpPr>
        <p:spPr>
          <a:xfrm>
            <a:off x="395536" y="3861048"/>
            <a:ext cx="7848600" cy="714375"/>
          </a:xfrm>
          <a:custGeom>
            <a:avLst/>
            <a:gdLst>
              <a:gd name="connsiteX0" fmla="*/ 0 w 7848600"/>
              <a:gd name="connsiteY0" fmla="*/ 0 h 714375"/>
              <a:gd name="connsiteX1" fmla="*/ 2867025 w 7848600"/>
              <a:gd name="connsiteY1" fmla="*/ 171450 h 714375"/>
              <a:gd name="connsiteX2" fmla="*/ 4429125 w 7848600"/>
              <a:gd name="connsiteY2" fmla="*/ 476250 h 714375"/>
              <a:gd name="connsiteX3" fmla="*/ 7848600 w 7848600"/>
              <a:gd name="connsiteY3" fmla="*/ 714375 h 714375"/>
            </a:gdLst>
            <a:ahLst/>
            <a:cxnLst>
              <a:cxn ang="0">
                <a:pos x="connsiteX0" y="connsiteY0"/>
              </a:cxn>
              <a:cxn ang="0">
                <a:pos x="connsiteX1" y="connsiteY1"/>
              </a:cxn>
              <a:cxn ang="0">
                <a:pos x="connsiteX2" y="connsiteY2"/>
              </a:cxn>
              <a:cxn ang="0">
                <a:pos x="connsiteX3" y="connsiteY3"/>
              </a:cxn>
            </a:cxnLst>
            <a:rect l="l" t="t" r="r" b="b"/>
            <a:pathLst>
              <a:path w="7848600" h="714375">
                <a:moveTo>
                  <a:pt x="0" y="0"/>
                </a:moveTo>
                <a:cubicBezTo>
                  <a:pt x="1064419" y="46037"/>
                  <a:pt x="2128838" y="92075"/>
                  <a:pt x="2867025" y="171450"/>
                </a:cubicBezTo>
                <a:cubicBezTo>
                  <a:pt x="3605212" y="250825"/>
                  <a:pt x="3598863" y="385763"/>
                  <a:pt x="4429125" y="476250"/>
                </a:cubicBezTo>
                <a:cubicBezTo>
                  <a:pt x="5259388" y="566738"/>
                  <a:pt x="6553994" y="640556"/>
                  <a:pt x="7848600" y="714375"/>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олилиния 62"/>
          <p:cNvSpPr/>
          <p:nvPr/>
        </p:nvSpPr>
        <p:spPr>
          <a:xfrm flipV="1">
            <a:off x="395536" y="3893516"/>
            <a:ext cx="7848600" cy="714375"/>
          </a:xfrm>
          <a:custGeom>
            <a:avLst/>
            <a:gdLst>
              <a:gd name="connsiteX0" fmla="*/ 0 w 7848600"/>
              <a:gd name="connsiteY0" fmla="*/ 0 h 714375"/>
              <a:gd name="connsiteX1" fmla="*/ 2867025 w 7848600"/>
              <a:gd name="connsiteY1" fmla="*/ 171450 h 714375"/>
              <a:gd name="connsiteX2" fmla="*/ 4429125 w 7848600"/>
              <a:gd name="connsiteY2" fmla="*/ 476250 h 714375"/>
              <a:gd name="connsiteX3" fmla="*/ 7848600 w 7848600"/>
              <a:gd name="connsiteY3" fmla="*/ 714375 h 714375"/>
            </a:gdLst>
            <a:ahLst/>
            <a:cxnLst>
              <a:cxn ang="0">
                <a:pos x="connsiteX0" y="connsiteY0"/>
              </a:cxn>
              <a:cxn ang="0">
                <a:pos x="connsiteX1" y="connsiteY1"/>
              </a:cxn>
              <a:cxn ang="0">
                <a:pos x="connsiteX2" y="connsiteY2"/>
              </a:cxn>
              <a:cxn ang="0">
                <a:pos x="connsiteX3" y="connsiteY3"/>
              </a:cxn>
            </a:cxnLst>
            <a:rect l="l" t="t" r="r" b="b"/>
            <a:pathLst>
              <a:path w="7848600" h="714375">
                <a:moveTo>
                  <a:pt x="0" y="0"/>
                </a:moveTo>
                <a:cubicBezTo>
                  <a:pt x="1064419" y="46037"/>
                  <a:pt x="2128838" y="92075"/>
                  <a:pt x="2867025" y="171450"/>
                </a:cubicBezTo>
                <a:cubicBezTo>
                  <a:pt x="3605212" y="250825"/>
                  <a:pt x="3598863" y="385763"/>
                  <a:pt x="4429125" y="476250"/>
                </a:cubicBezTo>
                <a:cubicBezTo>
                  <a:pt x="5259388" y="566738"/>
                  <a:pt x="6553994" y="640556"/>
                  <a:pt x="7848600" y="714375"/>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5-конечная звезда 63"/>
          <p:cNvSpPr/>
          <p:nvPr/>
        </p:nvSpPr>
        <p:spPr>
          <a:xfrm>
            <a:off x="4098479" y="4108559"/>
            <a:ext cx="219352" cy="219352"/>
          </a:xfrm>
          <a:prstGeom prst="star5">
            <a:avLst/>
          </a:prstGeom>
          <a:solidFill>
            <a:srgbClr val="66C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5-конечная звезда 64"/>
          <p:cNvSpPr/>
          <p:nvPr/>
        </p:nvSpPr>
        <p:spPr>
          <a:xfrm>
            <a:off x="5661385" y="3336464"/>
            <a:ext cx="219352" cy="21935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p:cNvSpPr txBox="1"/>
          <p:nvPr/>
        </p:nvSpPr>
        <p:spPr>
          <a:xfrm>
            <a:off x="6684569" y="3215307"/>
            <a:ext cx="2024913" cy="461665"/>
          </a:xfrm>
          <a:prstGeom prst="rect">
            <a:avLst/>
          </a:prstGeom>
          <a:noFill/>
        </p:spPr>
        <p:txBody>
          <a:bodyPr wrap="none" rtlCol="0">
            <a:spAutoFit/>
          </a:bodyPr>
          <a:lstStyle/>
          <a:p>
            <a:pPr algn="ctr"/>
            <a:r>
              <a:rPr lang="ru-RU" sz="1200" b="1" dirty="0" smtClean="0">
                <a:solidFill>
                  <a:srgbClr val="FF0000"/>
                </a:solidFill>
              </a:rPr>
              <a:t>Действующая</a:t>
            </a:r>
          </a:p>
          <a:p>
            <a:pPr algn="ctr"/>
            <a:r>
              <a:rPr lang="ru-RU" sz="1200" b="1" dirty="0" smtClean="0">
                <a:solidFill>
                  <a:srgbClr val="FF0000"/>
                </a:solidFill>
              </a:rPr>
              <a:t> Классификация (2016 г</a:t>
            </a:r>
            <a:r>
              <a:rPr lang="ru-RU" sz="1000" b="1" dirty="0" smtClean="0">
                <a:solidFill>
                  <a:srgbClr val="FF0000"/>
                </a:solidFill>
              </a:rPr>
              <a:t>)</a:t>
            </a:r>
            <a:endParaRPr lang="ru-RU" sz="1000" b="1" dirty="0">
              <a:solidFill>
                <a:srgbClr val="FF0000"/>
              </a:solidFill>
            </a:endParaRPr>
          </a:p>
        </p:txBody>
      </p:sp>
      <p:sp>
        <p:nvSpPr>
          <p:cNvPr id="67" name="TextBox 66"/>
          <p:cNvSpPr txBox="1"/>
          <p:nvPr/>
        </p:nvSpPr>
        <p:spPr>
          <a:xfrm rot="232584">
            <a:off x="795211" y="3930943"/>
            <a:ext cx="2183890" cy="246221"/>
          </a:xfrm>
          <a:prstGeom prst="rect">
            <a:avLst/>
          </a:prstGeom>
          <a:noFill/>
        </p:spPr>
        <p:txBody>
          <a:bodyPr wrap="square" rtlCol="0">
            <a:spAutoFit/>
          </a:bodyPr>
          <a:lstStyle/>
          <a:p>
            <a:r>
              <a:rPr lang="ru-RU" sz="1000" dirty="0" smtClean="0">
                <a:latin typeface="Times New Roman" panose="02020603050405020304" pitchFamily="18" charset="0"/>
                <a:cs typeface="Times New Roman" panose="02020603050405020304" pitchFamily="18" charset="0"/>
              </a:rPr>
              <a:t>РИСКИ/НЕОПРЕДЕЛЕННОСТИ</a:t>
            </a:r>
            <a:endParaRPr lang="ru-RU" sz="1000" dirty="0">
              <a:latin typeface="Times New Roman" panose="02020603050405020304" pitchFamily="18" charset="0"/>
              <a:cs typeface="Times New Roman" panose="02020603050405020304" pitchFamily="18" charset="0"/>
            </a:endParaRPr>
          </a:p>
        </p:txBody>
      </p:sp>
      <p:sp>
        <p:nvSpPr>
          <p:cNvPr id="68" name="TextBox 67"/>
          <p:cNvSpPr txBox="1"/>
          <p:nvPr/>
        </p:nvSpPr>
        <p:spPr>
          <a:xfrm rot="21428240">
            <a:off x="740479" y="4331256"/>
            <a:ext cx="1224136" cy="246221"/>
          </a:xfrm>
          <a:prstGeom prst="rect">
            <a:avLst/>
          </a:prstGeom>
          <a:noFill/>
        </p:spPr>
        <p:txBody>
          <a:bodyPr wrap="square" rtlCol="0">
            <a:spAutoFit/>
          </a:bodyPr>
          <a:lstStyle/>
          <a:p>
            <a:r>
              <a:rPr lang="ru-RU" sz="1000" dirty="0" smtClean="0">
                <a:latin typeface="Times New Roman" panose="02020603050405020304" pitchFamily="18" charset="0"/>
                <a:cs typeface="Times New Roman" panose="02020603050405020304" pitchFamily="18" charset="0"/>
              </a:rPr>
              <a:t>ИНВЕСТИЦИИ</a:t>
            </a:r>
            <a:endParaRPr lang="ru-RU" sz="1000" dirty="0">
              <a:latin typeface="Times New Roman" panose="02020603050405020304" pitchFamily="18" charset="0"/>
              <a:cs typeface="Times New Roman" panose="02020603050405020304" pitchFamily="18" charset="0"/>
            </a:endParaRPr>
          </a:p>
        </p:txBody>
      </p:sp>
      <p:sp>
        <p:nvSpPr>
          <p:cNvPr id="69" name="TextBox 68"/>
          <p:cNvSpPr txBox="1"/>
          <p:nvPr/>
        </p:nvSpPr>
        <p:spPr>
          <a:xfrm>
            <a:off x="6732240" y="3998083"/>
            <a:ext cx="2024913" cy="461665"/>
          </a:xfrm>
          <a:prstGeom prst="rect">
            <a:avLst/>
          </a:prstGeom>
          <a:noFill/>
        </p:spPr>
        <p:txBody>
          <a:bodyPr wrap="none" rtlCol="0">
            <a:spAutoFit/>
          </a:bodyPr>
          <a:lstStyle/>
          <a:p>
            <a:pPr algn="ctr"/>
            <a:r>
              <a:rPr lang="ru-RU" sz="1200" b="1" dirty="0" smtClean="0">
                <a:solidFill>
                  <a:srgbClr val="0070C0"/>
                </a:solidFill>
              </a:rPr>
              <a:t>Проект</a:t>
            </a:r>
          </a:p>
          <a:p>
            <a:pPr algn="ctr"/>
            <a:r>
              <a:rPr lang="ru-RU" sz="1200" b="1" dirty="0" smtClean="0">
                <a:solidFill>
                  <a:srgbClr val="0070C0"/>
                </a:solidFill>
              </a:rPr>
              <a:t> Классификации (2018 г</a:t>
            </a:r>
            <a:r>
              <a:rPr lang="ru-RU" sz="1000" b="1" dirty="0" smtClean="0">
                <a:solidFill>
                  <a:srgbClr val="0070C0"/>
                </a:solidFill>
              </a:rPr>
              <a:t>)</a:t>
            </a:r>
            <a:endParaRPr lang="ru-RU" sz="1000" b="1" dirty="0">
              <a:solidFill>
                <a:srgbClr val="0070C0"/>
              </a:solidFill>
            </a:endParaRPr>
          </a:p>
        </p:txBody>
      </p:sp>
    </p:spTree>
    <p:extLst>
      <p:ext uri="{BB962C8B-B14F-4D97-AF65-F5344CB8AC3E}">
        <p14:creationId xmlns:p14="http://schemas.microsoft.com/office/powerpoint/2010/main" val="252351712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Прямоугольник 4"/>
          <p:cNvSpPr>
            <a:spLocks noChangeArrowheads="1"/>
          </p:cNvSpPr>
          <p:nvPr/>
        </p:nvSpPr>
        <p:spPr bwMode="auto">
          <a:xfrm>
            <a:off x="179388" y="563563"/>
            <a:ext cx="8856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algn="ctr"/>
            <a:r>
              <a:rPr lang="ru-RU" dirty="0">
                <a:solidFill>
                  <a:srgbClr val="FFFFFF"/>
                </a:solidFill>
              </a:rPr>
              <a:t>Публичные отчеты</a:t>
            </a:r>
            <a:r>
              <a:rPr lang="en-US" dirty="0">
                <a:solidFill>
                  <a:srgbClr val="FFFFFF"/>
                </a:solidFill>
              </a:rPr>
              <a:t> </a:t>
            </a:r>
            <a:r>
              <a:rPr lang="ru-RU" dirty="0">
                <a:solidFill>
                  <a:srgbClr val="FFFFFF"/>
                </a:solidFill>
              </a:rPr>
              <a:t> и Кодексы отчетности</a:t>
            </a:r>
          </a:p>
        </p:txBody>
      </p:sp>
      <p:sp>
        <p:nvSpPr>
          <p:cNvPr id="6" name="Прямоугольник 5"/>
          <p:cNvSpPr/>
          <p:nvPr/>
        </p:nvSpPr>
        <p:spPr>
          <a:xfrm>
            <a:off x="242812" y="1039643"/>
            <a:ext cx="8569325" cy="2062067"/>
          </a:xfrm>
          <a:prstGeom prst="rect">
            <a:avLst/>
          </a:prstGeom>
          <a:solidFill>
            <a:schemeClr val="bg1">
              <a:lumMod val="95000"/>
            </a:schemeClr>
          </a:solidFill>
        </p:spPr>
        <p:txBody>
          <a:bodyPr lIns="91402" tIns="45702" rIns="91402" bIns="45702">
            <a:spAutoFit/>
          </a:bodyPr>
          <a:lstStyle/>
          <a:p>
            <a:pPr indent="361798" algn="just">
              <a:defRPr/>
            </a:pPr>
            <a:r>
              <a:rPr lang="ru-RU" sz="1600" b="1" dirty="0">
                <a:solidFill>
                  <a:srgbClr val="000000"/>
                </a:solidFill>
                <a:cs typeface="Arial"/>
              </a:rPr>
              <a:t>Публичные отчеты </a:t>
            </a:r>
            <a:r>
              <a:rPr lang="ru-RU" sz="1600" dirty="0">
                <a:solidFill>
                  <a:srgbClr val="000000"/>
                </a:solidFill>
                <a:cs typeface="Arial"/>
              </a:rPr>
              <a:t>– отчеты, которые производятся с целью информирования инвесторов или потенциальных инвесторов и их консультантов о результатах разведки, об оценке минеральных ресурсов или запасов руды. Они включают, но не ограничиваются следующим: годовые и квартальные отчеты компании, пресс-релизы, информационные меморандумы, техническую документацию, публикации на вебсайте и публичные презентации.</a:t>
            </a:r>
          </a:p>
          <a:p>
            <a:pPr indent="361798" algn="just">
              <a:defRPr/>
            </a:pPr>
            <a:r>
              <a:rPr lang="ru-RU" sz="1600" dirty="0">
                <a:solidFill>
                  <a:srgbClr val="000000"/>
                </a:solidFill>
                <a:cs typeface="Arial"/>
              </a:rPr>
              <a:t>Эти публичные отчеты могут производиться для Австралийской биржи ценных бумаг и Новозеландской товарной биржи или другого регулирующего органа или в установленном законодательством порядке.</a:t>
            </a:r>
          </a:p>
        </p:txBody>
      </p:sp>
      <p:sp>
        <p:nvSpPr>
          <p:cNvPr id="9" name="Прямоугольник 8"/>
          <p:cNvSpPr/>
          <p:nvPr/>
        </p:nvSpPr>
        <p:spPr>
          <a:xfrm>
            <a:off x="242888" y="3212976"/>
            <a:ext cx="8569325" cy="2800759"/>
          </a:xfrm>
          <a:prstGeom prst="rect">
            <a:avLst/>
          </a:prstGeom>
          <a:solidFill>
            <a:schemeClr val="bg1">
              <a:lumMod val="95000"/>
            </a:schemeClr>
          </a:solidFill>
        </p:spPr>
        <p:txBody>
          <a:bodyPr lIns="91430" tIns="45716" rIns="91430" bIns="45716">
            <a:spAutoFit/>
          </a:bodyPr>
          <a:lstStyle/>
          <a:p>
            <a:pPr indent="361912" algn="just">
              <a:defRPr/>
            </a:pPr>
            <a:r>
              <a:rPr lang="ru-RU" sz="1600" b="1" dirty="0" smtClean="0">
                <a:solidFill>
                  <a:srgbClr val="000000"/>
                </a:solidFill>
                <a:cs typeface="Arial"/>
              </a:rPr>
              <a:t>Кодекс</a:t>
            </a:r>
            <a:r>
              <a:rPr lang="ru-RU" sz="1600" dirty="0" smtClean="0">
                <a:solidFill>
                  <a:srgbClr val="000000"/>
                </a:solidFill>
                <a:cs typeface="Arial"/>
              </a:rPr>
              <a:t> </a:t>
            </a:r>
            <a:r>
              <a:rPr lang="ru-RU" sz="1600" dirty="0">
                <a:solidFill>
                  <a:srgbClr val="000000"/>
                </a:solidFill>
                <a:cs typeface="Arial"/>
              </a:rPr>
              <a:t>– необходимый минимальный стандарт публичной отчетности.</a:t>
            </a:r>
          </a:p>
          <a:p>
            <a:pPr algn="just">
              <a:defRPr/>
            </a:pPr>
            <a:r>
              <a:rPr lang="ru-RU" sz="1600" dirty="0">
                <a:solidFill>
                  <a:srgbClr val="000000"/>
                </a:solidFill>
                <a:cs typeface="Arial"/>
              </a:rPr>
              <a:t>Комитет </a:t>
            </a:r>
            <a:r>
              <a:rPr lang="ru-RU" sz="1600" dirty="0" smtClean="0">
                <a:solidFill>
                  <a:srgbClr val="000000"/>
                </a:solidFill>
                <a:cs typeface="Arial"/>
              </a:rPr>
              <a:t>JORC </a:t>
            </a:r>
            <a:r>
              <a:rPr lang="ru-RU" sz="1600" dirty="0">
                <a:solidFill>
                  <a:srgbClr val="000000"/>
                </a:solidFill>
                <a:cs typeface="Arial"/>
              </a:rPr>
              <a:t>также рекомендует использовать его в качестве минимального стандарта для других видов отчетов. Компаниям настоятельно рекомендуется предоставлять в публичных отчетах как можно более полную информацию.</a:t>
            </a:r>
          </a:p>
          <a:p>
            <a:pPr algn="just">
              <a:defRPr/>
            </a:pPr>
            <a:r>
              <a:rPr lang="ru-RU" sz="1600" dirty="0">
                <a:solidFill>
                  <a:srgbClr val="000000"/>
                </a:solidFill>
                <a:cs typeface="Arial"/>
              </a:rPr>
              <a:t>Кодекс также используется в других информационных документах компании в открытом доступе в форме публикаций на веб-сайтах компании и презентационного материала, используемого на брифингах для акционеров, брокеров и инвестиционных аналитиков. Кодекс также используется в отчетах, если они были подготовлены в целях, указанных в п.6, включая, но не ограничиваясь следующим: экологические экспертизы, информационные меморандумы, экспертные заключения и техническую документацию, относящуюся к результатам разведки, оценке минеральных ресурсов и запасов руды</a:t>
            </a:r>
          </a:p>
        </p:txBody>
      </p:sp>
      <p:sp>
        <p:nvSpPr>
          <p:cNvPr id="57349" name="Прямоугольник 9"/>
          <p:cNvSpPr>
            <a:spLocks noChangeArrowheads="1"/>
          </p:cNvSpPr>
          <p:nvPr/>
        </p:nvSpPr>
        <p:spPr bwMode="auto">
          <a:xfrm>
            <a:off x="3419475" y="214313"/>
            <a:ext cx="1893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dirty="0">
                <a:solidFill>
                  <a:srgbClr val="FFFFFF"/>
                </a:solidFill>
              </a:rPr>
              <a:t>JORC 2012</a:t>
            </a:r>
            <a:r>
              <a:rPr lang="ru-RU" sz="1600" b="1" dirty="0">
                <a:solidFill>
                  <a:srgbClr val="000000"/>
                </a:solidFill>
              </a:rPr>
              <a:t>:</a:t>
            </a:r>
          </a:p>
        </p:txBody>
      </p:sp>
    </p:spTree>
    <p:extLst>
      <p:ext uri="{BB962C8B-B14F-4D97-AF65-F5344CB8AC3E}">
        <p14:creationId xmlns:p14="http://schemas.microsoft.com/office/powerpoint/2010/main" val="32691562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Прямоугольник 4"/>
          <p:cNvSpPr>
            <a:spLocks noChangeArrowheads="1"/>
          </p:cNvSpPr>
          <p:nvPr/>
        </p:nvSpPr>
        <p:spPr bwMode="auto">
          <a:xfrm>
            <a:off x="179388" y="563563"/>
            <a:ext cx="8856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algn="ctr"/>
            <a:r>
              <a:rPr lang="ru-RU">
                <a:solidFill>
                  <a:srgbClr val="FFFFFF"/>
                </a:solidFill>
              </a:rPr>
              <a:t>Публичные отчеты</a:t>
            </a:r>
            <a:r>
              <a:rPr lang="en-US">
                <a:solidFill>
                  <a:srgbClr val="FFFFFF"/>
                </a:solidFill>
              </a:rPr>
              <a:t> </a:t>
            </a:r>
            <a:r>
              <a:rPr lang="ru-RU">
                <a:solidFill>
                  <a:srgbClr val="FFFFFF"/>
                </a:solidFill>
              </a:rPr>
              <a:t> и Кодексы отчетности</a:t>
            </a:r>
          </a:p>
        </p:txBody>
      </p:sp>
      <p:sp>
        <p:nvSpPr>
          <p:cNvPr id="6" name="Прямоугольник 5"/>
          <p:cNvSpPr/>
          <p:nvPr/>
        </p:nvSpPr>
        <p:spPr>
          <a:xfrm>
            <a:off x="242888" y="1484313"/>
            <a:ext cx="8569325" cy="1169987"/>
          </a:xfrm>
          <a:prstGeom prst="rect">
            <a:avLst/>
          </a:prstGeom>
          <a:solidFill>
            <a:schemeClr val="bg1">
              <a:lumMod val="95000"/>
            </a:schemeClr>
          </a:solidFill>
        </p:spPr>
        <p:txBody>
          <a:bodyPr lIns="91402" tIns="45702" rIns="91402" bIns="45702">
            <a:spAutoFit/>
          </a:bodyPr>
          <a:lstStyle/>
          <a:p>
            <a:pPr indent="361798" algn="just">
              <a:defRPr/>
            </a:pPr>
            <a:r>
              <a:rPr lang="ru-RU" sz="1400" dirty="0">
                <a:solidFill>
                  <a:srgbClr val="000000"/>
                </a:solidFill>
                <a:cs typeface="Arial"/>
              </a:rPr>
              <a:t>Компаниям, выпускающим краткие годовые отчеты, рекомендуется включать всю существенную информацию, связанную с результатами разведки, минеральными ресурсами и запасами руды. В случаях, когда предоставляется краткая справка, нужно четко указывать, что это краткая справка, и давать ссылку на публичные отчеты в соответствии с Кодексом или публичную отчетность, на которой основывается эта краткая справка.</a:t>
            </a:r>
          </a:p>
        </p:txBody>
      </p:sp>
      <p:sp>
        <p:nvSpPr>
          <p:cNvPr id="9" name="Прямоугольник 8"/>
          <p:cNvSpPr/>
          <p:nvPr/>
        </p:nvSpPr>
        <p:spPr>
          <a:xfrm>
            <a:off x="223838" y="4365625"/>
            <a:ext cx="8569325" cy="1384300"/>
          </a:xfrm>
          <a:prstGeom prst="rect">
            <a:avLst/>
          </a:prstGeom>
          <a:solidFill>
            <a:schemeClr val="bg1">
              <a:lumMod val="95000"/>
            </a:schemeClr>
          </a:solidFill>
        </p:spPr>
        <p:txBody>
          <a:bodyPr lIns="91430" tIns="45716" rIns="91430" bIns="45716">
            <a:spAutoFit/>
          </a:bodyPr>
          <a:lstStyle/>
          <a:p>
            <a:pPr indent="361912" algn="just">
              <a:defRPr/>
            </a:pPr>
            <a:r>
              <a:rPr lang="ru-RU" sz="1400" dirty="0">
                <a:solidFill>
                  <a:srgbClr val="000000"/>
                </a:solidFill>
                <a:cs typeface="Arial"/>
              </a:rPr>
              <a:t>Известно, что могут возникать ситуации, когда документация, подготовленная Компетентным лицом для внутренних целей компании или аналогичных непубличных целей, не соответствует Кодексу JORC. В таких ситуациях рекомендуется давать в документах четкое указание на это. При подготовке публичных отчетов это снизит риск использования документов, не отвечающей требованиям Кодекса; согласно требованиям пункта 9 публичные отчеты должны объективно отражать результаты разведки, оценку минеральных ресурсов и/или запасов руды, и включать сопроводительную документацию, подготовленную Компетентным лицом.</a:t>
            </a:r>
          </a:p>
        </p:txBody>
      </p:sp>
      <p:sp>
        <p:nvSpPr>
          <p:cNvPr id="58373" name="Прямоугольник 9"/>
          <p:cNvSpPr>
            <a:spLocks noChangeArrowheads="1"/>
          </p:cNvSpPr>
          <p:nvPr/>
        </p:nvSpPr>
        <p:spPr bwMode="auto">
          <a:xfrm>
            <a:off x="3419475" y="212725"/>
            <a:ext cx="1893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a:solidFill>
                  <a:srgbClr val="FFFFFF"/>
                </a:solidFill>
              </a:rPr>
              <a:t>JORC 2012</a:t>
            </a:r>
            <a:r>
              <a:rPr lang="ru-RU" sz="1600" b="1">
                <a:solidFill>
                  <a:srgbClr val="000000"/>
                </a:solidFill>
              </a:rPr>
              <a:t>:</a:t>
            </a:r>
          </a:p>
        </p:txBody>
      </p:sp>
      <p:sp>
        <p:nvSpPr>
          <p:cNvPr id="2" name="Прямоугольник 1"/>
          <p:cNvSpPr/>
          <p:nvPr/>
        </p:nvSpPr>
        <p:spPr>
          <a:xfrm>
            <a:off x="242888" y="2852738"/>
            <a:ext cx="8569325" cy="1323975"/>
          </a:xfrm>
          <a:prstGeom prst="rect">
            <a:avLst/>
          </a:prstGeom>
          <a:solidFill>
            <a:schemeClr val="bg1">
              <a:lumMod val="95000"/>
            </a:schemeClr>
          </a:solidFill>
        </p:spPr>
        <p:txBody>
          <a:bodyPr lIns="91430" tIns="45716" rIns="91430" bIns="45716">
            <a:spAutoFit/>
          </a:bodyPr>
          <a:lstStyle/>
          <a:p>
            <a:pPr indent="361912" algn="just">
              <a:defRPr/>
            </a:pPr>
            <a:r>
              <a:rPr lang="ru-RU" sz="1600" dirty="0">
                <a:solidFill>
                  <a:srgbClr val="000000"/>
                </a:solidFill>
                <a:cs typeface="Arial"/>
              </a:rPr>
              <a:t>Известно, что компании может потребоваться подготовить отчеты для органов более чем одной юрисдикции и в соответствии со стандартами, отличными от данного Кодекса. В таких отчетах рекомендуется указывать этот факт и доводить его до сведения пользователей отчета. В тех случаях, когда члены </a:t>
            </a:r>
            <a:r>
              <a:rPr lang="ru-RU" sz="1600" dirty="0" err="1">
                <a:solidFill>
                  <a:srgbClr val="000000"/>
                </a:solidFill>
                <a:cs typeface="Arial"/>
              </a:rPr>
              <a:t>AusIMM</a:t>
            </a:r>
            <a:r>
              <a:rPr lang="ru-RU" sz="1600" dirty="0">
                <a:solidFill>
                  <a:srgbClr val="000000"/>
                </a:solidFill>
                <a:cs typeface="Arial"/>
              </a:rPr>
              <a:t> и AIG представляют отчет в органы другой юрисдикции, они обязаны подготовить его в соответствии с требованиями органа данной юрисдикции.</a:t>
            </a:r>
          </a:p>
        </p:txBody>
      </p:sp>
    </p:spTree>
    <p:extLst>
      <p:ext uri="{BB962C8B-B14F-4D97-AF65-F5344CB8AC3E}">
        <p14:creationId xmlns:p14="http://schemas.microsoft.com/office/powerpoint/2010/main" val="176911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Прямоугольник 122"/>
          <p:cNvSpPr/>
          <p:nvPr/>
        </p:nvSpPr>
        <p:spPr>
          <a:xfrm>
            <a:off x="5501411" y="2282915"/>
            <a:ext cx="1404859" cy="1434117"/>
          </a:xfrm>
          <a:prstGeom prst="rect">
            <a:avLst/>
          </a:prstGeom>
          <a:ln>
            <a:prstDash val="dash"/>
          </a:ln>
        </p:spPr>
        <p:style>
          <a:lnRef idx="1">
            <a:schemeClr val="accent2"/>
          </a:lnRef>
          <a:fillRef idx="2">
            <a:schemeClr val="accent2"/>
          </a:fillRef>
          <a:effectRef idx="1">
            <a:schemeClr val="accent2"/>
          </a:effectRef>
          <a:fontRef idx="minor">
            <a:schemeClr val="dk1"/>
          </a:fontRef>
        </p:style>
        <p:txBody>
          <a:bodyPr rtlCol="0" anchor="b"/>
          <a:lstStyle/>
          <a:p>
            <a:pPr algn="ctr" eaLnBrk="1" fontAlgn="auto" hangingPunct="1">
              <a:spcBef>
                <a:spcPts val="0"/>
              </a:spcBef>
              <a:spcAft>
                <a:spcPts val="0"/>
              </a:spcAft>
            </a:pPr>
            <a:r>
              <a:rPr lang="ru-RU" sz="1100" dirty="0">
                <a:solidFill>
                  <a:srgbClr val="000000"/>
                </a:solidFill>
                <a:latin typeface="Times New Roman" panose="02020603050405020304" pitchFamily="18" charset="0"/>
                <a:cs typeface="Times New Roman" panose="02020603050405020304" pitchFamily="18" charset="0"/>
              </a:rPr>
              <a:t>Союз экспертов</a:t>
            </a:r>
          </a:p>
        </p:txBody>
      </p:sp>
      <p:sp>
        <p:nvSpPr>
          <p:cNvPr id="2" name="Заголовок 1"/>
          <p:cNvSpPr>
            <a:spLocks noGrp="1"/>
          </p:cNvSpPr>
          <p:nvPr>
            <p:ph type="title"/>
          </p:nvPr>
        </p:nvSpPr>
        <p:spPr>
          <a:xfrm>
            <a:off x="107504" y="-12936"/>
            <a:ext cx="8208912" cy="462322"/>
          </a:xfrm>
        </p:spPr>
        <p:txBody>
          <a:bodyPr/>
          <a:lstStyle/>
          <a:p>
            <a:pPr algn="ctr"/>
            <a:r>
              <a:rPr lang="ru-RU" spc="100" dirty="0" smtClean="0"/>
              <a:t>УЧАСТНИКИ  ПРОЦЕССА ОЦЕНКИ ЗАПАСОВ ПИ</a:t>
            </a:r>
            <a:endParaRPr lang="ru-RU" spc="100" dirty="0"/>
          </a:p>
        </p:txBody>
      </p:sp>
      <p:sp>
        <p:nvSpPr>
          <p:cNvPr id="3" name="Объект 2"/>
          <p:cNvSpPr>
            <a:spLocks noGrp="1"/>
          </p:cNvSpPr>
          <p:nvPr>
            <p:ph idx="1"/>
          </p:nvPr>
        </p:nvSpPr>
        <p:spPr>
          <a:xfrm>
            <a:off x="539552" y="4293096"/>
            <a:ext cx="8229600" cy="1440160"/>
          </a:xfrm>
        </p:spPr>
        <p:txBody>
          <a:bodyPr>
            <a:normAutofit/>
          </a:bodyPr>
          <a:lstStyle/>
          <a:p>
            <a:pPr algn="just">
              <a:buClr>
                <a:schemeClr val="accent2"/>
              </a:buClr>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Государственная экспертиза и национальный аудит запасов могут и должны существовать </a:t>
            </a:r>
            <a:r>
              <a:rPr lang="ru-RU" sz="1600" dirty="0" smtClean="0">
                <a:latin typeface="Times New Roman" panose="02020603050405020304" pitchFamily="18" charset="0"/>
                <a:cs typeface="Times New Roman" panose="02020603050405020304" pitchFamily="18" charset="0"/>
              </a:rPr>
              <a:t>отдельно, дополняя друг друга</a:t>
            </a:r>
          </a:p>
          <a:p>
            <a:pPr algn="just">
              <a:buClr>
                <a:schemeClr val="accent2"/>
              </a:buClr>
              <a:buFont typeface="Wingdings" panose="05000000000000000000" pitchFamily="2" charset="2"/>
              <a:buChar char="Ø"/>
            </a:pPr>
            <a:r>
              <a:rPr lang="ru-RU" sz="1600" i="1" dirty="0" smtClean="0">
                <a:latin typeface="Times New Roman" panose="02020603050405020304" pitchFamily="18" charset="0"/>
                <a:cs typeface="Times New Roman" panose="02020603050405020304" pitchFamily="18" charset="0"/>
              </a:rPr>
              <a:t>Теоретически</a:t>
            </a:r>
            <a:r>
              <a:rPr lang="ru-RU" sz="1600" dirty="0" smtClean="0">
                <a:latin typeface="Times New Roman" panose="02020603050405020304" pitchFamily="18" charset="0"/>
                <a:cs typeface="Times New Roman" panose="02020603050405020304" pitchFamily="18" charset="0"/>
              </a:rPr>
              <a:t> – постепенно сближая подходы национальный аудит сможет более плотно интегрироваться в экспертизу запасов</a:t>
            </a:r>
          </a:p>
          <a:p>
            <a:pPr algn="just">
              <a:buClr>
                <a:schemeClr val="accent2"/>
              </a:buClr>
              <a:buFont typeface="Wingdings" panose="05000000000000000000" pitchFamily="2" charset="2"/>
              <a:buChar char="Ø"/>
            </a:pPr>
            <a:r>
              <a:rPr lang="ru-RU" sz="1600" dirty="0" smtClean="0">
                <a:latin typeface="Times New Roman" panose="02020603050405020304" pitchFamily="18" charset="0"/>
                <a:cs typeface="Times New Roman" panose="02020603050405020304" pitchFamily="18" charset="0"/>
              </a:rPr>
              <a:t>Ключевая задача – повышение фактора «доверия» </a:t>
            </a:r>
          </a:p>
          <a:p>
            <a:pPr algn="just">
              <a:buClr>
                <a:schemeClr val="accent2"/>
              </a:buClr>
              <a:buFont typeface="Wingdings" panose="05000000000000000000" pitchFamily="2" charset="2"/>
              <a:buChar char="Ø"/>
            </a:pPr>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2E8AA8AF-F181-4DD6-B967-757F69000348}" type="slidenum">
              <a:rPr lang="ru-RU" smtClean="0">
                <a:solidFill>
                  <a:srgbClr val="7E97AD">
                    <a:lumMod val="50000"/>
                  </a:srgbClr>
                </a:solidFill>
              </a:rPr>
              <a:pPr/>
              <a:t>8</a:t>
            </a:fld>
            <a:endParaRPr lang="ru-RU">
              <a:solidFill>
                <a:srgbClr val="7E97AD">
                  <a:lumMod val="50000"/>
                </a:srgbClr>
              </a:solidFill>
            </a:endParaRPr>
          </a:p>
        </p:txBody>
      </p:sp>
      <p:sp>
        <p:nvSpPr>
          <p:cNvPr id="5" name="Прямоугольник 4"/>
          <p:cNvSpPr/>
          <p:nvPr/>
        </p:nvSpPr>
        <p:spPr>
          <a:xfrm>
            <a:off x="4572248" y="1700809"/>
            <a:ext cx="1116000" cy="396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eaLnBrk="1" fontAlgn="auto" hangingPunct="1">
              <a:spcBef>
                <a:spcPts val="0"/>
              </a:spcBef>
              <a:spcAft>
                <a:spcPts val="0"/>
              </a:spcAft>
            </a:pPr>
            <a:r>
              <a:rPr lang="ru-RU" sz="800" dirty="0">
                <a:solidFill>
                  <a:srgbClr val="FFFFFF"/>
                </a:solidFill>
                <a:latin typeface="Times New Roman" panose="02020603050405020304" pitchFamily="18" charset="0"/>
                <a:cs typeface="Times New Roman" panose="02020603050405020304" pitchFamily="18" charset="0"/>
              </a:rPr>
              <a:t>ГОСУДАРСТВО</a:t>
            </a:r>
          </a:p>
        </p:txBody>
      </p:sp>
      <p:sp>
        <p:nvSpPr>
          <p:cNvPr id="6" name="Прямоугольник 5"/>
          <p:cNvSpPr/>
          <p:nvPr/>
        </p:nvSpPr>
        <p:spPr>
          <a:xfrm>
            <a:off x="6519150" y="1307343"/>
            <a:ext cx="1116000" cy="396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eaLnBrk="1" fontAlgn="auto" hangingPunct="1">
              <a:spcBef>
                <a:spcPts val="0"/>
              </a:spcBef>
              <a:spcAft>
                <a:spcPts val="0"/>
              </a:spcAft>
            </a:pPr>
            <a:r>
              <a:rPr lang="ru-RU" sz="800" dirty="0">
                <a:solidFill>
                  <a:srgbClr val="FFFFFF"/>
                </a:solidFill>
                <a:latin typeface="Times New Roman" panose="02020603050405020304" pitchFamily="18" charset="0"/>
                <a:cs typeface="Times New Roman" panose="02020603050405020304" pitchFamily="18" charset="0"/>
              </a:rPr>
              <a:t>ПОЛЬЗОВАТЕЛЬ НЕДР</a:t>
            </a:r>
          </a:p>
        </p:txBody>
      </p:sp>
      <p:sp>
        <p:nvSpPr>
          <p:cNvPr id="7" name="Прямоугольник 6"/>
          <p:cNvSpPr/>
          <p:nvPr/>
        </p:nvSpPr>
        <p:spPr>
          <a:xfrm>
            <a:off x="5644423" y="2348882"/>
            <a:ext cx="1116000" cy="396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eaLnBrk="1" fontAlgn="auto" hangingPunct="1">
              <a:spcBef>
                <a:spcPts val="0"/>
              </a:spcBef>
              <a:spcAft>
                <a:spcPts val="0"/>
              </a:spcAft>
            </a:pPr>
            <a:r>
              <a:rPr lang="ru-RU" sz="800" dirty="0">
                <a:solidFill>
                  <a:srgbClr val="FFFFFF"/>
                </a:solidFill>
                <a:latin typeface="Times New Roman" panose="02020603050405020304" pitchFamily="18" charset="0"/>
                <a:cs typeface="Times New Roman" panose="02020603050405020304" pitchFamily="18" charset="0"/>
              </a:rPr>
              <a:t>ЭКСПЕРТИЗА ЗАПАСОВ </a:t>
            </a:r>
          </a:p>
        </p:txBody>
      </p:sp>
      <p:sp>
        <p:nvSpPr>
          <p:cNvPr id="8" name="Прямоугольник 7"/>
          <p:cNvSpPr/>
          <p:nvPr/>
        </p:nvSpPr>
        <p:spPr>
          <a:xfrm>
            <a:off x="5644424" y="3012154"/>
            <a:ext cx="1116000" cy="396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ru-RU" sz="800" dirty="0">
                <a:solidFill>
                  <a:srgbClr val="FF0000"/>
                </a:solidFill>
                <a:latin typeface="Times New Roman" panose="02020603050405020304" pitchFamily="18" charset="0"/>
                <a:cs typeface="Times New Roman" panose="02020603050405020304" pitchFamily="18" charset="0"/>
              </a:rPr>
              <a:t>НАЦИОНАЛЬНЫЙ</a:t>
            </a:r>
            <a:r>
              <a:rPr lang="ru-RU" sz="800" dirty="0">
                <a:solidFill>
                  <a:srgbClr val="FFFFFF"/>
                </a:solidFill>
                <a:latin typeface="Times New Roman" panose="02020603050405020304" pitchFamily="18" charset="0"/>
                <a:cs typeface="Times New Roman" panose="02020603050405020304" pitchFamily="18" charset="0"/>
              </a:rPr>
              <a:t> АУДИТ ЗАПАСОВ </a:t>
            </a:r>
          </a:p>
        </p:txBody>
      </p:sp>
      <p:sp>
        <p:nvSpPr>
          <p:cNvPr id="9" name="Прямоугольник 8"/>
          <p:cNvSpPr/>
          <p:nvPr/>
        </p:nvSpPr>
        <p:spPr>
          <a:xfrm>
            <a:off x="7272424" y="2996687"/>
            <a:ext cx="1116000" cy="396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eaLnBrk="1" fontAlgn="auto" hangingPunct="1">
              <a:spcBef>
                <a:spcPts val="0"/>
              </a:spcBef>
              <a:spcAft>
                <a:spcPts val="0"/>
              </a:spcAft>
            </a:pPr>
            <a:r>
              <a:rPr lang="ru-RU" sz="800" dirty="0">
                <a:solidFill>
                  <a:srgbClr val="FFFFFF"/>
                </a:solidFill>
                <a:latin typeface="Times New Roman" panose="02020603050405020304" pitchFamily="18" charset="0"/>
                <a:cs typeface="Times New Roman" panose="02020603050405020304" pitchFamily="18" charset="0"/>
              </a:rPr>
              <a:t>БАНКИ/ БИРЖИ</a:t>
            </a:r>
          </a:p>
        </p:txBody>
      </p:sp>
      <p:cxnSp>
        <p:nvCxnSpPr>
          <p:cNvPr id="11" name="Соединительная линия уступом 10"/>
          <p:cNvCxnSpPr>
            <a:stCxn id="5" idx="0"/>
            <a:endCxn id="6" idx="1"/>
          </p:cNvCxnSpPr>
          <p:nvPr/>
        </p:nvCxnSpPr>
        <p:spPr>
          <a:xfrm rot="5400000" flipH="1" flipV="1">
            <a:off x="5726966" y="908625"/>
            <a:ext cx="195466" cy="1388902"/>
          </a:xfrm>
          <a:prstGeom prst="bent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14" name="Соединительная линия уступом 13"/>
          <p:cNvCxnSpPr>
            <a:stCxn id="5" idx="2"/>
            <a:endCxn id="7" idx="1"/>
          </p:cNvCxnSpPr>
          <p:nvPr/>
        </p:nvCxnSpPr>
        <p:spPr>
          <a:xfrm rot="16200000" flipH="1">
            <a:off x="5162299" y="2064757"/>
            <a:ext cx="450073" cy="514175"/>
          </a:xfrm>
          <a:prstGeom prst="bent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23" name="Соединительная линия уступом 22"/>
          <p:cNvCxnSpPr>
            <a:endCxn id="7" idx="3"/>
          </p:cNvCxnSpPr>
          <p:nvPr/>
        </p:nvCxnSpPr>
        <p:spPr>
          <a:xfrm rot="5400000">
            <a:off x="6449356" y="2014411"/>
            <a:ext cx="843539" cy="221403"/>
          </a:xfrm>
          <a:prstGeom prst="bent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25" name="Соединительная линия уступом 24"/>
          <p:cNvCxnSpPr>
            <a:endCxn id="8" idx="3"/>
          </p:cNvCxnSpPr>
          <p:nvPr/>
        </p:nvCxnSpPr>
        <p:spPr>
          <a:xfrm rot="5400000">
            <a:off x="6227016" y="2236753"/>
            <a:ext cx="1506809" cy="439992"/>
          </a:xfrm>
          <a:prstGeom prst="bentConnector2">
            <a:avLst/>
          </a:prstGeom>
          <a:ln>
            <a:solidFill>
              <a:srgbClr val="C00000"/>
            </a:solidFill>
            <a:prstDash val="sysDash"/>
            <a:headEnd type="arrow"/>
            <a:tailEnd type="arrow"/>
          </a:ln>
        </p:spPr>
        <p:style>
          <a:lnRef idx="2">
            <a:schemeClr val="accent2"/>
          </a:lnRef>
          <a:fillRef idx="0">
            <a:schemeClr val="accent2"/>
          </a:fillRef>
          <a:effectRef idx="1">
            <a:schemeClr val="accent2"/>
          </a:effectRef>
          <a:fontRef idx="minor">
            <a:schemeClr val="tx1"/>
          </a:fontRef>
        </p:style>
      </p:cxnSp>
      <p:cxnSp>
        <p:nvCxnSpPr>
          <p:cNvPr id="27" name="Соединительная линия уступом 26"/>
          <p:cNvCxnSpPr>
            <a:stCxn id="6" idx="3"/>
            <a:endCxn id="9" idx="0"/>
          </p:cNvCxnSpPr>
          <p:nvPr/>
        </p:nvCxnSpPr>
        <p:spPr>
          <a:xfrm>
            <a:off x="7635150" y="1505343"/>
            <a:ext cx="195274" cy="1491344"/>
          </a:xfrm>
          <a:prstGeom prst="bent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31" name="Соединительная линия уступом 30"/>
          <p:cNvCxnSpPr>
            <a:stCxn id="7" idx="2"/>
            <a:endCxn id="8" idx="0"/>
          </p:cNvCxnSpPr>
          <p:nvPr/>
        </p:nvCxnSpPr>
        <p:spPr>
          <a:xfrm rot="16200000" flipH="1">
            <a:off x="6068787" y="2878517"/>
            <a:ext cx="267272" cy="1"/>
          </a:xfrm>
          <a:prstGeom prst="bentConnector3">
            <a:avLst>
              <a:gd name="adj1" fmla="val 50000"/>
            </a:avLst>
          </a:prstGeom>
          <a:ln>
            <a:solidFill>
              <a:srgbClr val="C00000"/>
            </a:solidFill>
            <a:prstDash val="sysDash"/>
            <a:headEnd type="arrow"/>
            <a:tailEnd type="arrow"/>
          </a:ln>
        </p:spPr>
        <p:style>
          <a:lnRef idx="2">
            <a:schemeClr val="accent2"/>
          </a:lnRef>
          <a:fillRef idx="0">
            <a:schemeClr val="accent2"/>
          </a:fillRef>
          <a:effectRef idx="1">
            <a:schemeClr val="accent2"/>
          </a:effectRef>
          <a:fontRef idx="minor">
            <a:schemeClr val="tx1"/>
          </a:fontRef>
        </p:style>
      </p:cxnSp>
      <p:cxnSp>
        <p:nvCxnSpPr>
          <p:cNvPr id="55" name="Соединительная линия уступом 54"/>
          <p:cNvCxnSpPr>
            <a:endCxn id="8" idx="1"/>
          </p:cNvCxnSpPr>
          <p:nvPr/>
        </p:nvCxnSpPr>
        <p:spPr>
          <a:xfrm rot="16200000" flipH="1">
            <a:off x="4763776" y="2329506"/>
            <a:ext cx="1085040" cy="676256"/>
          </a:xfrm>
          <a:prstGeom prst="bentConnector2">
            <a:avLst/>
          </a:prstGeom>
          <a:ln>
            <a:solidFill>
              <a:srgbClr val="C00000"/>
            </a:solidFill>
            <a:prstDash val="sysDash"/>
            <a:headEnd type="arrow"/>
            <a:tailEnd type="arrow"/>
          </a:ln>
        </p:spPr>
        <p:style>
          <a:lnRef idx="2">
            <a:schemeClr val="accent2"/>
          </a:lnRef>
          <a:fillRef idx="0">
            <a:schemeClr val="accent2"/>
          </a:fillRef>
          <a:effectRef idx="1">
            <a:schemeClr val="accent2"/>
          </a:effectRef>
          <a:fontRef idx="minor">
            <a:schemeClr val="tx1"/>
          </a:fontRef>
        </p:style>
      </p:cxnSp>
      <p:sp>
        <p:nvSpPr>
          <p:cNvPr id="108" name="Прямоугольник 107"/>
          <p:cNvSpPr/>
          <p:nvPr/>
        </p:nvSpPr>
        <p:spPr>
          <a:xfrm>
            <a:off x="395536" y="1734234"/>
            <a:ext cx="1116000" cy="396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eaLnBrk="1" fontAlgn="auto" hangingPunct="1">
              <a:spcBef>
                <a:spcPts val="0"/>
              </a:spcBef>
              <a:spcAft>
                <a:spcPts val="0"/>
              </a:spcAft>
            </a:pPr>
            <a:r>
              <a:rPr lang="ru-RU" sz="800" dirty="0">
                <a:solidFill>
                  <a:srgbClr val="FFFFFF"/>
                </a:solidFill>
                <a:latin typeface="Times New Roman" panose="02020603050405020304" pitchFamily="18" charset="0"/>
                <a:cs typeface="Times New Roman" panose="02020603050405020304" pitchFamily="18" charset="0"/>
              </a:rPr>
              <a:t>ГОСУДАРСТВО</a:t>
            </a:r>
          </a:p>
        </p:txBody>
      </p:sp>
      <p:sp>
        <p:nvSpPr>
          <p:cNvPr id="109" name="Прямоугольник 108"/>
          <p:cNvSpPr/>
          <p:nvPr/>
        </p:nvSpPr>
        <p:spPr>
          <a:xfrm>
            <a:off x="2342438" y="1340768"/>
            <a:ext cx="1116000" cy="396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eaLnBrk="1" fontAlgn="auto" hangingPunct="1">
              <a:spcBef>
                <a:spcPts val="0"/>
              </a:spcBef>
              <a:spcAft>
                <a:spcPts val="0"/>
              </a:spcAft>
            </a:pPr>
            <a:r>
              <a:rPr lang="ru-RU" sz="800" dirty="0">
                <a:solidFill>
                  <a:srgbClr val="FFFFFF"/>
                </a:solidFill>
                <a:latin typeface="Times New Roman" panose="02020603050405020304" pitchFamily="18" charset="0"/>
                <a:cs typeface="Times New Roman" panose="02020603050405020304" pitchFamily="18" charset="0"/>
              </a:rPr>
              <a:t>ПОЛЬЗОВАТЕЛЬ НЕДР</a:t>
            </a:r>
          </a:p>
        </p:txBody>
      </p:sp>
      <p:sp>
        <p:nvSpPr>
          <p:cNvPr id="110" name="Прямоугольник 109"/>
          <p:cNvSpPr/>
          <p:nvPr/>
        </p:nvSpPr>
        <p:spPr>
          <a:xfrm>
            <a:off x="1467711" y="2382307"/>
            <a:ext cx="1116000" cy="396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eaLnBrk="1" fontAlgn="auto" hangingPunct="1">
              <a:spcBef>
                <a:spcPts val="0"/>
              </a:spcBef>
              <a:spcAft>
                <a:spcPts val="0"/>
              </a:spcAft>
            </a:pPr>
            <a:r>
              <a:rPr lang="ru-RU" sz="800" dirty="0">
                <a:solidFill>
                  <a:srgbClr val="FFFFFF"/>
                </a:solidFill>
                <a:latin typeface="Times New Roman" panose="02020603050405020304" pitchFamily="18" charset="0"/>
                <a:cs typeface="Times New Roman" panose="02020603050405020304" pitchFamily="18" charset="0"/>
              </a:rPr>
              <a:t>ЭКСПЕРТИЗА ЗАПАСОВ </a:t>
            </a:r>
          </a:p>
        </p:txBody>
      </p:sp>
      <p:sp>
        <p:nvSpPr>
          <p:cNvPr id="111" name="Прямоугольник 110"/>
          <p:cNvSpPr/>
          <p:nvPr/>
        </p:nvSpPr>
        <p:spPr>
          <a:xfrm>
            <a:off x="1403648" y="3045579"/>
            <a:ext cx="1180064" cy="396000"/>
          </a:xfrm>
          <a:prstGeom prst="rect">
            <a:avLst/>
          </a:prstGeom>
          <a:solidFill>
            <a:schemeClr val="bg2"/>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eaLnBrk="1" fontAlgn="auto" hangingPunct="1">
              <a:spcBef>
                <a:spcPts val="0"/>
              </a:spcBef>
              <a:spcAft>
                <a:spcPts val="0"/>
              </a:spcAft>
            </a:pPr>
            <a:r>
              <a:rPr lang="ru-RU" sz="800" dirty="0">
                <a:solidFill>
                  <a:srgbClr val="FF0000"/>
                </a:solidFill>
                <a:latin typeface="Times New Roman" panose="02020603050405020304" pitchFamily="18" charset="0"/>
                <a:cs typeface="Times New Roman" panose="02020603050405020304" pitchFamily="18" charset="0"/>
              </a:rPr>
              <a:t>МЕЖДУНАРОДНЫЙ </a:t>
            </a:r>
            <a:r>
              <a:rPr lang="ru-RU" sz="800" dirty="0">
                <a:solidFill>
                  <a:srgbClr val="FFFFFF"/>
                </a:solidFill>
                <a:latin typeface="Times New Roman" panose="02020603050405020304" pitchFamily="18" charset="0"/>
                <a:cs typeface="Times New Roman" panose="02020603050405020304" pitchFamily="18" charset="0"/>
              </a:rPr>
              <a:t>АУДИТ ЗАПАСОВ </a:t>
            </a:r>
          </a:p>
        </p:txBody>
      </p:sp>
      <p:sp>
        <p:nvSpPr>
          <p:cNvPr id="112" name="Прямоугольник 111"/>
          <p:cNvSpPr/>
          <p:nvPr/>
        </p:nvSpPr>
        <p:spPr>
          <a:xfrm>
            <a:off x="3095712" y="3030112"/>
            <a:ext cx="1116000" cy="396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eaLnBrk="1" fontAlgn="auto" hangingPunct="1">
              <a:spcBef>
                <a:spcPts val="0"/>
              </a:spcBef>
              <a:spcAft>
                <a:spcPts val="0"/>
              </a:spcAft>
            </a:pPr>
            <a:r>
              <a:rPr lang="ru-RU" sz="800" dirty="0">
                <a:solidFill>
                  <a:srgbClr val="FFFFFF"/>
                </a:solidFill>
                <a:latin typeface="Times New Roman" panose="02020603050405020304" pitchFamily="18" charset="0"/>
                <a:cs typeface="Times New Roman" panose="02020603050405020304" pitchFamily="18" charset="0"/>
              </a:rPr>
              <a:t>БАНКИ/ БИРЖИ</a:t>
            </a:r>
          </a:p>
        </p:txBody>
      </p:sp>
      <p:cxnSp>
        <p:nvCxnSpPr>
          <p:cNvPr id="113" name="Соединительная линия уступом 112"/>
          <p:cNvCxnSpPr>
            <a:stCxn id="108" idx="0"/>
            <a:endCxn id="109" idx="1"/>
          </p:cNvCxnSpPr>
          <p:nvPr/>
        </p:nvCxnSpPr>
        <p:spPr>
          <a:xfrm rot="5400000" flipH="1" flipV="1">
            <a:off x="1550254" y="942050"/>
            <a:ext cx="195466" cy="1388902"/>
          </a:xfrm>
          <a:prstGeom prst="bent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114" name="Соединительная линия уступом 113"/>
          <p:cNvCxnSpPr>
            <a:stCxn id="108" idx="2"/>
            <a:endCxn id="110" idx="1"/>
          </p:cNvCxnSpPr>
          <p:nvPr/>
        </p:nvCxnSpPr>
        <p:spPr>
          <a:xfrm rot="16200000" flipH="1">
            <a:off x="985587" y="2098182"/>
            <a:ext cx="450073" cy="514175"/>
          </a:xfrm>
          <a:prstGeom prst="bent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115" name="Соединительная линия уступом 114"/>
          <p:cNvCxnSpPr>
            <a:endCxn id="110" idx="3"/>
          </p:cNvCxnSpPr>
          <p:nvPr/>
        </p:nvCxnSpPr>
        <p:spPr>
          <a:xfrm rot="5400000">
            <a:off x="2272644" y="2047836"/>
            <a:ext cx="843539" cy="221403"/>
          </a:xfrm>
          <a:prstGeom prst="bent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116" name="Соединительная линия уступом 115"/>
          <p:cNvCxnSpPr>
            <a:endCxn id="111" idx="3"/>
          </p:cNvCxnSpPr>
          <p:nvPr/>
        </p:nvCxnSpPr>
        <p:spPr>
          <a:xfrm rot="5400000">
            <a:off x="2050305" y="2270177"/>
            <a:ext cx="1506809" cy="439994"/>
          </a:xfrm>
          <a:prstGeom prst="bent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117" name="Соединительная линия уступом 116"/>
          <p:cNvCxnSpPr>
            <a:stCxn id="109" idx="3"/>
            <a:endCxn id="112" idx="0"/>
          </p:cNvCxnSpPr>
          <p:nvPr/>
        </p:nvCxnSpPr>
        <p:spPr>
          <a:xfrm>
            <a:off x="3458438" y="1538768"/>
            <a:ext cx="195274" cy="1491344"/>
          </a:xfrm>
          <a:prstGeom prst="bentConnector2">
            <a:avLst/>
          </a:prstGeom>
          <a:ln>
            <a:headEnd type="triangle"/>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5215323" y="980728"/>
            <a:ext cx="2108983" cy="276999"/>
          </a:xfrm>
          <a:prstGeom prst="rect">
            <a:avLst/>
          </a:prstGeom>
          <a:noFill/>
        </p:spPr>
        <p:txBody>
          <a:bodyPr wrap="square" rtlCol="0">
            <a:spAutoFit/>
          </a:bodyPr>
          <a:lstStyle/>
          <a:p>
            <a:pPr eaLnBrk="1" fontAlgn="auto" hangingPunct="1">
              <a:spcBef>
                <a:spcPts val="0"/>
              </a:spcBef>
              <a:spcAft>
                <a:spcPts val="0"/>
              </a:spcAft>
            </a:pPr>
            <a:r>
              <a:rPr lang="ru-RU" sz="1200" dirty="0">
                <a:solidFill>
                  <a:srgbClr val="000000"/>
                </a:solidFill>
                <a:latin typeface="Times New Roman" panose="02020603050405020304" pitchFamily="18" charset="0"/>
                <a:cs typeface="Times New Roman" panose="02020603050405020304" pitchFamily="18" charset="0"/>
              </a:rPr>
              <a:t>ВОЗМОЖНАЯ СХЕМА</a:t>
            </a:r>
          </a:p>
        </p:txBody>
      </p:sp>
      <p:sp>
        <p:nvSpPr>
          <p:cNvPr id="121" name="TextBox 120"/>
          <p:cNvSpPr txBox="1"/>
          <p:nvPr/>
        </p:nvSpPr>
        <p:spPr>
          <a:xfrm>
            <a:off x="943855" y="980790"/>
            <a:ext cx="2108983" cy="276999"/>
          </a:xfrm>
          <a:prstGeom prst="rect">
            <a:avLst/>
          </a:prstGeom>
          <a:noFill/>
        </p:spPr>
        <p:txBody>
          <a:bodyPr wrap="square" rtlCol="0">
            <a:spAutoFit/>
          </a:bodyPr>
          <a:lstStyle/>
          <a:p>
            <a:pPr eaLnBrk="1" fontAlgn="auto" hangingPunct="1">
              <a:spcBef>
                <a:spcPts val="0"/>
              </a:spcBef>
              <a:spcAft>
                <a:spcPts val="0"/>
              </a:spcAft>
            </a:pPr>
            <a:r>
              <a:rPr lang="ru-RU" sz="1200" dirty="0">
                <a:solidFill>
                  <a:srgbClr val="000000"/>
                </a:solidFill>
                <a:latin typeface="Times New Roman" panose="02020603050405020304" pitchFamily="18" charset="0"/>
                <a:cs typeface="Times New Roman" panose="02020603050405020304" pitchFamily="18" charset="0"/>
              </a:rPr>
              <a:t>ДЕЙСТВУЮЩАЯ СХЕМА</a:t>
            </a:r>
          </a:p>
        </p:txBody>
      </p:sp>
    </p:spTree>
    <p:extLst>
      <p:ext uri="{BB962C8B-B14F-4D97-AF65-F5344CB8AC3E}">
        <p14:creationId xmlns:p14="http://schemas.microsoft.com/office/powerpoint/2010/main" val="550426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Прямоугольник 4"/>
          <p:cNvSpPr>
            <a:spLocks noChangeArrowheads="1"/>
          </p:cNvSpPr>
          <p:nvPr/>
        </p:nvSpPr>
        <p:spPr bwMode="auto">
          <a:xfrm>
            <a:off x="179388" y="563563"/>
            <a:ext cx="8856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algn="ctr"/>
            <a:r>
              <a:rPr lang="ru-RU" sz="2800">
                <a:solidFill>
                  <a:srgbClr val="FFFFFF"/>
                </a:solidFill>
              </a:rPr>
              <a:t>Публичные отчеты</a:t>
            </a:r>
            <a:r>
              <a:rPr lang="en-US" sz="2800">
                <a:solidFill>
                  <a:srgbClr val="FFFFFF"/>
                </a:solidFill>
              </a:rPr>
              <a:t> </a:t>
            </a:r>
            <a:r>
              <a:rPr lang="ru-RU" sz="2800">
                <a:solidFill>
                  <a:srgbClr val="FFFFFF"/>
                </a:solidFill>
              </a:rPr>
              <a:t> и Кодексы отчетности</a:t>
            </a:r>
          </a:p>
        </p:txBody>
      </p:sp>
      <p:sp>
        <p:nvSpPr>
          <p:cNvPr id="6" name="Прямоугольник 5"/>
          <p:cNvSpPr/>
          <p:nvPr/>
        </p:nvSpPr>
        <p:spPr>
          <a:xfrm>
            <a:off x="107950" y="1196975"/>
            <a:ext cx="8928100" cy="4662488"/>
          </a:xfrm>
          <a:prstGeom prst="rect">
            <a:avLst/>
          </a:prstGeom>
          <a:solidFill>
            <a:schemeClr val="bg1">
              <a:lumMod val="95000"/>
            </a:schemeClr>
          </a:solidFill>
        </p:spPr>
        <p:txBody>
          <a:bodyPr lIns="91402" tIns="45702" rIns="91402" bIns="45702">
            <a:spAutoFit/>
          </a:bodyPr>
          <a:lstStyle/>
          <a:p>
            <a:pPr indent="361798" algn="just">
              <a:lnSpc>
                <a:spcPct val="150000"/>
              </a:lnSpc>
              <a:defRPr/>
            </a:pPr>
            <a:r>
              <a:rPr lang="ru-RU" sz="1800" dirty="0">
                <a:solidFill>
                  <a:srgbClr val="000000"/>
                </a:solidFill>
                <a:cs typeface="Arial"/>
              </a:rPr>
              <a:t>В Кодексе и принципах применения (в </a:t>
            </a:r>
            <a:r>
              <a:rPr lang="ru-RU" sz="1800" dirty="0" err="1">
                <a:solidFill>
                  <a:srgbClr val="000000"/>
                </a:solidFill>
                <a:cs typeface="Arial"/>
              </a:rPr>
              <a:t>т.ч</a:t>
            </a:r>
            <a:r>
              <a:rPr lang="ru-RU" sz="1800" dirty="0">
                <a:solidFill>
                  <a:srgbClr val="000000"/>
                </a:solidFill>
                <a:cs typeface="Arial"/>
              </a:rPr>
              <a:t>. Таблице 1) было предпринято </a:t>
            </a:r>
            <a:r>
              <a:rPr lang="ru-RU" sz="1800">
                <a:solidFill>
                  <a:srgbClr val="000000"/>
                </a:solidFill>
                <a:cs typeface="Arial"/>
              </a:rPr>
              <a:t>все </a:t>
            </a:r>
            <a:r>
              <a:rPr lang="ru-RU" sz="1800" smtClean="0">
                <a:solidFill>
                  <a:srgbClr val="000000"/>
                </a:solidFill>
                <a:cs typeface="Arial"/>
              </a:rPr>
              <a:t>возможное </a:t>
            </a:r>
            <a:r>
              <a:rPr lang="ru-RU" sz="1800" dirty="0">
                <a:solidFill>
                  <a:srgbClr val="000000"/>
                </a:solidFill>
                <a:cs typeface="Arial"/>
              </a:rPr>
              <a:t>для охвата большинства ситуаций, которые могут встречаться  при подготовке публичной отчетности, однако могут иметь место случаи, когда возникают сомнения по поводу соответствующей формы раскрытия. В таких ситуациях пользователи Кодекса и специалисты, производящие отчет в соответствии с Кодексом, должны руководствоваться назначением отчета</a:t>
            </a:r>
          </a:p>
          <a:p>
            <a:pPr indent="361798" algn="just">
              <a:lnSpc>
                <a:spcPct val="150000"/>
              </a:lnSpc>
              <a:defRPr/>
            </a:pPr>
            <a:r>
              <a:rPr lang="ru-RU" sz="1800" dirty="0">
                <a:solidFill>
                  <a:srgbClr val="000000"/>
                </a:solidFill>
                <a:cs typeface="Arial"/>
              </a:rPr>
              <a:t>– соблюсти минимальный стандарт публичной отчетности и обеспечить включение всей необходимой информации, которая объективно потребуется инвесторам и их профессиональным консультантам, и которую они объективно ожидают увидеть в данном отчете с целью поиска мотивированного и продуманного решения относительно представленных результатов разведки, оценки минеральных ресурсов или запасов руды.</a:t>
            </a:r>
          </a:p>
        </p:txBody>
      </p:sp>
      <p:sp>
        <p:nvSpPr>
          <p:cNvPr id="59396" name="Прямоугольник 9"/>
          <p:cNvSpPr>
            <a:spLocks noChangeArrowheads="1"/>
          </p:cNvSpPr>
          <p:nvPr/>
        </p:nvSpPr>
        <p:spPr bwMode="auto">
          <a:xfrm>
            <a:off x="3348038" y="198438"/>
            <a:ext cx="2147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b="1">
                <a:solidFill>
                  <a:srgbClr val="FFFFFF"/>
                </a:solidFill>
              </a:rPr>
              <a:t>JORC 2012</a:t>
            </a:r>
            <a:r>
              <a:rPr lang="ru-RU" sz="1600" b="1">
                <a:solidFill>
                  <a:srgbClr val="000000"/>
                </a:solidFill>
              </a:rPr>
              <a:t>:</a:t>
            </a:r>
          </a:p>
        </p:txBody>
      </p:sp>
    </p:spTree>
    <p:extLst>
      <p:ext uri="{BB962C8B-B14F-4D97-AF65-F5344CB8AC3E}">
        <p14:creationId xmlns:p14="http://schemas.microsoft.com/office/powerpoint/2010/main" val="19530026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Прямоугольник 4"/>
          <p:cNvSpPr>
            <a:spLocks noChangeArrowheads="1"/>
          </p:cNvSpPr>
          <p:nvPr/>
        </p:nvSpPr>
        <p:spPr bwMode="auto">
          <a:xfrm>
            <a:off x="179388" y="563563"/>
            <a:ext cx="8856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algn="ctr"/>
            <a:r>
              <a:rPr lang="ru-RU">
                <a:solidFill>
                  <a:srgbClr val="FFFFFF"/>
                </a:solidFill>
              </a:rPr>
              <a:t>Публичные отчеты</a:t>
            </a:r>
            <a:r>
              <a:rPr lang="en-US">
                <a:solidFill>
                  <a:srgbClr val="FFFFFF"/>
                </a:solidFill>
              </a:rPr>
              <a:t> </a:t>
            </a:r>
            <a:r>
              <a:rPr lang="ru-RU">
                <a:solidFill>
                  <a:srgbClr val="FFFFFF"/>
                </a:solidFill>
              </a:rPr>
              <a:t> и Кодексы отчетности</a:t>
            </a:r>
          </a:p>
        </p:txBody>
      </p:sp>
      <p:sp>
        <p:nvSpPr>
          <p:cNvPr id="6" name="Прямоугольник 5"/>
          <p:cNvSpPr/>
          <p:nvPr/>
        </p:nvSpPr>
        <p:spPr>
          <a:xfrm>
            <a:off x="86610" y="1124744"/>
            <a:ext cx="8928100" cy="4945062"/>
          </a:xfrm>
          <a:prstGeom prst="rect">
            <a:avLst/>
          </a:prstGeom>
          <a:solidFill>
            <a:schemeClr val="bg1">
              <a:lumMod val="95000"/>
            </a:schemeClr>
          </a:solidFill>
        </p:spPr>
        <p:txBody>
          <a:bodyPr lIns="91402" tIns="45702" rIns="91402" bIns="45702">
            <a:spAutoFit/>
          </a:bodyPr>
          <a:lstStyle/>
          <a:p>
            <a:pPr indent="361798" algn="just">
              <a:lnSpc>
                <a:spcPct val="150000"/>
              </a:lnSpc>
              <a:defRPr/>
            </a:pPr>
            <a:r>
              <a:rPr lang="ru-RU" sz="1600" dirty="0">
                <a:solidFill>
                  <a:srgbClr val="000000"/>
                </a:solidFill>
                <a:cs typeface="Arial"/>
              </a:rPr>
              <a:t>Кодекс JORC – Кодекс публичной отчетности, а не Кодекс регламентирующий методы, используемые Компетентным лицом для оценки минеральных ресурсов или запасов руды. Поэтому термин </a:t>
            </a:r>
            <a:r>
              <a:rPr lang="ru-RU" sz="1600" dirty="0" smtClean="0">
                <a:solidFill>
                  <a:srgbClr val="000000"/>
                </a:solidFill>
                <a:cs typeface="Arial"/>
              </a:rPr>
              <a:t>«в </a:t>
            </a:r>
            <a:r>
              <a:rPr lang="ru-RU" sz="1600" dirty="0">
                <a:solidFill>
                  <a:srgbClr val="000000"/>
                </a:solidFill>
                <a:cs typeface="Arial"/>
              </a:rPr>
              <a:t>соответствии с Кодексом </a:t>
            </a:r>
            <a:r>
              <a:rPr lang="ru-RU" sz="1600" dirty="0" smtClean="0">
                <a:solidFill>
                  <a:srgbClr val="000000"/>
                </a:solidFill>
                <a:cs typeface="Arial"/>
              </a:rPr>
              <a:t>JORC» </a:t>
            </a:r>
            <a:r>
              <a:rPr lang="ru-RU" sz="1600" dirty="0">
                <a:solidFill>
                  <a:srgbClr val="000000"/>
                </a:solidFill>
                <a:cs typeface="Arial"/>
              </a:rPr>
              <a:t>относится к способу подготовки отчета, а не к методу проведения оценки. </a:t>
            </a:r>
          </a:p>
          <a:p>
            <a:pPr indent="361798" algn="just">
              <a:lnSpc>
                <a:spcPct val="150000"/>
              </a:lnSpc>
              <a:defRPr/>
            </a:pPr>
            <a:r>
              <a:rPr lang="ru-RU" sz="1600" dirty="0">
                <a:solidFill>
                  <a:srgbClr val="000000"/>
                </a:solidFill>
                <a:cs typeface="Arial"/>
              </a:rPr>
              <a:t>Использование фразы </a:t>
            </a:r>
            <a:r>
              <a:rPr lang="ru-RU" sz="1600" dirty="0" smtClean="0">
                <a:solidFill>
                  <a:srgbClr val="000000"/>
                </a:solidFill>
                <a:cs typeface="Arial"/>
              </a:rPr>
              <a:t>«в </a:t>
            </a:r>
            <a:r>
              <a:rPr lang="ru-RU" sz="1600" dirty="0">
                <a:solidFill>
                  <a:srgbClr val="000000"/>
                </a:solidFill>
                <a:cs typeface="Arial"/>
              </a:rPr>
              <a:t>соответствии с Кодексом </a:t>
            </a:r>
            <a:r>
              <a:rPr lang="ru-RU" sz="1600" dirty="0" smtClean="0">
                <a:solidFill>
                  <a:srgbClr val="000000"/>
                </a:solidFill>
                <a:cs typeface="Arial"/>
              </a:rPr>
              <a:t>JORC» </a:t>
            </a:r>
            <a:r>
              <a:rPr lang="ru-RU" sz="1600" dirty="0">
                <a:solidFill>
                  <a:srgbClr val="000000"/>
                </a:solidFill>
                <a:cs typeface="Arial"/>
              </a:rPr>
              <a:t>для описания ресурсов или их оценки может вводить в заблуждение. </a:t>
            </a:r>
          </a:p>
          <a:p>
            <a:pPr indent="361798" algn="just">
              <a:lnSpc>
                <a:spcPct val="150000"/>
              </a:lnSpc>
              <a:defRPr/>
            </a:pPr>
            <a:r>
              <a:rPr lang="ru-RU" sz="1600" dirty="0">
                <a:solidFill>
                  <a:srgbClr val="000000"/>
                </a:solidFill>
                <a:cs typeface="Arial"/>
              </a:rPr>
              <a:t>Фразу «в соответствии с Кодексом JORC» следует трактовать следующим образом: «Отчет, подготовленный в соответствии с Кодексом JORC, и оценка, произведенная (или основанная на документах, подготовленных) Компетентным лицом, согласно определению Кодекса </a:t>
            </a:r>
            <a:r>
              <a:rPr lang="en-US" sz="1600" dirty="0">
                <a:solidFill>
                  <a:srgbClr val="000000"/>
                </a:solidFill>
                <a:cs typeface="Arial"/>
              </a:rPr>
              <a:t>JORC</a:t>
            </a:r>
            <a:r>
              <a:rPr lang="ru-RU" sz="1600" dirty="0">
                <a:solidFill>
                  <a:srgbClr val="000000"/>
                </a:solidFill>
                <a:cs typeface="Arial"/>
              </a:rPr>
              <a:t>»</a:t>
            </a:r>
            <a:r>
              <a:rPr lang="en-US" sz="1600" dirty="0">
                <a:solidFill>
                  <a:srgbClr val="000000"/>
                </a:solidFill>
                <a:cs typeface="Arial"/>
              </a:rPr>
              <a:t>.</a:t>
            </a:r>
            <a:endParaRPr lang="ru-RU" sz="1600" dirty="0">
              <a:solidFill>
                <a:srgbClr val="000000"/>
              </a:solidFill>
              <a:cs typeface="Arial"/>
            </a:endParaRPr>
          </a:p>
          <a:p>
            <a:pPr indent="361798" algn="just">
              <a:lnSpc>
                <a:spcPct val="150000"/>
              </a:lnSpc>
              <a:defRPr/>
            </a:pPr>
            <a:r>
              <a:rPr lang="ru-RU" sz="1600" dirty="0">
                <a:solidFill>
                  <a:srgbClr val="000000"/>
                </a:solidFill>
                <a:cs typeface="Arial"/>
              </a:rPr>
              <a:t>На постсоветском пространстве распространено мнение, что для подготовки отчета по Кодексу JORC или любому другому международному стандарту необходимо подготовить геологическую модель и применить методы </a:t>
            </a:r>
            <a:r>
              <a:rPr lang="ru-RU" sz="1600" dirty="0" err="1">
                <a:solidFill>
                  <a:srgbClr val="000000"/>
                </a:solidFill>
                <a:cs typeface="Arial"/>
              </a:rPr>
              <a:t>геостатистики</a:t>
            </a:r>
            <a:r>
              <a:rPr lang="ru-RU" sz="1600" dirty="0">
                <a:solidFill>
                  <a:srgbClr val="000000"/>
                </a:solidFill>
                <a:cs typeface="Arial"/>
              </a:rPr>
              <a:t> для оценки содержаний. Однако это не так: международные кодексы не запрещают применение полигонального метода.</a:t>
            </a:r>
          </a:p>
        </p:txBody>
      </p:sp>
      <p:sp>
        <p:nvSpPr>
          <p:cNvPr id="60420" name="Прямоугольник 9"/>
          <p:cNvSpPr>
            <a:spLocks noChangeArrowheads="1"/>
          </p:cNvSpPr>
          <p:nvPr/>
        </p:nvSpPr>
        <p:spPr bwMode="auto">
          <a:xfrm>
            <a:off x="3571875" y="214313"/>
            <a:ext cx="191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a:solidFill>
                  <a:srgbClr val="FFFFFF"/>
                </a:solidFill>
              </a:rPr>
              <a:t>JORC 2012</a:t>
            </a:r>
            <a:r>
              <a:rPr lang="ru-RU" sz="2000" b="1">
                <a:solidFill>
                  <a:srgbClr val="000000"/>
                </a:solidFill>
              </a:rPr>
              <a:t>:</a:t>
            </a:r>
          </a:p>
        </p:txBody>
      </p:sp>
    </p:spTree>
    <p:extLst>
      <p:ext uri="{BB962C8B-B14F-4D97-AF65-F5344CB8AC3E}">
        <p14:creationId xmlns:p14="http://schemas.microsoft.com/office/powerpoint/2010/main" val="5417996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Прямоугольник 4"/>
          <p:cNvSpPr>
            <a:spLocks noChangeArrowheads="1"/>
          </p:cNvSpPr>
          <p:nvPr/>
        </p:nvSpPr>
        <p:spPr bwMode="auto">
          <a:xfrm>
            <a:off x="179388" y="563563"/>
            <a:ext cx="8856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algn="ctr"/>
            <a:r>
              <a:rPr lang="ru-RU">
                <a:solidFill>
                  <a:srgbClr val="FFFFFF"/>
                </a:solidFill>
              </a:rPr>
              <a:t>Публичные отчеты</a:t>
            </a:r>
            <a:r>
              <a:rPr lang="en-US">
                <a:solidFill>
                  <a:srgbClr val="FFFFFF"/>
                </a:solidFill>
              </a:rPr>
              <a:t> </a:t>
            </a:r>
            <a:r>
              <a:rPr lang="ru-RU">
                <a:solidFill>
                  <a:srgbClr val="FFFFFF"/>
                </a:solidFill>
              </a:rPr>
              <a:t> и Кодексы отчетности</a:t>
            </a:r>
          </a:p>
        </p:txBody>
      </p:sp>
      <p:sp>
        <p:nvSpPr>
          <p:cNvPr id="6" name="Прямоугольник 5"/>
          <p:cNvSpPr/>
          <p:nvPr/>
        </p:nvSpPr>
        <p:spPr>
          <a:xfrm>
            <a:off x="107950" y="1628775"/>
            <a:ext cx="8928100" cy="3376465"/>
          </a:xfrm>
          <a:prstGeom prst="rect">
            <a:avLst/>
          </a:prstGeom>
          <a:solidFill>
            <a:schemeClr val="bg1">
              <a:lumMod val="95000"/>
            </a:schemeClr>
          </a:solidFill>
        </p:spPr>
        <p:txBody>
          <a:bodyPr lIns="91402" tIns="45702" rIns="91402" bIns="45702">
            <a:spAutoFit/>
          </a:bodyPr>
          <a:lstStyle/>
          <a:p>
            <a:pPr indent="712714" algn="just">
              <a:lnSpc>
                <a:spcPct val="150000"/>
              </a:lnSpc>
              <a:buSzPts val="1000"/>
              <a:buFont typeface="Symbol" pitchFamily="18" charset="2"/>
              <a:buChar char=""/>
              <a:tabLst>
                <a:tab pos="457154" algn="l"/>
              </a:tabLst>
              <a:defRPr/>
            </a:pPr>
            <a:r>
              <a:rPr lang="ru-RU" sz="1600" dirty="0">
                <a:solidFill>
                  <a:srgbClr val="000000"/>
                </a:solidFill>
                <a:latin typeface="Times New Roman" pitchFamily="18" charset="0"/>
                <a:cs typeface="Times New Roman" pitchFamily="18" charset="0"/>
              </a:rPr>
              <a:t>Кодекс JORC изначально нацелен для публичной отчетности перед инвесторами — биржами, финансовыми институтами, фондами, частными инвесторами и т.д.. Выбираемый формат предоставления отчетности регулируется правилами биржи / финансового института. Так, например, Биржа Торонто (</a:t>
            </a:r>
            <a:r>
              <a:rPr lang="ru-RU" sz="1600" dirty="0" err="1">
                <a:solidFill>
                  <a:srgbClr val="000000"/>
                </a:solidFill>
                <a:latin typeface="Times New Roman" pitchFamily="18" charset="0"/>
                <a:cs typeface="Times New Roman" pitchFamily="18" charset="0"/>
              </a:rPr>
              <a:t>Toronto</a:t>
            </a:r>
            <a:r>
              <a:rPr lang="ru-RU" sz="1600" dirty="0">
                <a:solidFill>
                  <a:srgbClr val="000000"/>
                </a:solidFill>
                <a:latin typeface="Times New Roman" pitchFamily="18" charset="0"/>
                <a:cs typeface="Times New Roman" pitchFamily="18" charset="0"/>
              </a:rPr>
              <a:t> </a:t>
            </a:r>
            <a:r>
              <a:rPr lang="ru-RU" sz="1600" dirty="0" err="1">
                <a:solidFill>
                  <a:srgbClr val="000000"/>
                </a:solidFill>
                <a:latin typeface="Times New Roman" pitchFamily="18" charset="0"/>
                <a:cs typeface="Times New Roman" pitchFamily="18" charset="0"/>
              </a:rPr>
              <a:t>Stock</a:t>
            </a:r>
            <a:r>
              <a:rPr lang="ru-RU" sz="1600" dirty="0">
                <a:solidFill>
                  <a:srgbClr val="000000"/>
                </a:solidFill>
                <a:latin typeface="Times New Roman" pitchFamily="18" charset="0"/>
                <a:cs typeface="Times New Roman" pitchFamily="18" charset="0"/>
              </a:rPr>
              <a:t> </a:t>
            </a:r>
            <a:r>
              <a:rPr lang="ru-RU" sz="1600" dirty="0" err="1">
                <a:solidFill>
                  <a:srgbClr val="000000"/>
                </a:solidFill>
                <a:latin typeface="Times New Roman" pitchFamily="18" charset="0"/>
                <a:cs typeface="Times New Roman" pitchFamily="18" charset="0"/>
              </a:rPr>
              <a:t>Exchange</a:t>
            </a:r>
            <a:r>
              <a:rPr lang="ru-RU" sz="1600" dirty="0">
                <a:solidFill>
                  <a:srgbClr val="000000"/>
                </a:solidFill>
                <a:latin typeface="Times New Roman" pitchFamily="18" charset="0"/>
                <a:cs typeface="Times New Roman" pitchFamily="18" charset="0"/>
              </a:rPr>
              <a:t>, TSX) требует предоставления отчетов, подготовленных в соответствии с требованиями CIM </a:t>
            </a:r>
            <a:r>
              <a:rPr lang="ru-RU" sz="1600" dirty="0" err="1">
                <a:solidFill>
                  <a:srgbClr val="000000"/>
                </a:solidFill>
                <a:latin typeface="Times New Roman" pitchFamily="18" charset="0"/>
                <a:cs typeface="Times New Roman" pitchFamily="18" charset="0"/>
              </a:rPr>
              <a:t>Guidelines</a:t>
            </a:r>
            <a:r>
              <a:rPr lang="ru-RU" sz="1600" dirty="0">
                <a:solidFill>
                  <a:srgbClr val="000000"/>
                </a:solidFill>
                <a:latin typeface="Times New Roman" pitchFamily="18" charset="0"/>
                <a:cs typeface="Times New Roman" pitchFamily="18" charset="0"/>
              </a:rPr>
              <a:t> и правилами NI43-101, а Австралийская (</a:t>
            </a:r>
            <a:r>
              <a:rPr lang="ru-RU" sz="1600" dirty="0" err="1">
                <a:solidFill>
                  <a:srgbClr val="000000"/>
                </a:solidFill>
                <a:latin typeface="Times New Roman" pitchFamily="18" charset="0"/>
                <a:cs typeface="Times New Roman" pitchFamily="18" charset="0"/>
              </a:rPr>
              <a:t>Australian</a:t>
            </a:r>
            <a:r>
              <a:rPr lang="ru-RU" sz="1600" dirty="0">
                <a:solidFill>
                  <a:srgbClr val="000000"/>
                </a:solidFill>
                <a:latin typeface="Times New Roman" pitchFamily="18" charset="0"/>
                <a:cs typeface="Times New Roman" pitchFamily="18" charset="0"/>
              </a:rPr>
              <a:t> </a:t>
            </a:r>
            <a:r>
              <a:rPr lang="ru-RU" sz="1600" dirty="0" err="1">
                <a:solidFill>
                  <a:srgbClr val="000000"/>
                </a:solidFill>
                <a:latin typeface="Times New Roman" pitchFamily="18" charset="0"/>
                <a:cs typeface="Times New Roman" pitchFamily="18" charset="0"/>
              </a:rPr>
              <a:t>Stock</a:t>
            </a:r>
            <a:r>
              <a:rPr lang="ru-RU" sz="1600" dirty="0">
                <a:solidFill>
                  <a:srgbClr val="000000"/>
                </a:solidFill>
                <a:latin typeface="Times New Roman" pitchFamily="18" charset="0"/>
                <a:cs typeface="Times New Roman" pitchFamily="18" charset="0"/>
              </a:rPr>
              <a:t> </a:t>
            </a:r>
            <a:r>
              <a:rPr lang="ru-RU" sz="1600" dirty="0" err="1">
                <a:solidFill>
                  <a:srgbClr val="000000"/>
                </a:solidFill>
                <a:latin typeface="Times New Roman" pitchFamily="18" charset="0"/>
                <a:cs typeface="Times New Roman" pitchFamily="18" charset="0"/>
              </a:rPr>
              <a:t>Exchange</a:t>
            </a:r>
            <a:r>
              <a:rPr lang="ru-RU" sz="1600" dirty="0">
                <a:solidFill>
                  <a:srgbClr val="000000"/>
                </a:solidFill>
                <a:latin typeface="Times New Roman" pitchFamily="18" charset="0"/>
                <a:cs typeface="Times New Roman" pitchFamily="18" charset="0"/>
              </a:rPr>
              <a:t>, ASX) только в формате, определенном Кодексом JORC, независимо от местонахождения компании и ее активов. Некоторые биржи, например, Лондонская (</a:t>
            </a:r>
            <a:r>
              <a:rPr lang="ru-RU" sz="1600" dirty="0" err="1">
                <a:solidFill>
                  <a:srgbClr val="000000"/>
                </a:solidFill>
                <a:latin typeface="Times New Roman" pitchFamily="18" charset="0"/>
                <a:cs typeface="Times New Roman" pitchFamily="18" charset="0"/>
              </a:rPr>
              <a:t>London</a:t>
            </a:r>
            <a:r>
              <a:rPr lang="ru-RU" sz="1600" dirty="0">
                <a:solidFill>
                  <a:srgbClr val="000000"/>
                </a:solidFill>
                <a:latin typeface="Times New Roman" pitchFamily="18" charset="0"/>
                <a:cs typeface="Times New Roman" pitchFamily="18" charset="0"/>
              </a:rPr>
              <a:t> </a:t>
            </a:r>
            <a:r>
              <a:rPr lang="ru-RU" sz="1600" dirty="0" err="1">
                <a:solidFill>
                  <a:srgbClr val="000000"/>
                </a:solidFill>
                <a:latin typeface="Times New Roman" pitchFamily="18" charset="0"/>
                <a:cs typeface="Times New Roman" pitchFamily="18" charset="0"/>
              </a:rPr>
              <a:t>Stock</a:t>
            </a:r>
            <a:r>
              <a:rPr lang="ru-RU" sz="1600" dirty="0">
                <a:solidFill>
                  <a:srgbClr val="000000"/>
                </a:solidFill>
                <a:latin typeface="Times New Roman" pitchFamily="18" charset="0"/>
                <a:cs typeface="Times New Roman" pitchFamily="18" charset="0"/>
              </a:rPr>
              <a:t> </a:t>
            </a:r>
            <a:r>
              <a:rPr lang="ru-RU" sz="1600" dirty="0" err="1">
                <a:solidFill>
                  <a:srgbClr val="000000"/>
                </a:solidFill>
                <a:latin typeface="Times New Roman" pitchFamily="18" charset="0"/>
                <a:cs typeface="Times New Roman" pitchFamily="18" charset="0"/>
              </a:rPr>
              <a:t>Exchange</a:t>
            </a:r>
            <a:r>
              <a:rPr lang="ru-RU" sz="1600" dirty="0">
                <a:solidFill>
                  <a:srgbClr val="000000"/>
                </a:solidFill>
                <a:latin typeface="Times New Roman" pitchFamily="18" charset="0"/>
                <a:cs typeface="Times New Roman" pitchFamily="18" charset="0"/>
              </a:rPr>
              <a:t>, LSE), позволяют выбрать формат, но только из списка, предлагаемого биржей</a:t>
            </a:r>
            <a:endParaRPr lang="ru-RU" sz="1800" dirty="0">
              <a:solidFill>
                <a:srgbClr val="000000"/>
              </a:solidFill>
              <a:latin typeface="Times New Roman" pitchFamily="18" charset="0"/>
              <a:ea typeface="Calibri" pitchFamily="34" charset="0"/>
              <a:cs typeface="Times New Roman" pitchFamily="18" charset="0"/>
            </a:endParaRPr>
          </a:p>
        </p:txBody>
      </p:sp>
      <p:sp>
        <p:nvSpPr>
          <p:cNvPr id="61444" name="Прямоугольник 9"/>
          <p:cNvSpPr>
            <a:spLocks noChangeArrowheads="1"/>
          </p:cNvSpPr>
          <p:nvPr/>
        </p:nvSpPr>
        <p:spPr bwMode="auto">
          <a:xfrm>
            <a:off x="3571875" y="214313"/>
            <a:ext cx="191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a:solidFill>
                  <a:srgbClr val="FFFFFF"/>
                </a:solidFill>
              </a:rPr>
              <a:t>JORC 2012</a:t>
            </a:r>
            <a:r>
              <a:rPr lang="ru-RU" sz="2000" b="1">
                <a:solidFill>
                  <a:srgbClr val="000000"/>
                </a:solidFill>
              </a:rPr>
              <a:t>:</a:t>
            </a:r>
          </a:p>
        </p:txBody>
      </p:sp>
    </p:spTree>
    <p:extLst>
      <p:ext uri="{BB962C8B-B14F-4D97-AF65-F5344CB8AC3E}">
        <p14:creationId xmlns:p14="http://schemas.microsoft.com/office/powerpoint/2010/main" val="35449835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3500" y="1397000"/>
            <a:ext cx="8928100" cy="5035316"/>
          </a:xfrm>
          <a:prstGeom prst="rect">
            <a:avLst/>
          </a:prstGeom>
          <a:solidFill>
            <a:schemeClr val="bg1">
              <a:lumMod val="95000"/>
            </a:schemeClr>
          </a:solidFill>
        </p:spPr>
        <p:txBody>
          <a:bodyPr lIns="91402" tIns="45702" rIns="91402" bIns="45702">
            <a:spAutoFit/>
          </a:bodyPr>
          <a:lstStyle/>
          <a:p>
            <a:pPr indent="361950" algn="just">
              <a:lnSpc>
                <a:spcPct val="150000"/>
              </a:lnSpc>
              <a:spcAft>
                <a:spcPts val="0"/>
              </a:spcAft>
              <a:buSzPts val="1000"/>
              <a:tabLst>
                <a:tab pos="457154" algn="l"/>
              </a:tabLst>
              <a:defRPr/>
            </a:pPr>
            <a:r>
              <a:rPr lang="ru-RU" sz="1800" dirty="0">
                <a:solidFill>
                  <a:srgbClr val="000000"/>
                </a:solidFill>
                <a:latin typeface="Times New Roman" pitchFamily="18" charset="0"/>
                <a:cs typeface="Times New Roman" pitchFamily="18" charset="0"/>
              </a:rPr>
              <a:t>Кодекс JORC четко различает определение минеральных ресурсов и рудных резервов.</a:t>
            </a:r>
          </a:p>
          <a:p>
            <a:pPr indent="361950" algn="just">
              <a:lnSpc>
                <a:spcPct val="150000"/>
              </a:lnSpc>
              <a:spcAft>
                <a:spcPts val="0"/>
              </a:spcAft>
              <a:buSzPts val="1000"/>
              <a:tabLst>
                <a:tab pos="457154" algn="l"/>
              </a:tabLst>
              <a:defRPr/>
            </a:pPr>
            <a:r>
              <a:rPr lang="ru-RU" sz="1800" b="1" i="1" u="sng" dirty="0">
                <a:solidFill>
                  <a:srgbClr val="000000"/>
                </a:solidFill>
                <a:latin typeface="Times New Roman" pitchFamily="18" charset="0"/>
                <a:ea typeface="Calibri"/>
                <a:cs typeface="Times New Roman" pitchFamily="18" charset="0"/>
              </a:rPr>
              <a:t>Минеральные ресурсы </a:t>
            </a:r>
            <a:r>
              <a:rPr lang="ru-RU" sz="1800" b="1" dirty="0">
                <a:solidFill>
                  <a:srgbClr val="000000"/>
                </a:solidFill>
                <a:latin typeface="Times New Roman" pitchFamily="18" charset="0"/>
                <a:ea typeface="Calibri"/>
                <a:cs typeface="Times New Roman" pitchFamily="18" charset="0"/>
              </a:rPr>
              <a:t>– </a:t>
            </a:r>
            <a:r>
              <a:rPr lang="ru-RU" sz="1800" dirty="0">
                <a:solidFill>
                  <a:srgbClr val="000000"/>
                </a:solidFill>
                <a:latin typeface="Times New Roman" pitchFamily="18" charset="0"/>
                <a:ea typeface="Calibri"/>
                <a:cs typeface="Times New Roman" pitchFamily="18" charset="0"/>
              </a:rPr>
              <a:t>концентрация или залегание представляющего экономический интерес твердого полезного ископаемого в земной коре в такой форме, с таким содержанием полезного компонента (или такого качества), и в таком количестве, что существуют разумные перспективы его потенциально экономически эффективного извлечения независимо от классификации ресурса (JORC </a:t>
            </a:r>
            <a:r>
              <a:rPr lang="ru-RU" sz="1800" dirty="0" err="1">
                <a:solidFill>
                  <a:srgbClr val="000000"/>
                </a:solidFill>
                <a:latin typeface="Times New Roman" pitchFamily="18" charset="0"/>
                <a:ea typeface="Calibri"/>
                <a:cs typeface="Times New Roman" pitchFamily="18" charset="0"/>
              </a:rPr>
              <a:t>Code</a:t>
            </a:r>
            <a:r>
              <a:rPr lang="ru-RU" sz="1800" dirty="0">
                <a:solidFill>
                  <a:srgbClr val="000000"/>
                </a:solidFill>
                <a:latin typeface="Times New Roman" pitchFamily="18" charset="0"/>
                <a:ea typeface="Calibri"/>
                <a:cs typeface="Times New Roman" pitchFamily="18" charset="0"/>
              </a:rPr>
              <a:t>, 2012). В порядке повышения достоверности геологических данных Минеральные Ресурсы подразделяются на </a:t>
            </a:r>
            <a:r>
              <a:rPr lang="ru-RU" sz="1800" b="1" u="sng" dirty="0">
                <a:solidFill>
                  <a:srgbClr val="000000"/>
                </a:solidFill>
                <a:latin typeface="Times New Roman" pitchFamily="18" charset="0"/>
                <a:ea typeface="Calibri"/>
                <a:cs typeface="Times New Roman" pitchFamily="18" charset="0"/>
              </a:rPr>
              <a:t>Предполагаемые (</a:t>
            </a:r>
            <a:r>
              <a:rPr lang="ru-RU" sz="1800" b="1" u="sng" dirty="0" err="1">
                <a:solidFill>
                  <a:srgbClr val="000000"/>
                </a:solidFill>
                <a:latin typeface="Times New Roman" pitchFamily="18" charset="0"/>
                <a:ea typeface="Calibri"/>
                <a:cs typeface="Times New Roman" pitchFamily="18" charset="0"/>
              </a:rPr>
              <a:t>Inferred</a:t>
            </a:r>
            <a:r>
              <a:rPr lang="ru-RU" sz="1800" b="1" u="sng" dirty="0">
                <a:solidFill>
                  <a:srgbClr val="000000"/>
                </a:solidFill>
                <a:latin typeface="Times New Roman" pitchFamily="18" charset="0"/>
                <a:ea typeface="Calibri"/>
                <a:cs typeface="Times New Roman" pitchFamily="18" charset="0"/>
              </a:rPr>
              <a:t>), Выявленные (</a:t>
            </a:r>
            <a:r>
              <a:rPr lang="ru-RU" sz="1800" b="1" u="sng" dirty="0" err="1">
                <a:solidFill>
                  <a:srgbClr val="000000"/>
                </a:solidFill>
                <a:latin typeface="Times New Roman" pitchFamily="18" charset="0"/>
                <a:ea typeface="Calibri"/>
                <a:cs typeface="Times New Roman" pitchFamily="18" charset="0"/>
              </a:rPr>
              <a:t>Indicated</a:t>
            </a:r>
            <a:r>
              <a:rPr lang="ru-RU" sz="1800" b="1" u="sng" dirty="0">
                <a:solidFill>
                  <a:srgbClr val="000000"/>
                </a:solidFill>
                <a:latin typeface="Times New Roman" pitchFamily="18" charset="0"/>
                <a:ea typeface="Calibri"/>
                <a:cs typeface="Times New Roman" pitchFamily="18" charset="0"/>
              </a:rPr>
              <a:t>) и Измеренные (</a:t>
            </a:r>
            <a:r>
              <a:rPr lang="ru-RU" sz="1800" b="1" u="sng" dirty="0" err="1">
                <a:solidFill>
                  <a:srgbClr val="000000"/>
                </a:solidFill>
                <a:latin typeface="Times New Roman" pitchFamily="18" charset="0"/>
                <a:ea typeface="Calibri"/>
                <a:cs typeface="Times New Roman" pitchFamily="18" charset="0"/>
              </a:rPr>
              <a:t>Measured</a:t>
            </a:r>
            <a:r>
              <a:rPr lang="ru-RU" sz="1800" b="1" u="sng" dirty="0">
                <a:solidFill>
                  <a:srgbClr val="000000"/>
                </a:solidFill>
                <a:latin typeface="Times New Roman" pitchFamily="18" charset="0"/>
                <a:ea typeface="Calibri"/>
                <a:cs typeface="Times New Roman" pitchFamily="18" charset="0"/>
              </a:rPr>
              <a:t>) </a:t>
            </a:r>
            <a:r>
              <a:rPr lang="ru-RU" sz="1800" dirty="0">
                <a:solidFill>
                  <a:srgbClr val="000000"/>
                </a:solidFill>
                <a:latin typeface="Times New Roman" pitchFamily="18" charset="0"/>
                <a:ea typeface="Calibri"/>
                <a:cs typeface="Times New Roman" pitchFamily="18" charset="0"/>
              </a:rPr>
              <a:t>(JORC </a:t>
            </a:r>
            <a:r>
              <a:rPr lang="ru-RU" sz="1800" dirty="0" err="1">
                <a:solidFill>
                  <a:srgbClr val="000000"/>
                </a:solidFill>
                <a:latin typeface="Times New Roman" pitchFamily="18" charset="0"/>
                <a:ea typeface="Calibri"/>
                <a:cs typeface="Times New Roman" pitchFamily="18" charset="0"/>
              </a:rPr>
              <a:t>Code</a:t>
            </a:r>
            <a:r>
              <a:rPr lang="ru-RU" sz="1800" dirty="0">
                <a:solidFill>
                  <a:srgbClr val="000000"/>
                </a:solidFill>
                <a:latin typeface="Times New Roman" pitchFamily="18" charset="0"/>
                <a:ea typeface="Calibri"/>
                <a:cs typeface="Times New Roman" pitchFamily="18" charset="0"/>
              </a:rPr>
              <a:t>, 2012). Участки месторождения, которые не имеют разумных перспектив экономически эффективного извлечения, не могут включаться в Минеральные Ресурсы (JORC </a:t>
            </a:r>
            <a:r>
              <a:rPr lang="ru-RU" sz="1800" dirty="0" err="1">
                <a:solidFill>
                  <a:srgbClr val="000000"/>
                </a:solidFill>
                <a:latin typeface="Times New Roman" pitchFamily="18" charset="0"/>
                <a:ea typeface="Calibri"/>
                <a:cs typeface="Times New Roman" pitchFamily="18" charset="0"/>
              </a:rPr>
              <a:t>Code</a:t>
            </a:r>
            <a:r>
              <a:rPr lang="ru-RU" sz="1800" dirty="0">
                <a:solidFill>
                  <a:srgbClr val="000000"/>
                </a:solidFill>
                <a:latin typeface="Times New Roman" pitchFamily="18" charset="0"/>
                <a:ea typeface="Calibri"/>
                <a:cs typeface="Times New Roman" pitchFamily="18" charset="0"/>
              </a:rPr>
              <a:t>, 2012).</a:t>
            </a:r>
          </a:p>
        </p:txBody>
      </p:sp>
      <p:sp>
        <p:nvSpPr>
          <p:cNvPr id="62467" name="Прямоугольник 9"/>
          <p:cNvSpPr>
            <a:spLocks noChangeArrowheads="1"/>
          </p:cNvSpPr>
          <p:nvPr/>
        </p:nvSpPr>
        <p:spPr bwMode="auto">
          <a:xfrm>
            <a:off x="3571875" y="454025"/>
            <a:ext cx="191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a:solidFill>
                  <a:srgbClr val="FFFFFF"/>
                </a:solidFill>
              </a:rPr>
              <a:t>JORC 2012</a:t>
            </a:r>
            <a:r>
              <a:rPr lang="ru-RU" sz="2000" b="1">
                <a:solidFill>
                  <a:srgbClr val="000000"/>
                </a:solidFill>
              </a:rPr>
              <a:t>:</a:t>
            </a:r>
          </a:p>
        </p:txBody>
      </p:sp>
    </p:spTree>
    <p:extLst>
      <p:ext uri="{BB962C8B-B14F-4D97-AF65-F5344CB8AC3E}">
        <p14:creationId xmlns:p14="http://schemas.microsoft.com/office/powerpoint/2010/main" val="35543059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4450" y="1412776"/>
            <a:ext cx="9144000" cy="5156200"/>
          </a:xfrm>
          <a:prstGeom prst="rect">
            <a:avLst/>
          </a:prstGeom>
          <a:solidFill>
            <a:schemeClr val="bg1">
              <a:lumMod val="95000"/>
            </a:schemeClr>
          </a:solidFill>
        </p:spPr>
        <p:txBody>
          <a:bodyPr lIns="91402" tIns="45702" rIns="91402" bIns="45702">
            <a:spAutoFit/>
          </a:bodyPr>
          <a:lstStyle/>
          <a:p>
            <a:pPr algn="just">
              <a:lnSpc>
                <a:spcPct val="150000"/>
              </a:lnSpc>
              <a:spcAft>
                <a:spcPts val="0"/>
              </a:spcAft>
              <a:buSzPts val="1000"/>
              <a:tabLst>
                <a:tab pos="457154" algn="l"/>
              </a:tabLst>
              <a:defRPr/>
            </a:pPr>
            <a:r>
              <a:rPr lang="ru-RU" sz="1800" b="1" i="1" u="sng" dirty="0">
                <a:solidFill>
                  <a:srgbClr val="888888"/>
                </a:solidFill>
                <a:latin typeface="Calibri"/>
                <a:ea typeface="Calibri"/>
                <a:cs typeface="Times New Roman"/>
              </a:rPr>
              <a:t>Предполагаемые (</a:t>
            </a:r>
            <a:r>
              <a:rPr lang="ru-RU" sz="1800" b="1" i="1" u="sng" dirty="0" err="1">
                <a:solidFill>
                  <a:srgbClr val="888888"/>
                </a:solidFill>
                <a:latin typeface="Calibri"/>
                <a:ea typeface="Calibri"/>
                <a:cs typeface="Times New Roman"/>
              </a:rPr>
              <a:t>Inferred</a:t>
            </a:r>
            <a:r>
              <a:rPr lang="ru-RU" sz="1800" b="1" i="1" u="sng" dirty="0">
                <a:solidFill>
                  <a:srgbClr val="888888"/>
                </a:solidFill>
                <a:latin typeface="Calibri"/>
                <a:ea typeface="Calibri"/>
                <a:cs typeface="Times New Roman"/>
              </a:rPr>
              <a:t>) </a:t>
            </a:r>
            <a:r>
              <a:rPr lang="ru-RU" sz="1800" b="1" dirty="0">
                <a:solidFill>
                  <a:srgbClr val="888888"/>
                </a:solidFill>
                <a:latin typeface="Calibri"/>
                <a:ea typeface="Calibri"/>
                <a:cs typeface="Times New Roman"/>
              </a:rPr>
              <a:t>Минеральные Ресурсы – та часть Минеральных Ресурсов, для которых геологических данных достаточно для того, чтобы предположить, но не проверить геологическую непрерывность и непрерывность содержаний полезного компонента между точками наблюдения (JORC </a:t>
            </a:r>
            <a:r>
              <a:rPr lang="ru-RU" sz="1800" b="1" dirty="0" err="1">
                <a:solidFill>
                  <a:srgbClr val="888888"/>
                </a:solidFill>
                <a:latin typeface="Calibri"/>
                <a:ea typeface="Calibri"/>
                <a:cs typeface="Times New Roman"/>
              </a:rPr>
              <a:t>Code</a:t>
            </a:r>
            <a:r>
              <a:rPr lang="ru-RU" sz="1800" b="1" dirty="0">
                <a:solidFill>
                  <a:srgbClr val="888888"/>
                </a:solidFill>
                <a:latin typeface="Calibri"/>
                <a:ea typeface="Calibri"/>
                <a:cs typeface="Times New Roman"/>
              </a:rPr>
              <a:t>, 2012).</a:t>
            </a:r>
          </a:p>
          <a:p>
            <a:pPr algn="just">
              <a:lnSpc>
                <a:spcPct val="150000"/>
              </a:lnSpc>
              <a:spcAft>
                <a:spcPts val="0"/>
              </a:spcAft>
              <a:buSzPts val="1000"/>
              <a:tabLst>
                <a:tab pos="457154" algn="l"/>
              </a:tabLst>
              <a:defRPr/>
            </a:pPr>
            <a:r>
              <a:rPr lang="ru-RU" sz="1800" b="1" i="1" u="sng" dirty="0">
                <a:solidFill>
                  <a:srgbClr val="888888"/>
                </a:solidFill>
                <a:latin typeface="Calibri"/>
                <a:ea typeface="Calibri"/>
                <a:cs typeface="Times New Roman"/>
              </a:rPr>
              <a:t>Выявленные (</a:t>
            </a:r>
            <a:r>
              <a:rPr lang="ru-RU" sz="1800" b="1" i="1" u="sng" dirty="0" err="1">
                <a:solidFill>
                  <a:srgbClr val="888888"/>
                </a:solidFill>
                <a:latin typeface="Calibri"/>
                <a:ea typeface="Calibri"/>
                <a:cs typeface="Times New Roman"/>
              </a:rPr>
              <a:t>Indicated</a:t>
            </a:r>
            <a:r>
              <a:rPr lang="ru-RU" sz="1800" b="1" i="1" u="sng" dirty="0">
                <a:solidFill>
                  <a:srgbClr val="888888"/>
                </a:solidFill>
                <a:latin typeface="Calibri"/>
                <a:ea typeface="Calibri"/>
                <a:cs typeface="Times New Roman"/>
              </a:rPr>
              <a:t>) </a:t>
            </a:r>
            <a:r>
              <a:rPr lang="ru-RU" sz="1800" b="1" dirty="0">
                <a:solidFill>
                  <a:srgbClr val="888888"/>
                </a:solidFill>
                <a:latin typeface="Calibri"/>
                <a:ea typeface="Calibri"/>
                <a:cs typeface="Times New Roman"/>
              </a:rPr>
              <a:t>Минеральные Ресурсы – та часть Минеральных Ресурсов, для которых геологических данных достаточно для того чтобы сделать допущения о геологической непрерывности и непрерывности содержаний полезного компонента (или качества) между точками наблюдения. Количество материала и содержание полезного компонента (или качество), плотность, форма и физические характеристики оцениваются с достоверностью, достаточной для рассмотрения модифицирующих факторов при планировании горных работ и оценке экономической эффективности отработки месторождения (JORC </a:t>
            </a:r>
            <a:r>
              <a:rPr lang="ru-RU" sz="1800" b="1" dirty="0" err="1">
                <a:solidFill>
                  <a:srgbClr val="888888"/>
                </a:solidFill>
                <a:latin typeface="Calibri"/>
                <a:ea typeface="Calibri"/>
                <a:cs typeface="Times New Roman"/>
              </a:rPr>
              <a:t>Code</a:t>
            </a:r>
            <a:r>
              <a:rPr lang="ru-RU" sz="1800" b="1" dirty="0">
                <a:solidFill>
                  <a:srgbClr val="888888"/>
                </a:solidFill>
                <a:latin typeface="Calibri"/>
                <a:ea typeface="Calibri"/>
                <a:cs typeface="Times New Roman"/>
              </a:rPr>
              <a:t>, 2012.</a:t>
            </a:r>
          </a:p>
        </p:txBody>
      </p:sp>
      <p:sp>
        <p:nvSpPr>
          <p:cNvPr id="63491" name="Прямоугольник 9"/>
          <p:cNvSpPr>
            <a:spLocks noChangeArrowheads="1"/>
          </p:cNvSpPr>
          <p:nvPr/>
        </p:nvSpPr>
        <p:spPr bwMode="auto">
          <a:xfrm>
            <a:off x="3571875" y="454025"/>
            <a:ext cx="191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a:solidFill>
                  <a:srgbClr val="FFFFFF"/>
                </a:solidFill>
              </a:rPr>
              <a:t>JORC 2012</a:t>
            </a:r>
            <a:r>
              <a:rPr lang="ru-RU" sz="2000" b="1">
                <a:solidFill>
                  <a:srgbClr val="000000"/>
                </a:solidFill>
              </a:rPr>
              <a:t>:</a:t>
            </a:r>
          </a:p>
        </p:txBody>
      </p:sp>
    </p:spTree>
    <p:extLst>
      <p:ext uri="{BB962C8B-B14F-4D97-AF65-F5344CB8AC3E}">
        <p14:creationId xmlns:p14="http://schemas.microsoft.com/office/powerpoint/2010/main" val="20215277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052513"/>
            <a:ext cx="9144000" cy="4855395"/>
          </a:xfrm>
          <a:prstGeom prst="rect">
            <a:avLst/>
          </a:prstGeom>
          <a:solidFill>
            <a:schemeClr val="bg1">
              <a:lumMod val="95000"/>
            </a:schemeClr>
          </a:solidFill>
        </p:spPr>
        <p:txBody>
          <a:bodyPr lIns="91402" tIns="45702" rIns="91402" bIns="45702">
            <a:spAutoFit/>
          </a:bodyPr>
          <a:lstStyle/>
          <a:p>
            <a:pPr algn="just">
              <a:lnSpc>
                <a:spcPct val="150000"/>
              </a:lnSpc>
              <a:spcAft>
                <a:spcPts val="0"/>
              </a:spcAft>
              <a:buSzPts val="1000"/>
              <a:tabLst>
                <a:tab pos="457154" algn="l"/>
              </a:tabLst>
              <a:defRPr/>
            </a:pPr>
            <a:r>
              <a:rPr lang="ru-RU" sz="1600" b="1" i="1" u="sng" dirty="0">
                <a:solidFill>
                  <a:srgbClr val="888888"/>
                </a:solidFill>
                <a:latin typeface="Times New Roman" pitchFamily="18" charset="0"/>
                <a:ea typeface="Calibri"/>
                <a:cs typeface="Times New Roman" pitchFamily="18" charset="0"/>
              </a:rPr>
              <a:t>Измеренные (</a:t>
            </a:r>
            <a:r>
              <a:rPr lang="ru-RU" sz="1600" b="1" i="1" u="sng" dirty="0" err="1">
                <a:solidFill>
                  <a:srgbClr val="888888"/>
                </a:solidFill>
                <a:latin typeface="Times New Roman" pitchFamily="18" charset="0"/>
                <a:ea typeface="Calibri"/>
                <a:cs typeface="Times New Roman" pitchFamily="18" charset="0"/>
              </a:rPr>
              <a:t>Measured</a:t>
            </a:r>
            <a:r>
              <a:rPr lang="ru-RU" sz="1600" b="1" i="1" u="sng" dirty="0">
                <a:solidFill>
                  <a:srgbClr val="888888"/>
                </a:solidFill>
                <a:latin typeface="Times New Roman" pitchFamily="18" charset="0"/>
                <a:ea typeface="Calibri"/>
                <a:cs typeface="Times New Roman" pitchFamily="18" charset="0"/>
              </a:rPr>
              <a:t>) </a:t>
            </a:r>
            <a:r>
              <a:rPr lang="ru-RU" sz="1600" b="1" dirty="0">
                <a:solidFill>
                  <a:srgbClr val="888888"/>
                </a:solidFill>
                <a:latin typeface="Times New Roman" pitchFamily="18" charset="0"/>
                <a:ea typeface="Calibri"/>
                <a:cs typeface="Times New Roman" pitchFamily="18" charset="0"/>
              </a:rPr>
              <a:t>Минеральные Ресурсы – та часть минеральных ресурсов, для которых геологических данных достаточно для того чтобы подтвердить геологическую непрерывность и непрерывность содержаний полезного компонента (или качества) между точками наблюдения. Это та часть Минеральных Ресурсов, для которой количество материала и содержание полезного компонента (или качество), плотность, форма и физические характеристики оцениваются с достоверностью, достаточной для использования модифицирующих факторов для детального планирования горных работ и окончательной оценки экономической эффективности отработки месторождения (JORC </a:t>
            </a:r>
            <a:r>
              <a:rPr lang="ru-RU" sz="1600" b="1" dirty="0" err="1">
                <a:solidFill>
                  <a:srgbClr val="888888"/>
                </a:solidFill>
                <a:latin typeface="Times New Roman" pitchFamily="18" charset="0"/>
                <a:ea typeface="Calibri"/>
                <a:cs typeface="Times New Roman" pitchFamily="18" charset="0"/>
              </a:rPr>
              <a:t>Code</a:t>
            </a:r>
            <a:r>
              <a:rPr lang="ru-RU" sz="1600" b="1" dirty="0">
                <a:solidFill>
                  <a:srgbClr val="888888"/>
                </a:solidFill>
                <a:latin typeface="Times New Roman" pitchFamily="18" charset="0"/>
                <a:ea typeface="Calibri"/>
                <a:cs typeface="Times New Roman" pitchFamily="18" charset="0"/>
              </a:rPr>
              <a:t>, 2012).</a:t>
            </a:r>
          </a:p>
          <a:p>
            <a:pPr algn="just">
              <a:lnSpc>
                <a:spcPct val="150000"/>
              </a:lnSpc>
              <a:spcAft>
                <a:spcPts val="0"/>
              </a:spcAft>
              <a:buSzPts val="1000"/>
              <a:tabLst>
                <a:tab pos="457154" algn="l"/>
              </a:tabLst>
              <a:defRPr/>
            </a:pPr>
            <a:r>
              <a:rPr lang="ru-RU" sz="1600" b="1" dirty="0">
                <a:solidFill>
                  <a:srgbClr val="888888"/>
                </a:solidFill>
                <a:latin typeface="Times New Roman" pitchFamily="18" charset="0"/>
                <a:ea typeface="Calibri"/>
                <a:cs typeface="Times New Roman" pitchFamily="18" charset="0"/>
              </a:rPr>
              <a:t>Как следует из определения Минеральных Ресурсов, их классификация строится прежде всего на геологической изученности. Однако, при внимательном рассмотрении определений разных типов Минеральных Ресурсов видно, что чем выше категория, тем выше должна быть уверенность Компетентного лица в том, что Минеральные Ресурсы могут быть потенциально отработаны с экономической выгодой.</a:t>
            </a:r>
          </a:p>
        </p:txBody>
      </p:sp>
      <p:sp>
        <p:nvSpPr>
          <p:cNvPr id="64515" name="Прямоугольник 9"/>
          <p:cNvSpPr>
            <a:spLocks noChangeArrowheads="1"/>
          </p:cNvSpPr>
          <p:nvPr/>
        </p:nvSpPr>
        <p:spPr bwMode="auto">
          <a:xfrm>
            <a:off x="3571875" y="454025"/>
            <a:ext cx="191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a:solidFill>
                  <a:srgbClr val="FFFFFF"/>
                </a:solidFill>
              </a:rPr>
              <a:t>JORC 2012</a:t>
            </a:r>
            <a:r>
              <a:rPr lang="ru-RU" sz="2000" b="1">
                <a:solidFill>
                  <a:srgbClr val="000000"/>
                </a:solidFill>
              </a:rPr>
              <a:t>:</a:t>
            </a:r>
          </a:p>
        </p:txBody>
      </p:sp>
    </p:spTree>
    <p:extLst>
      <p:ext uri="{BB962C8B-B14F-4D97-AF65-F5344CB8AC3E}">
        <p14:creationId xmlns:p14="http://schemas.microsoft.com/office/powerpoint/2010/main" val="2137482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75" y="1268413"/>
            <a:ext cx="8929688" cy="4662487"/>
          </a:xfrm>
          <a:prstGeom prst="rect">
            <a:avLst/>
          </a:prstGeom>
          <a:solidFill>
            <a:schemeClr val="bg1">
              <a:lumMod val="95000"/>
            </a:schemeClr>
          </a:solidFill>
        </p:spPr>
        <p:txBody>
          <a:bodyPr lIns="91402" tIns="45702" rIns="91402" bIns="45702">
            <a:spAutoFit/>
          </a:bodyPr>
          <a:lstStyle/>
          <a:p>
            <a:pPr algn="just">
              <a:lnSpc>
                <a:spcPct val="150000"/>
              </a:lnSpc>
              <a:spcAft>
                <a:spcPts val="0"/>
              </a:spcAft>
              <a:buSzPts val="1000"/>
              <a:tabLst>
                <a:tab pos="457154" algn="l"/>
              </a:tabLst>
              <a:defRPr/>
            </a:pPr>
            <a:r>
              <a:rPr lang="ru-RU" sz="1800" dirty="0">
                <a:solidFill>
                  <a:srgbClr val="000000"/>
                </a:solidFill>
                <a:cs typeface="Arial"/>
              </a:rPr>
              <a:t>Существуют мнения, что Минеральными Ресурсами необходимо называть любое скопление полезного ископаемого, разведанного с достаточной степенью детальности. Однако такие заявления являются спекулятивными и Кодекс указывает, что во внимание должны быть приняты и сопутствующие факторы, влияющие на потенциально экономически рентабельную добычи и извлечение полезного компонента: планируемый метод добычи, переработки (технология), потенциальные затраты на инфраструктуру, соответствие качества сырья требованиям промышленности (для нерудного сырья), потенциальное влияние на окружающую среду и другие. Компетентное лица не обязано проводить полный технико-экономический расчет, но мнение на примере аналогичных месторождений или на основе специально проведенных дополнительных исследований должно быть изложено.</a:t>
            </a:r>
            <a:endParaRPr lang="ru-RU" sz="1800" dirty="0">
              <a:solidFill>
                <a:srgbClr val="888888"/>
              </a:solidFill>
              <a:latin typeface="Calibri"/>
              <a:ea typeface="Calibri"/>
              <a:cs typeface="Times New Roman"/>
            </a:endParaRPr>
          </a:p>
        </p:txBody>
      </p:sp>
      <p:sp>
        <p:nvSpPr>
          <p:cNvPr id="65539" name="Прямоугольник 9"/>
          <p:cNvSpPr>
            <a:spLocks noChangeArrowheads="1"/>
          </p:cNvSpPr>
          <p:nvPr/>
        </p:nvSpPr>
        <p:spPr bwMode="auto">
          <a:xfrm>
            <a:off x="3652838" y="549275"/>
            <a:ext cx="1909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a:solidFill>
                  <a:srgbClr val="FFFFFF"/>
                </a:solidFill>
              </a:rPr>
              <a:t>JORC 2012</a:t>
            </a:r>
            <a:r>
              <a:rPr lang="ru-RU" sz="2000" b="1">
                <a:solidFill>
                  <a:srgbClr val="000000"/>
                </a:solidFill>
              </a:rPr>
              <a:t>:</a:t>
            </a:r>
          </a:p>
        </p:txBody>
      </p:sp>
    </p:spTree>
    <p:extLst>
      <p:ext uri="{BB962C8B-B14F-4D97-AF65-F5344CB8AC3E}">
        <p14:creationId xmlns:p14="http://schemas.microsoft.com/office/powerpoint/2010/main" val="35221057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65175"/>
            <a:ext cx="9144000" cy="514350"/>
          </a:xfrm>
          <a:prstGeom prst="rect">
            <a:avLst/>
          </a:prstGeom>
          <a:solidFill>
            <a:schemeClr val="bg1">
              <a:lumMod val="95000"/>
            </a:schemeClr>
          </a:solidFill>
        </p:spPr>
        <p:txBody>
          <a:bodyPr lIns="91402" tIns="45702" rIns="91402" bIns="45702">
            <a:spAutoFit/>
          </a:bodyPr>
          <a:lstStyle/>
          <a:p>
            <a:pPr indent="542869" algn="just">
              <a:lnSpc>
                <a:spcPct val="150000"/>
              </a:lnSpc>
              <a:spcAft>
                <a:spcPts val="0"/>
              </a:spcAft>
              <a:buSzPts val="1000"/>
              <a:tabLst>
                <a:tab pos="457154" algn="l"/>
              </a:tabLst>
              <a:defRPr/>
            </a:pPr>
            <a:r>
              <a:rPr lang="ru-RU" sz="1800" dirty="0">
                <a:solidFill>
                  <a:srgbClr val="000000"/>
                </a:solidFill>
                <a:cs typeface="Arial"/>
              </a:rPr>
              <a:t>В качестве примера :</a:t>
            </a:r>
          </a:p>
        </p:txBody>
      </p:sp>
      <p:sp>
        <p:nvSpPr>
          <p:cNvPr id="66563" name="Прямоугольник 9"/>
          <p:cNvSpPr>
            <a:spLocks noChangeArrowheads="1"/>
          </p:cNvSpPr>
          <p:nvPr/>
        </p:nvSpPr>
        <p:spPr bwMode="auto">
          <a:xfrm>
            <a:off x="3632200" y="260350"/>
            <a:ext cx="1909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a:solidFill>
                  <a:srgbClr val="FFFFFF"/>
                </a:solidFill>
              </a:rPr>
              <a:t>JORC 2012</a:t>
            </a:r>
            <a:r>
              <a:rPr lang="ru-RU" sz="2000" b="1">
                <a:solidFill>
                  <a:srgbClr val="000000"/>
                </a:solidFill>
              </a:rPr>
              <a:t>:</a:t>
            </a:r>
          </a:p>
        </p:txBody>
      </p:sp>
      <p:sp>
        <p:nvSpPr>
          <p:cNvPr id="3" name="Прямоугольник 2"/>
          <p:cNvSpPr/>
          <p:nvPr/>
        </p:nvSpPr>
        <p:spPr>
          <a:xfrm>
            <a:off x="0" y="1289050"/>
            <a:ext cx="9144000" cy="3908754"/>
          </a:xfrm>
          <a:prstGeom prst="rect">
            <a:avLst/>
          </a:prstGeom>
        </p:spPr>
        <p:txBody>
          <a:bodyPr lIns="91430" tIns="45716" rIns="91430" bIns="45716">
            <a:spAutoFit/>
          </a:bodyPr>
          <a:lstStyle/>
          <a:p>
            <a:pPr algn="just">
              <a:defRPr/>
            </a:pPr>
            <a:r>
              <a:rPr lang="ru-RU" sz="1400" dirty="0">
                <a:solidFill>
                  <a:srgbClr val="000000"/>
                </a:solidFill>
                <a:cs typeface="Arial"/>
              </a:rPr>
              <a:t>•	</a:t>
            </a:r>
            <a:r>
              <a:rPr lang="ru-RU" sz="1600" b="1" dirty="0">
                <a:solidFill>
                  <a:srgbClr val="000000"/>
                </a:solidFill>
                <a:cs typeface="Arial"/>
              </a:rPr>
              <a:t>Влияние потенциально применимого метода отработки:</a:t>
            </a:r>
          </a:p>
          <a:p>
            <a:pPr algn="just">
              <a:defRPr/>
            </a:pPr>
            <a:endParaRPr lang="ru-RU" sz="1600" b="1" dirty="0">
              <a:solidFill>
                <a:srgbClr val="000000"/>
              </a:solidFill>
              <a:cs typeface="Arial"/>
            </a:endParaRPr>
          </a:p>
          <a:p>
            <a:pPr marL="285722" indent="-285722" algn="just">
              <a:lnSpc>
                <a:spcPct val="150000"/>
              </a:lnSpc>
              <a:buFontTx/>
              <a:buChar char="-"/>
              <a:defRPr/>
            </a:pPr>
            <a:r>
              <a:rPr lang="ru-RU" sz="1600" dirty="0">
                <a:solidFill>
                  <a:srgbClr val="000000"/>
                </a:solidFill>
                <a:latin typeface="Times New Roman" pitchFamily="18" charset="0"/>
                <a:cs typeface="Times New Roman" pitchFamily="18" charset="0"/>
              </a:rPr>
              <a:t>Минерализованное тело с низкими-средними содержаниями металла, потенциально пригодное для отработки открытым способом. В этом случае хорошей практикой является построение оболочки карьера с реалистичными параметрами. Для остальной части минерализации выделяются участки с повышенными содержаниями металла с другим бортовым содержанием, потенциально пригодные для подземной добычи. Вся остальная минерализация исключается из оценки или относится к разведочному потенциалу;</a:t>
            </a:r>
          </a:p>
          <a:p>
            <a:pPr marL="285722" indent="-285722" algn="just">
              <a:lnSpc>
                <a:spcPct val="150000"/>
              </a:lnSpc>
              <a:buFontTx/>
              <a:buChar char="-"/>
              <a:defRPr/>
            </a:pPr>
            <a:r>
              <a:rPr lang="ru-RU" sz="1600" dirty="0">
                <a:solidFill>
                  <a:srgbClr val="000000"/>
                </a:solidFill>
                <a:latin typeface="Times New Roman" pitchFamily="18" charset="0"/>
                <a:cs typeface="Times New Roman" pitchFamily="18" charset="0"/>
              </a:rPr>
              <a:t>Если минерализованное тело рассматривается, как потенциально пригодное для отработки методом скважинного подземного выщелачивания, то потребуются дополнительные исследования, доказывающие такую возможность – изучение проницаемости, </a:t>
            </a:r>
            <a:r>
              <a:rPr lang="ru-RU" sz="1600" dirty="0" err="1">
                <a:solidFill>
                  <a:srgbClr val="000000"/>
                </a:solidFill>
                <a:latin typeface="Times New Roman" pitchFamily="18" charset="0"/>
                <a:cs typeface="Times New Roman" pitchFamily="18" charset="0"/>
              </a:rPr>
              <a:t>выщелачиваемости</a:t>
            </a:r>
            <a:r>
              <a:rPr lang="ru-RU" sz="1600" dirty="0">
                <a:solidFill>
                  <a:srgbClr val="000000"/>
                </a:solidFill>
                <a:latin typeface="Times New Roman" pitchFamily="18" charset="0"/>
                <a:cs typeface="Times New Roman" pitchFamily="18" charset="0"/>
              </a:rPr>
              <a:t> и т.д.;</a:t>
            </a:r>
          </a:p>
        </p:txBody>
      </p:sp>
    </p:spTree>
    <p:extLst>
      <p:ext uri="{BB962C8B-B14F-4D97-AF65-F5344CB8AC3E}">
        <p14:creationId xmlns:p14="http://schemas.microsoft.com/office/powerpoint/2010/main" val="37589028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050" y="1557338"/>
            <a:ext cx="9144000" cy="4159250"/>
          </a:xfrm>
          <a:prstGeom prst="rect">
            <a:avLst/>
          </a:prstGeom>
          <a:solidFill>
            <a:schemeClr val="bg1">
              <a:lumMod val="95000"/>
            </a:schemeClr>
          </a:solidFill>
        </p:spPr>
        <p:txBody>
          <a:bodyPr lIns="91402" tIns="45702" rIns="91402" bIns="45702">
            <a:spAutoFit/>
          </a:bodyPr>
          <a:lstStyle/>
          <a:p>
            <a:pPr>
              <a:lnSpc>
                <a:spcPct val="115000"/>
              </a:lnSpc>
              <a:defRPr/>
            </a:pPr>
            <a:r>
              <a:rPr lang="ru-RU" sz="1800" b="1" i="1" dirty="0">
                <a:solidFill>
                  <a:srgbClr val="000000"/>
                </a:solidFill>
                <a:latin typeface="Arial" pitchFamily="34" charset="0"/>
                <a:cs typeface="Times New Roman" pitchFamily="18" charset="0"/>
              </a:rPr>
              <a:t>Рудные Резервы</a:t>
            </a:r>
            <a:r>
              <a:rPr lang="ru-RU" sz="1800" dirty="0">
                <a:solidFill>
                  <a:srgbClr val="000000"/>
                </a:solidFill>
                <a:latin typeface="Arial" pitchFamily="34" charset="0"/>
                <a:cs typeface="Times New Roman" pitchFamily="18" charset="0"/>
              </a:rPr>
              <a:t> – </a:t>
            </a:r>
            <a:r>
              <a:rPr lang="ru-RU" sz="1800" b="1" i="1" u="sng" dirty="0">
                <a:solidFill>
                  <a:srgbClr val="000000"/>
                </a:solidFill>
                <a:latin typeface="Arial" pitchFamily="34" charset="0"/>
                <a:cs typeface="Times New Roman" pitchFamily="18" charset="0"/>
              </a:rPr>
              <a:t>экономически извлекаемая часть Измеренных и/или Выявленных Минеральных Ресурсов</a:t>
            </a:r>
            <a:r>
              <a:rPr lang="ru-RU" sz="1800" dirty="0">
                <a:solidFill>
                  <a:srgbClr val="000000"/>
                </a:solidFill>
                <a:latin typeface="Arial" pitchFamily="34" charset="0"/>
                <a:cs typeface="Times New Roman" pitchFamily="18" charset="0"/>
              </a:rPr>
              <a:t>. </a:t>
            </a:r>
          </a:p>
          <a:p>
            <a:pPr>
              <a:lnSpc>
                <a:spcPct val="115000"/>
              </a:lnSpc>
              <a:defRPr/>
            </a:pPr>
            <a:endParaRPr lang="ru-RU" sz="1800" dirty="0">
              <a:solidFill>
                <a:srgbClr val="000000"/>
              </a:solidFill>
              <a:latin typeface="Arial" pitchFamily="34" charset="0"/>
              <a:cs typeface="Times New Roman" pitchFamily="18" charset="0"/>
            </a:endParaRPr>
          </a:p>
          <a:p>
            <a:pPr algn="just">
              <a:lnSpc>
                <a:spcPct val="115000"/>
              </a:lnSpc>
              <a:defRPr/>
            </a:pPr>
            <a:r>
              <a:rPr lang="ru-RU" sz="1600" dirty="0">
                <a:solidFill>
                  <a:srgbClr val="000000"/>
                </a:solidFill>
                <a:latin typeface="Arial" pitchFamily="34" charset="0"/>
                <a:cs typeface="Times New Roman" pitchFamily="18" charset="0"/>
              </a:rPr>
              <a:t>Они </a:t>
            </a:r>
            <a:r>
              <a:rPr lang="ru-RU" sz="1600" b="1" i="1" u="sng" dirty="0">
                <a:solidFill>
                  <a:srgbClr val="000000"/>
                </a:solidFill>
                <a:latin typeface="Arial" pitchFamily="34" charset="0"/>
                <a:cs typeface="Times New Roman" pitchFamily="18" charset="0"/>
              </a:rPr>
              <a:t>включают материал разубоживания и поправки на потери</a:t>
            </a:r>
            <a:r>
              <a:rPr lang="ru-RU" sz="1600" dirty="0">
                <a:solidFill>
                  <a:srgbClr val="000000"/>
                </a:solidFill>
                <a:latin typeface="Arial" pitchFamily="34" charset="0"/>
                <a:cs typeface="Times New Roman" pitchFamily="18" charset="0"/>
              </a:rPr>
              <a:t>, которые могут иметь место при добыче или извлечении материала, определяемые по необходимости на уровне </a:t>
            </a:r>
            <a:r>
              <a:rPr lang="ru-RU" sz="1600" dirty="0" err="1">
                <a:solidFill>
                  <a:srgbClr val="000000"/>
                </a:solidFill>
                <a:latin typeface="Arial" pitchFamily="34" charset="0"/>
                <a:cs typeface="Times New Roman" pitchFamily="18" charset="0"/>
              </a:rPr>
              <a:t>Pre-Feasibility</a:t>
            </a:r>
            <a:r>
              <a:rPr lang="ru-RU" sz="1600" dirty="0">
                <a:solidFill>
                  <a:srgbClr val="000000"/>
                </a:solidFill>
                <a:latin typeface="Arial" pitchFamily="34" charset="0"/>
                <a:cs typeface="Times New Roman" pitchFamily="18" charset="0"/>
              </a:rPr>
              <a:t> (</a:t>
            </a:r>
            <a:r>
              <a:rPr lang="ru-RU" sz="1600" dirty="0" err="1">
                <a:solidFill>
                  <a:srgbClr val="000000"/>
                </a:solidFill>
                <a:latin typeface="Arial" pitchFamily="34" charset="0"/>
                <a:cs typeface="Times New Roman" pitchFamily="18" charset="0"/>
              </a:rPr>
              <a:t>предпроектные</a:t>
            </a:r>
            <a:r>
              <a:rPr lang="ru-RU" sz="1600" dirty="0">
                <a:solidFill>
                  <a:srgbClr val="000000"/>
                </a:solidFill>
                <a:latin typeface="Arial" pitchFamily="34" charset="0"/>
                <a:cs typeface="Times New Roman" pitchFamily="18" charset="0"/>
              </a:rPr>
              <a:t> исследования) или </a:t>
            </a:r>
            <a:r>
              <a:rPr lang="ru-RU" sz="1600" dirty="0" err="1">
                <a:solidFill>
                  <a:srgbClr val="000000"/>
                </a:solidFill>
                <a:latin typeface="Arial" pitchFamily="34" charset="0"/>
                <a:cs typeface="Times New Roman" pitchFamily="18" charset="0"/>
              </a:rPr>
              <a:t>Feasibility</a:t>
            </a:r>
            <a:r>
              <a:rPr lang="ru-RU" sz="1600" dirty="0">
                <a:solidFill>
                  <a:srgbClr val="000000"/>
                </a:solidFill>
                <a:latin typeface="Arial" pitchFamily="34" charset="0"/>
                <a:cs typeface="Times New Roman" pitchFamily="18" charset="0"/>
              </a:rPr>
              <a:t> (проект освоения), и оцениваются с учетом  модифицирующих факторов.</a:t>
            </a:r>
          </a:p>
          <a:p>
            <a:pPr algn="just">
              <a:lnSpc>
                <a:spcPct val="115000"/>
              </a:lnSpc>
              <a:defRPr/>
            </a:pPr>
            <a:endParaRPr lang="ru-RU" sz="1600" dirty="0">
              <a:solidFill>
                <a:srgbClr val="000000"/>
              </a:solidFill>
              <a:latin typeface="Calibri" pitchFamily="34" charset="0"/>
              <a:ea typeface="Calibri" pitchFamily="34" charset="0"/>
              <a:cs typeface="Times New Roman" pitchFamily="18" charset="0"/>
            </a:endParaRPr>
          </a:p>
          <a:p>
            <a:pPr algn="just">
              <a:lnSpc>
                <a:spcPct val="115000"/>
              </a:lnSpc>
              <a:spcAft>
                <a:spcPts val="1800"/>
              </a:spcAft>
              <a:defRPr/>
            </a:pPr>
            <a:r>
              <a:rPr lang="ru-RU" sz="1600" dirty="0">
                <a:solidFill>
                  <a:srgbClr val="000000"/>
                </a:solidFill>
                <a:latin typeface="Arial" pitchFamily="34" charset="0"/>
                <a:cs typeface="Times New Roman" pitchFamily="18" charset="0"/>
              </a:rPr>
              <a:t>Модифицирующие факторы – ограничения, используемые при переводе Минеральных Ресурсов в Рудные Резервы. Они включают (но не ограничиваются) горные, перерабатывающие, металлургические, инфраструктурные, экономические, маркетинговые, правовые, экологические, социальные и государственные факторы.</a:t>
            </a:r>
          </a:p>
          <a:p>
            <a:pPr algn="just">
              <a:lnSpc>
                <a:spcPct val="115000"/>
              </a:lnSpc>
              <a:spcAft>
                <a:spcPts val="1800"/>
              </a:spcAft>
              <a:defRPr/>
            </a:pPr>
            <a:endParaRPr lang="ru-RU" sz="1600" dirty="0">
              <a:solidFill>
                <a:srgbClr val="000000"/>
              </a:solidFill>
              <a:latin typeface="Calibri" pitchFamily="34" charset="0"/>
              <a:cs typeface="Calibri" pitchFamily="34" charset="0"/>
            </a:endParaRPr>
          </a:p>
        </p:txBody>
      </p:sp>
      <p:sp>
        <p:nvSpPr>
          <p:cNvPr id="67587" name="Прямоугольник 9"/>
          <p:cNvSpPr>
            <a:spLocks noChangeArrowheads="1"/>
          </p:cNvSpPr>
          <p:nvPr/>
        </p:nvSpPr>
        <p:spPr bwMode="auto">
          <a:xfrm>
            <a:off x="3636963" y="461963"/>
            <a:ext cx="1909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a:solidFill>
                  <a:srgbClr val="FFFFFF"/>
                </a:solidFill>
              </a:rPr>
              <a:t>JORC 2012</a:t>
            </a:r>
            <a:r>
              <a:rPr lang="ru-RU" sz="2000" b="1">
                <a:solidFill>
                  <a:srgbClr val="000000"/>
                </a:solidFill>
              </a:rPr>
              <a:t>:</a:t>
            </a:r>
          </a:p>
        </p:txBody>
      </p:sp>
    </p:spTree>
    <p:extLst>
      <p:ext uri="{BB962C8B-B14F-4D97-AF65-F5344CB8AC3E}">
        <p14:creationId xmlns:p14="http://schemas.microsoft.com/office/powerpoint/2010/main" val="16724347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Прямоугольник 5"/>
          <p:cNvSpPr>
            <a:spLocks noChangeArrowheads="1"/>
          </p:cNvSpPr>
          <p:nvPr/>
        </p:nvSpPr>
        <p:spPr bwMode="auto">
          <a:xfrm>
            <a:off x="19050" y="1557338"/>
            <a:ext cx="9144000" cy="3468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indent="360363" algn="just">
              <a:lnSpc>
                <a:spcPct val="150000"/>
              </a:lnSpc>
            </a:pPr>
            <a:r>
              <a:rPr lang="ru-RU" sz="1800" i="1" dirty="0">
                <a:solidFill>
                  <a:srgbClr val="000000"/>
                </a:solidFill>
                <a:latin typeface="Arial" pitchFamily="34" charset="0"/>
                <a:cs typeface="Times New Roman" pitchFamily="18" charset="0"/>
              </a:rPr>
              <a:t>Фактически балансовые запасы ГКЗ ближе к Рудным Резервам в соответствии с Кодексом JORC, но без учета потерь и разубоживания, которые утверждаются отдельно.</a:t>
            </a:r>
          </a:p>
          <a:p>
            <a:pPr indent="360363" algn="just">
              <a:lnSpc>
                <a:spcPct val="150000"/>
              </a:lnSpc>
            </a:pPr>
            <a:r>
              <a:rPr lang="ru-RU" sz="1800" i="1" dirty="0" err="1">
                <a:solidFill>
                  <a:srgbClr val="000000"/>
                </a:solidFill>
                <a:latin typeface="Arial" pitchFamily="34" charset="0"/>
                <a:cs typeface="Times New Roman" pitchFamily="18" charset="0"/>
              </a:rPr>
              <a:t>Забалансовые</a:t>
            </a:r>
            <a:r>
              <a:rPr lang="ru-RU" sz="1800" i="1" dirty="0">
                <a:solidFill>
                  <a:srgbClr val="000000"/>
                </a:solidFill>
                <a:latin typeface="Arial" pitchFamily="34" charset="0"/>
                <a:cs typeface="Times New Roman" pitchFamily="18" charset="0"/>
              </a:rPr>
              <a:t> запасы ГКЗ могут как соответствовать Минеральным Ресурсам в соответствии с Кодексом JORC, не вошедшим в Рудные Резервы в отчете в соответствии с Кодексом JORC, если потенциально могут быть отработаны экономически рентабельно, так и исключаться из оценки, если нет потенциально экономически рентабельных технологий их отработки.</a:t>
            </a:r>
            <a:endParaRPr lang="ru-RU" sz="1600" dirty="0">
              <a:solidFill>
                <a:srgbClr val="000000"/>
              </a:solidFill>
              <a:latin typeface="Calibri" pitchFamily="34" charset="0"/>
              <a:ea typeface="Calibri" pitchFamily="34" charset="0"/>
              <a:cs typeface="Times New Roman" pitchFamily="18" charset="0"/>
            </a:endParaRPr>
          </a:p>
        </p:txBody>
      </p:sp>
      <p:sp>
        <p:nvSpPr>
          <p:cNvPr id="68611" name="Прямоугольник 9"/>
          <p:cNvSpPr>
            <a:spLocks noChangeArrowheads="1"/>
          </p:cNvSpPr>
          <p:nvPr/>
        </p:nvSpPr>
        <p:spPr bwMode="auto">
          <a:xfrm>
            <a:off x="2598738" y="461963"/>
            <a:ext cx="3986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a:solidFill>
                  <a:srgbClr val="FFFFFF"/>
                </a:solidFill>
              </a:rPr>
              <a:t>JORC 2012</a:t>
            </a:r>
            <a:r>
              <a:rPr lang="ru-RU" sz="2000" b="1">
                <a:solidFill>
                  <a:srgbClr val="FFFFFF"/>
                </a:solidFill>
              </a:rPr>
              <a:t> и запасы ГКЗ РФ</a:t>
            </a:r>
            <a:r>
              <a:rPr lang="ru-RU" sz="2000" b="1">
                <a:solidFill>
                  <a:srgbClr val="000000"/>
                </a:solidFill>
              </a:rPr>
              <a:t>:</a:t>
            </a:r>
          </a:p>
        </p:txBody>
      </p:sp>
    </p:spTree>
    <p:extLst>
      <p:ext uri="{BB962C8B-B14F-4D97-AF65-F5344CB8AC3E}">
        <p14:creationId xmlns:p14="http://schemas.microsoft.com/office/powerpoint/2010/main" val="218234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65" y="-44833"/>
            <a:ext cx="8229600" cy="462322"/>
          </a:xfrm>
        </p:spPr>
        <p:txBody>
          <a:bodyPr/>
          <a:lstStyle/>
          <a:p>
            <a:pPr algn="ctr"/>
            <a:r>
              <a:rPr lang="ru-RU" sz="1600" spc="0" dirty="0" smtClean="0"/>
              <a:t>КЛЮЧЕВЫЕ  ЦЕЛИ  СОЗДАНИЯ  ПРОФОРГАНИЗАЦИИ</a:t>
            </a:r>
            <a:endParaRPr lang="ru-RU" sz="1600" spc="0" dirty="0"/>
          </a:p>
        </p:txBody>
      </p:sp>
      <p:sp>
        <p:nvSpPr>
          <p:cNvPr id="3" name="Объект 2"/>
          <p:cNvSpPr>
            <a:spLocks noGrp="1"/>
          </p:cNvSpPr>
          <p:nvPr>
            <p:ph idx="1"/>
          </p:nvPr>
        </p:nvSpPr>
        <p:spPr>
          <a:xfrm>
            <a:off x="395536" y="620688"/>
            <a:ext cx="8229600" cy="648072"/>
          </a:xfrm>
        </p:spPr>
        <p:txBody>
          <a:bodyPr>
            <a:normAutofit/>
          </a:bodyPr>
          <a:lstStyle/>
          <a:p>
            <a:pPr marL="0" indent="0" algn="just">
              <a:buNone/>
            </a:pPr>
            <a:r>
              <a:rPr lang="ru-RU" sz="1800" dirty="0" smtClean="0">
                <a:latin typeface="Times New Roman" panose="02020603050405020304" pitchFamily="18" charset="0"/>
                <a:cs typeface="Times New Roman" panose="02020603050405020304" pitchFamily="18" charset="0"/>
              </a:rPr>
              <a:t>ПРОФОРГАНИЗАЦИЯ – объединение экспертов в одну организацию (Евразийский союз экспертов)</a:t>
            </a:r>
            <a:endParaRPr lang="ru-RU" sz="1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2E8AA8AF-F181-4DD6-B967-757F69000348}" type="slidenum">
              <a:rPr lang="ru-RU" smtClean="0">
                <a:solidFill>
                  <a:srgbClr val="7E97AD">
                    <a:lumMod val="50000"/>
                  </a:srgbClr>
                </a:solidFill>
              </a:rPr>
              <a:pPr/>
              <a:t>9</a:t>
            </a:fld>
            <a:endParaRPr lang="ru-RU">
              <a:solidFill>
                <a:srgbClr val="7E97AD">
                  <a:lumMod val="50000"/>
                </a:srgbClr>
              </a:solidFill>
            </a:endParaRPr>
          </a:p>
        </p:txBody>
      </p:sp>
      <p:sp>
        <p:nvSpPr>
          <p:cNvPr id="5" name="Прямоугольник 4"/>
          <p:cNvSpPr/>
          <p:nvPr/>
        </p:nvSpPr>
        <p:spPr>
          <a:xfrm>
            <a:off x="395536" y="1340768"/>
            <a:ext cx="8568952" cy="738664"/>
          </a:xfrm>
          <a:prstGeom prst="rect">
            <a:avLst/>
          </a:prstGeom>
        </p:spPr>
        <p:txBody>
          <a:bodyPr wrap="square">
            <a:spAutoFit/>
          </a:bodyPr>
          <a:lstStyle/>
          <a:p>
            <a:pPr algn="just" eaLnBrk="1" fontAlgn="auto" hangingPunct="1">
              <a:spcBef>
                <a:spcPts val="0"/>
              </a:spcBef>
              <a:spcAft>
                <a:spcPts val="0"/>
              </a:spcAft>
            </a:pPr>
            <a:r>
              <a:rPr lang="ru-RU" sz="1400" b="1" i="1" dirty="0">
                <a:solidFill>
                  <a:srgbClr val="7030A0"/>
                </a:solidFill>
                <a:latin typeface="Times New Roman" panose="02020603050405020304" pitchFamily="18" charset="0"/>
                <a:cs typeface="Times New Roman" panose="02020603050405020304" pitchFamily="18" charset="0"/>
              </a:rPr>
              <a:t>ЦЕЛЬ - создание прозрачной, функциональной, стабильной, саморегулируемой, само обновляемой, российской системы национального аудита запасов полезных ископаемых, обеспечив потребности РФ, недропользователей, банков, участников финансового рынка.</a:t>
            </a:r>
          </a:p>
        </p:txBody>
      </p:sp>
      <p:sp>
        <p:nvSpPr>
          <p:cNvPr id="6" name="TextBox 5"/>
          <p:cNvSpPr txBox="1"/>
          <p:nvPr/>
        </p:nvSpPr>
        <p:spPr>
          <a:xfrm>
            <a:off x="418707" y="2276872"/>
            <a:ext cx="8424936" cy="3724096"/>
          </a:xfrm>
          <a:prstGeom prst="rect">
            <a:avLst/>
          </a:prstGeom>
          <a:noFill/>
        </p:spPr>
        <p:txBody>
          <a:bodyPr wrap="square" rtlCol="0">
            <a:spAutoFit/>
          </a:bodyPr>
          <a:lstStyle/>
          <a:p>
            <a:pPr algn="just" eaLnBrk="1" fontAlgn="auto" hangingPunct="1">
              <a:spcBef>
                <a:spcPts val="600"/>
              </a:spcBef>
              <a:spcAft>
                <a:spcPts val="600"/>
              </a:spcAft>
            </a:pPr>
            <a:r>
              <a:rPr lang="ru-RU" sz="1600" dirty="0">
                <a:solidFill>
                  <a:srgbClr val="000000"/>
                </a:solidFill>
                <a:latin typeface="Times New Roman" panose="02020603050405020304" pitchFamily="18" charset="0"/>
                <a:cs typeface="Times New Roman" panose="02020603050405020304" pitchFamily="18" charset="0"/>
              </a:rPr>
              <a:t>ЗАДАЧИ:</a:t>
            </a:r>
          </a:p>
          <a:p>
            <a:pPr marL="400050" indent="-400050" algn="just" eaLnBrk="1" fontAlgn="auto" hangingPunct="1">
              <a:spcBef>
                <a:spcPts val="600"/>
              </a:spcBef>
              <a:spcAft>
                <a:spcPts val="600"/>
              </a:spcAft>
              <a:buFont typeface="+mj-lt"/>
              <a:buAutoNum type="romanUcPeriod"/>
            </a:pPr>
            <a:r>
              <a:rPr lang="ru-RU" sz="1600" dirty="0">
                <a:solidFill>
                  <a:srgbClr val="000000"/>
                </a:solidFill>
                <a:latin typeface="Times New Roman" panose="02020603050405020304" pitchFamily="18" charset="0"/>
                <a:cs typeface="Times New Roman" panose="02020603050405020304" pitchFamily="18" charset="0"/>
              </a:rPr>
              <a:t>Повышение эффективности (оперативности?) системы </a:t>
            </a:r>
            <a:r>
              <a:rPr lang="ru-RU" sz="1600" dirty="0" err="1">
                <a:solidFill>
                  <a:srgbClr val="000000"/>
                </a:solidFill>
                <a:latin typeface="Times New Roman" panose="02020603050405020304" pitchFamily="18" charset="0"/>
                <a:cs typeface="Times New Roman" panose="02020603050405020304" pitchFamily="18" charset="0"/>
              </a:rPr>
              <a:t>госуправления</a:t>
            </a:r>
            <a:r>
              <a:rPr lang="ru-RU" sz="1600" dirty="0">
                <a:solidFill>
                  <a:srgbClr val="000000"/>
                </a:solidFill>
                <a:latin typeface="Times New Roman" panose="02020603050405020304" pitchFamily="18" charset="0"/>
                <a:cs typeface="Times New Roman" panose="02020603050405020304" pitchFamily="18" charset="0"/>
              </a:rPr>
              <a:t> недропользованием РФ</a:t>
            </a:r>
          </a:p>
          <a:p>
            <a:pPr marL="400050" indent="-400050" algn="just" eaLnBrk="1" fontAlgn="auto" hangingPunct="1">
              <a:spcBef>
                <a:spcPts val="600"/>
              </a:spcBef>
              <a:spcAft>
                <a:spcPts val="600"/>
              </a:spcAft>
              <a:buFont typeface="+mj-lt"/>
              <a:buAutoNum type="romanUcPeriod"/>
            </a:pPr>
            <a:r>
              <a:rPr lang="ru-RU" sz="1600" dirty="0">
                <a:solidFill>
                  <a:srgbClr val="000000"/>
                </a:solidFill>
                <a:latin typeface="Times New Roman" panose="02020603050405020304" pitchFamily="18" charset="0"/>
                <a:cs typeface="Times New Roman" panose="02020603050405020304" pitchFamily="18" charset="0"/>
              </a:rPr>
              <a:t>Обеспечение для российского недропользователя справедливого и равного доступа к финансовым ресурсам</a:t>
            </a:r>
          </a:p>
          <a:p>
            <a:pPr marL="400050" indent="-400050" algn="just" eaLnBrk="1" fontAlgn="auto" hangingPunct="1">
              <a:spcBef>
                <a:spcPts val="600"/>
              </a:spcBef>
              <a:spcAft>
                <a:spcPts val="600"/>
              </a:spcAft>
              <a:buFont typeface="+mj-lt"/>
              <a:buAutoNum type="romanUcPeriod"/>
            </a:pPr>
            <a:r>
              <a:rPr lang="ru-RU" sz="1600" dirty="0">
                <a:solidFill>
                  <a:srgbClr val="000000"/>
                </a:solidFill>
                <a:latin typeface="Times New Roman" panose="02020603050405020304" pitchFamily="18" charset="0"/>
                <a:cs typeface="Times New Roman" panose="02020603050405020304" pitchFamily="18" charset="0"/>
              </a:rPr>
              <a:t>Обеспечение информационной безопасности РФ</a:t>
            </a:r>
          </a:p>
          <a:p>
            <a:pPr marL="400050" indent="-400050" algn="just" eaLnBrk="1" fontAlgn="auto" hangingPunct="1">
              <a:spcBef>
                <a:spcPts val="600"/>
              </a:spcBef>
              <a:spcAft>
                <a:spcPts val="600"/>
              </a:spcAft>
              <a:buFont typeface="+mj-lt"/>
              <a:buAutoNum type="romanUcPeriod"/>
            </a:pPr>
            <a:r>
              <a:rPr lang="ru-RU" sz="1600" dirty="0">
                <a:latin typeface="Times New Roman" panose="02020603050405020304" pitchFamily="18" charset="0"/>
                <a:cs typeface="Times New Roman" panose="02020603050405020304" pitchFamily="18" charset="0"/>
              </a:rPr>
              <a:t>Снижение трудоемкости, а следовательно и </a:t>
            </a:r>
            <a:r>
              <a:rPr lang="ru-RU" sz="1600" dirty="0" smtClean="0">
                <a:latin typeface="Times New Roman" panose="02020603050405020304" pitchFamily="18" charset="0"/>
                <a:cs typeface="Times New Roman" panose="02020603050405020304" pitchFamily="18" charset="0"/>
              </a:rPr>
              <a:t>сокращение времени на оценку запасов</a:t>
            </a:r>
            <a:endParaRPr lang="ru-RU" sz="1600" dirty="0">
              <a:latin typeface="Times New Roman" panose="02020603050405020304" pitchFamily="18" charset="0"/>
              <a:cs typeface="Times New Roman" panose="02020603050405020304" pitchFamily="18" charset="0"/>
            </a:endParaRPr>
          </a:p>
          <a:p>
            <a:pPr marL="400050" indent="-400050" algn="just" eaLnBrk="1" fontAlgn="auto" hangingPunct="1">
              <a:spcBef>
                <a:spcPts val="600"/>
              </a:spcBef>
              <a:spcAft>
                <a:spcPts val="600"/>
              </a:spcAft>
              <a:buFont typeface="+mj-lt"/>
              <a:buAutoNum type="romanUcPeriod"/>
            </a:pPr>
            <a:r>
              <a:rPr lang="ru-RU" sz="1600" dirty="0">
                <a:solidFill>
                  <a:srgbClr val="000000"/>
                </a:solidFill>
                <a:latin typeface="Times New Roman" panose="02020603050405020304" pitchFamily="18" charset="0"/>
                <a:cs typeface="Times New Roman" panose="02020603050405020304" pitchFamily="18" charset="0"/>
              </a:rPr>
              <a:t>Получение заказчиком услуги по аудиту ЗПИ в РФ, включая информацию о методах, основаниях и результатах оценки ЗПИ, осуществленной лицом, имеющим особый статус - </a:t>
            </a:r>
            <a:r>
              <a:rPr lang="ru-RU" sz="1600" b="1" i="1" dirty="0">
                <a:solidFill>
                  <a:srgbClr val="000000"/>
                </a:solidFill>
                <a:latin typeface="Times New Roman" panose="02020603050405020304" pitchFamily="18" charset="0"/>
                <a:cs typeface="Times New Roman" panose="02020603050405020304" pitchFamily="18" charset="0"/>
              </a:rPr>
              <a:t>национальный аудитор</a:t>
            </a:r>
            <a:r>
              <a:rPr lang="ru-RU" sz="1600" dirty="0">
                <a:solidFill>
                  <a:srgbClr val="000000"/>
                </a:solidFill>
                <a:latin typeface="Times New Roman" panose="02020603050405020304" pitchFamily="18" charset="0"/>
                <a:cs typeface="Times New Roman" panose="02020603050405020304" pitchFamily="18" charset="0"/>
              </a:rPr>
              <a:t>, признанным в РФ. </a:t>
            </a:r>
          </a:p>
          <a:p>
            <a:pPr marL="342900" indent="-342900" algn="just" eaLnBrk="1" fontAlgn="auto" hangingPunct="1">
              <a:spcBef>
                <a:spcPts val="600"/>
              </a:spcBef>
              <a:spcAft>
                <a:spcPts val="600"/>
              </a:spcAft>
              <a:buFont typeface="+mj-lt"/>
              <a:buAutoNum type="arabicPeriod"/>
            </a:pPr>
            <a:endParaRPr lang="ru-RU"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1439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Прямоугольник 5"/>
          <p:cNvSpPr>
            <a:spLocks noChangeArrowheads="1"/>
          </p:cNvSpPr>
          <p:nvPr/>
        </p:nvSpPr>
        <p:spPr bwMode="auto">
          <a:xfrm>
            <a:off x="0" y="1052736"/>
            <a:ext cx="9144000" cy="45242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indent="360363" algn="just"/>
            <a:r>
              <a:rPr lang="ru-RU" sz="1600" dirty="0">
                <a:solidFill>
                  <a:srgbClr val="000000"/>
                </a:solidFill>
                <a:latin typeface="Arial" pitchFamily="34" charset="0"/>
                <a:cs typeface="Times New Roman" pitchFamily="18" charset="0"/>
              </a:rPr>
              <a:t>Анализ Кодекса JORC-2012  и стандарта ГКЗ показывает, что простое соотнесение балансовых запасов ГКЗ с Минеральными Ресурсами в соответствии с Кодексом JORC является упрощенным подходом. Балансовые запасы ГКЗ ближе всего соответствуют тем Минеральным Ресурсам в соответствии с Кодексом JORC, которые могут быть конвертированы в Рудные Резервы. </a:t>
            </a:r>
          </a:p>
          <a:p>
            <a:pPr indent="360363" algn="just"/>
            <a:r>
              <a:rPr lang="ru-RU" sz="1600" dirty="0">
                <a:solidFill>
                  <a:srgbClr val="000000"/>
                </a:solidFill>
                <a:latin typeface="Arial" pitchFamily="34" charset="0"/>
                <a:cs typeface="Times New Roman" pitchFamily="18" charset="0"/>
              </a:rPr>
              <a:t>А </a:t>
            </a:r>
            <a:r>
              <a:rPr lang="ru-RU" sz="1600" dirty="0" err="1">
                <a:solidFill>
                  <a:srgbClr val="000000"/>
                </a:solidFill>
                <a:latin typeface="Arial" pitchFamily="34" charset="0"/>
                <a:cs typeface="Times New Roman" pitchFamily="18" charset="0"/>
              </a:rPr>
              <a:t>забалансовые</a:t>
            </a:r>
            <a:r>
              <a:rPr lang="ru-RU" sz="1600" dirty="0">
                <a:solidFill>
                  <a:srgbClr val="000000"/>
                </a:solidFill>
                <a:latin typeface="Arial" pitchFamily="34" charset="0"/>
                <a:cs typeface="Times New Roman" pitchFamily="18" charset="0"/>
              </a:rPr>
              <a:t> запасы ГКЗ  лишь частично могут быть соотнесены с теми  Минеральным Ресурсам в соответствии с кодексом JORC, которые не могут быть конвертированы в Рудные Резервы. Таким образом, при прочих равных условиях суммарное количество Минеральных Ресурсов в соответствии с Кодексом JORC должно быть больше, чем балансовых запасов ГКЗ, поскольку они обычно включают как часть </a:t>
            </a:r>
            <a:r>
              <a:rPr lang="ru-RU" sz="1600" dirty="0" err="1">
                <a:solidFill>
                  <a:srgbClr val="000000"/>
                </a:solidFill>
                <a:latin typeface="Arial" pitchFamily="34" charset="0"/>
                <a:cs typeface="Times New Roman" pitchFamily="18" charset="0"/>
              </a:rPr>
              <a:t>забалансовых</a:t>
            </a:r>
            <a:r>
              <a:rPr lang="ru-RU" sz="1600" dirty="0">
                <a:solidFill>
                  <a:srgbClr val="000000"/>
                </a:solidFill>
                <a:latin typeface="Arial" pitchFamily="34" charset="0"/>
                <a:cs typeface="Times New Roman" pitchFamily="18" charset="0"/>
              </a:rPr>
              <a:t> по экономическим причинам запасов ГКЗ (требование потенциально экономически эффективного извлечения), так и часть ресурсов P1, которые могут быть соотнесены Предполагаемым (</a:t>
            </a:r>
            <a:r>
              <a:rPr lang="ru-RU" sz="1600" dirty="0" err="1">
                <a:solidFill>
                  <a:srgbClr val="000000"/>
                </a:solidFill>
                <a:latin typeface="Arial" pitchFamily="34" charset="0"/>
                <a:cs typeface="Times New Roman" pitchFamily="18" charset="0"/>
              </a:rPr>
              <a:t>Inferred</a:t>
            </a:r>
            <a:r>
              <a:rPr lang="ru-RU" sz="1600" dirty="0">
                <a:solidFill>
                  <a:srgbClr val="000000"/>
                </a:solidFill>
                <a:latin typeface="Arial" pitchFamily="34" charset="0"/>
                <a:cs typeface="Times New Roman" pitchFamily="18" charset="0"/>
              </a:rPr>
              <a:t>) Минеральным Ресурсам в соответствии с Кодексом JORC. </a:t>
            </a:r>
          </a:p>
          <a:p>
            <a:pPr indent="360363" algn="just"/>
            <a:r>
              <a:rPr lang="ru-RU" sz="1600" dirty="0">
                <a:solidFill>
                  <a:srgbClr val="000000"/>
                </a:solidFill>
                <a:latin typeface="Arial" pitchFamily="34" charset="0"/>
                <a:cs typeface="Times New Roman" pitchFamily="18" charset="0"/>
              </a:rPr>
              <a:t>Рудным Резервам в соответствии с Кодексом JORC соответствуют эксплуатационные запасы, учитывающие потери и разубоживание и выделяющиеся на действующих рудниках. Однако, окончательное решение по оценке и классификации Минеральных Ресурсов и Рудных Резервов в соответствии с требованиями Кодекса JORC (как и остальных кодексов CRIRSCO) принимается </a:t>
            </a:r>
            <a:r>
              <a:rPr lang="ru-RU" sz="1600" dirty="0" smtClean="0">
                <a:solidFill>
                  <a:srgbClr val="000000"/>
                </a:solidFill>
                <a:latin typeface="Arial" pitchFamily="34" charset="0"/>
                <a:cs typeface="Times New Roman" pitchFamily="18" charset="0"/>
              </a:rPr>
              <a:t>Компетентным </a:t>
            </a:r>
            <a:r>
              <a:rPr lang="ru-RU" sz="1600" dirty="0">
                <a:solidFill>
                  <a:srgbClr val="000000"/>
                </a:solidFill>
                <a:latin typeface="Arial" pitchFamily="34" charset="0"/>
                <a:cs typeface="Times New Roman" pitchFamily="18" charset="0"/>
              </a:rPr>
              <a:t>лицом. </a:t>
            </a:r>
            <a:endParaRPr lang="ru-RU" sz="1600" dirty="0">
              <a:solidFill>
                <a:srgbClr val="000000"/>
              </a:solidFill>
              <a:latin typeface="Calibri" pitchFamily="34" charset="0"/>
              <a:ea typeface="Calibri" pitchFamily="34" charset="0"/>
              <a:cs typeface="Times New Roman" pitchFamily="18" charset="0"/>
            </a:endParaRPr>
          </a:p>
        </p:txBody>
      </p:sp>
      <p:sp>
        <p:nvSpPr>
          <p:cNvPr id="69635" name="Прямоугольник 9"/>
          <p:cNvSpPr>
            <a:spLocks noChangeArrowheads="1"/>
          </p:cNvSpPr>
          <p:nvPr/>
        </p:nvSpPr>
        <p:spPr bwMode="auto">
          <a:xfrm>
            <a:off x="2574539" y="188640"/>
            <a:ext cx="3986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indent="358775" algn="just"/>
            <a:r>
              <a:rPr lang="en-US" sz="2000" b="1" dirty="0">
                <a:solidFill>
                  <a:srgbClr val="FFFFFF"/>
                </a:solidFill>
              </a:rPr>
              <a:t>JORC 2012</a:t>
            </a:r>
            <a:r>
              <a:rPr lang="ru-RU" sz="2000" b="1" dirty="0">
                <a:solidFill>
                  <a:srgbClr val="FFFFFF"/>
                </a:solidFill>
              </a:rPr>
              <a:t> и запасы ГКЗ РФ</a:t>
            </a:r>
            <a:r>
              <a:rPr lang="ru-RU" sz="2000" b="1" dirty="0">
                <a:solidFill>
                  <a:srgbClr val="000000"/>
                </a:solidFill>
              </a:rPr>
              <a:t>:</a:t>
            </a:r>
          </a:p>
        </p:txBody>
      </p:sp>
    </p:spTree>
    <p:extLst>
      <p:ext uri="{BB962C8B-B14F-4D97-AF65-F5344CB8AC3E}">
        <p14:creationId xmlns:p14="http://schemas.microsoft.com/office/powerpoint/2010/main" val="23151280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281113" y="76200"/>
            <a:ext cx="7696200" cy="914400"/>
          </a:xfrm>
          <a:prstGeom prst="rect">
            <a:avLst/>
          </a:prstGeom>
        </p:spPr>
        <p:txBody>
          <a:bodyPr lIns="87267" tIns="43634" rIns="87267" bIns="43634" anchor="ctr"/>
          <a:lstStyle/>
          <a:p>
            <a:pPr algn="ctr" defTabSz="727223">
              <a:defRPr/>
            </a:pPr>
            <a:r>
              <a:rPr lang="ru-RU" sz="2500" dirty="0">
                <a:solidFill>
                  <a:schemeClr val="bg1"/>
                </a:solidFill>
                <a:latin typeface="+mj-lt"/>
                <a:ea typeface="+mj-ea"/>
                <a:cs typeface="+mj-cs"/>
                <a:sym typeface="Gill Sans" charset="0"/>
              </a:rPr>
              <a:t>Шаблон </a:t>
            </a:r>
            <a:r>
              <a:rPr lang="en-US" sz="2500" dirty="0">
                <a:solidFill>
                  <a:schemeClr val="bg1"/>
                </a:solidFill>
                <a:latin typeface="+mj-lt"/>
                <a:ea typeface="+mj-ea"/>
                <a:cs typeface="+mj-cs"/>
                <a:sym typeface="Gill Sans" charset="0"/>
              </a:rPr>
              <a:t>CRIRSCO</a:t>
            </a:r>
            <a:endParaRPr lang="en-AU" sz="2500" dirty="0">
              <a:solidFill>
                <a:schemeClr val="bg1"/>
              </a:solidFill>
              <a:latin typeface="+mj-lt"/>
              <a:ea typeface="+mj-ea"/>
              <a:cs typeface="+mj-cs"/>
              <a:sym typeface="Gill Sans" charset="0"/>
            </a:endParaRPr>
          </a:p>
        </p:txBody>
      </p:sp>
      <p:sp>
        <p:nvSpPr>
          <p:cNvPr id="5" name="Content Placeholder 5"/>
          <p:cNvSpPr txBox="1">
            <a:spLocks/>
          </p:cNvSpPr>
          <p:nvPr/>
        </p:nvSpPr>
        <p:spPr bwMode="auto">
          <a:xfrm>
            <a:off x="179388" y="1557338"/>
            <a:ext cx="8797925"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7" tIns="43634" rIns="87267" bIns="43634"/>
          <a:lstStyle>
            <a:lvl1pPr marL="465138" indent="247650" defTabSz="1033463">
              <a:defRPr sz="2400">
                <a:solidFill>
                  <a:schemeClr val="tx1"/>
                </a:solidFill>
                <a:latin typeface="Times"/>
                <a:cs typeface="Arial" pitchFamily="34" charset="0"/>
              </a:defRPr>
            </a:lvl1pPr>
            <a:lvl2pPr marL="742950" indent="-285750" defTabSz="1033463">
              <a:defRPr sz="2400">
                <a:solidFill>
                  <a:schemeClr val="tx1"/>
                </a:solidFill>
                <a:latin typeface="Times"/>
                <a:cs typeface="Arial" pitchFamily="34" charset="0"/>
              </a:defRPr>
            </a:lvl2pPr>
            <a:lvl3pPr marL="1143000" indent="-228600" defTabSz="1033463">
              <a:defRPr sz="2400">
                <a:solidFill>
                  <a:schemeClr val="tx1"/>
                </a:solidFill>
                <a:latin typeface="Times"/>
                <a:cs typeface="Arial" pitchFamily="34" charset="0"/>
              </a:defRPr>
            </a:lvl3pPr>
            <a:lvl4pPr marL="1600200" indent="-228600" defTabSz="1033463">
              <a:defRPr sz="2400">
                <a:solidFill>
                  <a:schemeClr val="tx1"/>
                </a:solidFill>
                <a:latin typeface="Times"/>
                <a:cs typeface="Arial" pitchFamily="34" charset="0"/>
              </a:defRPr>
            </a:lvl4pPr>
            <a:lvl5pPr marL="2057400" indent="-228600" defTabSz="1033463">
              <a:defRPr sz="2400">
                <a:solidFill>
                  <a:schemeClr val="tx1"/>
                </a:solidFill>
                <a:latin typeface="Times"/>
                <a:cs typeface="Arial" pitchFamily="34" charset="0"/>
              </a:defRPr>
            </a:lvl5pPr>
            <a:lvl6pPr marL="2514600" indent="-228600" defTabSz="1033463" eaLnBrk="0" fontAlgn="base" hangingPunct="0">
              <a:spcBef>
                <a:spcPct val="0"/>
              </a:spcBef>
              <a:spcAft>
                <a:spcPct val="0"/>
              </a:spcAft>
              <a:defRPr sz="2400">
                <a:solidFill>
                  <a:schemeClr val="tx1"/>
                </a:solidFill>
                <a:latin typeface="Times"/>
                <a:cs typeface="Arial" pitchFamily="34" charset="0"/>
              </a:defRPr>
            </a:lvl6pPr>
            <a:lvl7pPr marL="2971800" indent="-228600" defTabSz="1033463" eaLnBrk="0" fontAlgn="base" hangingPunct="0">
              <a:spcBef>
                <a:spcPct val="0"/>
              </a:spcBef>
              <a:spcAft>
                <a:spcPct val="0"/>
              </a:spcAft>
              <a:defRPr sz="2400">
                <a:solidFill>
                  <a:schemeClr val="tx1"/>
                </a:solidFill>
                <a:latin typeface="Times"/>
                <a:cs typeface="Arial" pitchFamily="34" charset="0"/>
              </a:defRPr>
            </a:lvl7pPr>
            <a:lvl8pPr marL="3429000" indent="-228600" defTabSz="1033463" eaLnBrk="0" fontAlgn="base" hangingPunct="0">
              <a:spcBef>
                <a:spcPct val="0"/>
              </a:spcBef>
              <a:spcAft>
                <a:spcPct val="0"/>
              </a:spcAft>
              <a:defRPr sz="2400">
                <a:solidFill>
                  <a:schemeClr val="tx1"/>
                </a:solidFill>
                <a:latin typeface="Times"/>
                <a:cs typeface="Arial" pitchFamily="34" charset="0"/>
              </a:defRPr>
            </a:lvl8pPr>
            <a:lvl9pPr marL="3886200" indent="-228600" defTabSz="1033463" eaLnBrk="0" fontAlgn="base" hangingPunct="0">
              <a:spcBef>
                <a:spcPct val="0"/>
              </a:spcBef>
              <a:spcAft>
                <a:spcPct val="0"/>
              </a:spcAft>
              <a:defRPr sz="2400">
                <a:solidFill>
                  <a:schemeClr val="tx1"/>
                </a:solidFill>
                <a:latin typeface="Times"/>
                <a:cs typeface="Arial" pitchFamily="34" charset="0"/>
              </a:defRPr>
            </a:lvl9pPr>
          </a:lstStyle>
          <a:p>
            <a:pPr algn="just">
              <a:spcAft>
                <a:spcPts val="575"/>
              </a:spcAft>
              <a:buSzPct val="100000"/>
              <a:buFontTx/>
              <a:buChar char="•"/>
            </a:pPr>
            <a:r>
              <a:rPr lang="ru-RU" altLang="ru-RU" sz="1900">
                <a:latin typeface="Times New Roman" pitchFamily="18" charset="0"/>
                <a:cs typeface="Times New Roman" pitchFamily="18" charset="0"/>
                <a:sym typeface="Gill Sans" charset="0"/>
              </a:rPr>
              <a:t>Шаблон CRIRSCO разработан для обеспечения единой терминологии отчетности при раскрытии информации добывающими компаниями о запасах полезных ископаемых для фондового рынка, при первичном размещении и последующей отчетности под надзором регулирующих финансовых органов.</a:t>
            </a:r>
          </a:p>
          <a:p>
            <a:pPr algn="just">
              <a:spcAft>
                <a:spcPts val="575"/>
              </a:spcAft>
              <a:buSzPct val="100000"/>
              <a:buFontTx/>
              <a:buChar char="•"/>
            </a:pPr>
            <a:endParaRPr lang="ru-RU" altLang="ru-RU" sz="1900">
              <a:latin typeface="Times New Roman" pitchFamily="18" charset="0"/>
              <a:cs typeface="Times New Roman" pitchFamily="18" charset="0"/>
              <a:sym typeface="Gill Sans" charset="0"/>
            </a:endParaRPr>
          </a:p>
          <a:p>
            <a:pPr algn="just">
              <a:spcAft>
                <a:spcPts val="575"/>
              </a:spcAft>
              <a:buSzPct val="100000"/>
              <a:buFontTx/>
              <a:buChar char="•"/>
            </a:pPr>
            <a:r>
              <a:rPr lang="ru-RU" sz="1900">
                <a:latin typeface="Times New Roman" pitchFamily="18" charset="0"/>
                <a:cs typeface="Times New Roman" pitchFamily="18" charset="0"/>
                <a:sym typeface="Gill Sans" charset="0"/>
              </a:rPr>
              <a:t>Шаблон применим ко всем твердым полезным ископаемым, включая алмазы, прочие цветные камни, горнорудное сырье, строительный камень и песчано-гравийные смеси, а также уголь, по которым соответствующие регулирующие органы требуют представления публичной отчетности о результатах геологоразведочных работ, ресурсах и запасах.</a:t>
            </a:r>
            <a:endParaRPr lang="en-AU" altLang="ru-RU" sz="1900">
              <a:latin typeface="Times New Roman" pitchFamily="18" charset="0"/>
              <a:cs typeface="Times New Roman" pitchFamily="18" charset="0"/>
              <a:sym typeface="Gill Sans" charset="0"/>
            </a:endParaRPr>
          </a:p>
        </p:txBody>
      </p:sp>
    </p:spTree>
    <p:extLst>
      <p:ext uri="{BB962C8B-B14F-4D97-AF65-F5344CB8AC3E}">
        <p14:creationId xmlns:p14="http://schemas.microsoft.com/office/powerpoint/2010/main" val="234050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281113" y="76200"/>
            <a:ext cx="7696200" cy="914400"/>
          </a:xfrm>
          <a:prstGeom prst="rect">
            <a:avLst/>
          </a:prstGeom>
        </p:spPr>
        <p:txBody>
          <a:bodyPr lIns="87267" tIns="43634" rIns="87267" bIns="43634" anchor="ctr"/>
          <a:lstStyle/>
          <a:p>
            <a:pPr algn="ctr" defTabSz="727223">
              <a:defRPr/>
            </a:pPr>
            <a:r>
              <a:rPr lang="ru-RU" sz="2500" dirty="0">
                <a:solidFill>
                  <a:schemeClr val="bg1"/>
                </a:solidFill>
                <a:latin typeface="+mj-lt"/>
                <a:ea typeface="+mj-ea"/>
                <a:cs typeface="+mj-cs"/>
                <a:sym typeface="Gill Sans" charset="0"/>
              </a:rPr>
              <a:t>Шаблон </a:t>
            </a:r>
            <a:r>
              <a:rPr lang="en-US" sz="2500" dirty="0">
                <a:solidFill>
                  <a:schemeClr val="bg1"/>
                </a:solidFill>
                <a:latin typeface="+mj-lt"/>
                <a:ea typeface="+mj-ea"/>
                <a:cs typeface="+mj-cs"/>
                <a:sym typeface="Gill Sans" charset="0"/>
              </a:rPr>
              <a:t>CRIRSCO</a:t>
            </a:r>
            <a:endParaRPr lang="en-AU" sz="2500" dirty="0">
              <a:solidFill>
                <a:schemeClr val="bg1"/>
              </a:solidFill>
              <a:latin typeface="+mj-lt"/>
              <a:ea typeface="+mj-ea"/>
              <a:cs typeface="+mj-cs"/>
              <a:sym typeface="Gill Sans" charset="0"/>
            </a:endParaRPr>
          </a:p>
        </p:txBody>
      </p:sp>
      <p:sp>
        <p:nvSpPr>
          <p:cNvPr id="5" name="Content Placeholder 5"/>
          <p:cNvSpPr txBox="1">
            <a:spLocks/>
          </p:cNvSpPr>
          <p:nvPr/>
        </p:nvSpPr>
        <p:spPr bwMode="auto">
          <a:xfrm>
            <a:off x="179388" y="1557338"/>
            <a:ext cx="87979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7" tIns="43634" rIns="87267" bIns="43634"/>
          <a:lstStyle>
            <a:lvl1pPr marL="465138" indent="608013" defTabSz="1033463">
              <a:defRPr sz="2400">
                <a:solidFill>
                  <a:schemeClr val="tx1"/>
                </a:solidFill>
                <a:latin typeface="Times"/>
                <a:cs typeface="Arial" pitchFamily="34" charset="0"/>
              </a:defRPr>
            </a:lvl1pPr>
            <a:lvl2pPr marL="742950" indent="-285750" defTabSz="1033463">
              <a:defRPr sz="2400">
                <a:solidFill>
                  <a:schemeClr val="tx1"/>
                </a:solidFill>
                <a:latin typeface="Times"/>
                <a:cs typeface="Arial" pitchFamily="34" charset="0"/>
              </a:defRPr>
            </a:lvl2pPr>
            <a:lvl3pPr marL="1143000" indent="-228600" defTabSz="1033463">
              <a:defRPr sz="2400">
                <a:solidFill>
                  <a:schemeClr val="tx1"/>
                </a:solidFill>
                <a:latin typeface="Times"/>
                <a:cs typeface="Arial" pitchFamily="34" charset="0"/>
              </a:defRPr>
            </a:lvl3pPr>
            <a:lvl4pPr marL="1600200" indent="-228600" defTabSz="1033463">
              <a:defRPr sz="2400">
                <a:solidFill>
                  <a:schemeClr val="tx1"/>
                </a:solidFill>
                <a:latin typeface="Times"/>
                <a:cs typeface="Arial" pitchFamily="34" charset="0"/>
              </a:defRPr>
            </a:lvl4pPr>
            <a:lvl5pPr marL="2057400" indent="-228600" defTabSz="1033463">
              <a:defRPr sz="2400">
                <a:solidFill>
                  <a:schemeClr val="tx1"/>
                </a:solidFill>
                <a:latin typeface="Times"/>
                <a:cs typeface="Arial" pitchFamily="34" charset="0"/>
              </a:defRPr>
            </a:lvl5pPr>
            <a:lvl6pPr marL="2514600" indent="-228600" defTabSz="1033463" eaLnBrk="0" fontAlgn="base" hangingPunct="0">
              <a:spcBef>
                <a:spcPct val="0"/>
              </a:spcBef>
              <a:spcAft>
                <a:spcPct val="0"/>
              </a:spcAft>
              <a:defRPr sz="2400">
                <a:solidFill>
                  <a:schemeClr val="tx1"/>
                </a:solidFill>
                <a:latin typeface="Times"/>
                <a:cs typeface="Arial" pitchFamily="34" charset="0"/>
              </a:defRPr>
            </a:lvl6pPr>
            <a:lvl7pPr marL="2971800" indent="-228600" defTabSz="1033463" eaLnBrk="0" fontAlgn="base" hangingPunct="0">
              <a:spcBef>
                <a:spcPct val="0"/>
              </a:spcBef>
              <a:spcAft>
                <a:spcPct val="0"/>
              </a:spcAft>
              <a:defRPr sz="2400">
                <a:solidFill>
                  <a:schemeClr val="tx1"/>
                </a:solidFill>
                <a:latin typeface="Times"/>
                <a:cs typeface="Arial" pitchFamily="34" charset="0"/>
              </a:defRPr>
            </a:lvl7pPr>
            <a:lvl8pPr marL="3429000" indent="-228600" defTabSz="1033463" eaLnBrk="0" fontAlgn="base" hangingPunct="0">
              <a:spcBef>
                <a:spcPct val="0"/>
              </a:spcBef>
              <a:spcAft>
                <a:spcPct val="0"/>
              </a:spcAft>
              <a:defRPr sz="2400">
                <a:solidFill>
                  <a:schemeClr val="tx1"/>
                </a:solidFill>
                <a:latin typeface="Times"/>
                <a:cs typeface="Arial" pitchFamily="34" charset="0"/>
              </a:defRPr>
            </a:lvl8pPr>
            <a:lvl9pPr marL="3886200" indent="-228600" defTabSz="1033463" eaLnBrk="0" fontAlgn="base" hangingPunct="0">
              <a:spcBef>
                <a:spcPct val="0"/>
              </a:spcBef>
              <a:spcAft>
                <a:spcPct val="0"/>
              </a:spcAft>
              <a:defRPr sz="2400">
                <a:solidFill>
                  <a:schemeClr val="tx1"/>
                </a:solidFill>
                <a:latin typeface="Times"/>
                <a:cs typeface="Arial" pitchFamily="34" charset="0"/>
              </a:defRPr>
            </a:lvl9pPr>
          </a:lstStyle>
          <a:p>
            <a:pPr algn="just">
              <a:lnSpc>
                <a:spcPct val="150000"/>
              </a:lnSpc>
              <a:spcAft>
                <a:spcPts val="575"/>
              </a:spcAft>
              <a:buSzPct val="100000"/>
            </a:pPr>
            <a:r>
              <a:rPr lang="ru-RU" altLang="ru-RU" sz="1900">
                <a:latin typeface="Times New Roman" pitchFamily="18" charset="0"/>
                <a:cs typeface="Times New Roman" pitchFamily="18" charset="0"/>
                <a:sym typeface="Gill Sans" charset="0"/>
              </a:rPr>
              <a:t>«Шаблон CRIRSCO» интегрирует минимально необходимые стандартные требования, принятые в национальных стандартах отчетности отдельных стран мира, с рекомендациями и разъясняющими руководящими указаниями по составлению публичной отчетности по результатам геологоразведочных работ, минеральным ресурсам и запасам ТПИ. Принятые в настоящем издании дефиниции Международного Шаблона Отчетности либо полностью идентичны дефинициям, используемым странами, представленными в Комитете CRIRSCO, либо имеют от них несущественные отличия.</a:t>
            </a:r>
            <a:endParaRPr lang="en-AU" altLang="ru-RU" sz="1900">
              <a:latin typeface="Times New Roman" pitchFamily="18" charset="0"/>
              <a:cs typeface="Times New Roman" pitchFamily="18" charset="0"/>
              <a:sym typeface="Gill Sans" charset="0"/>
            </a:endParaRPr>
          </a:p>
        </p:txBody>
      </p:sp>
    </p:spTree>
    <p:extLst>
      <p:ext uri="{BB962C8B-B14F-4D97-AF65-F5344CB8AC3E}">
        <p14:creationId xmlns:p14="http://schemas.microsoft.com/office/powerpoint/2010/main" val="310962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281113" y="76200"/>
            <a:ext cx="7696200" cy="914400"/>
          </a:xfrm>
          <a:prstGeom prst="rect">
            <a:avLst/>
          </a:prstGeom>
        </p:spPr>
        <p:txBody>
          <a:bodyPr lIns="87267" tIns="43634" rIns="87267" bIns="43634" anchor="ctr"/>
          <a:lstStyle/>
          <a:p>
            <a:pPr algn="ctr" defTabSz="727223">
              <a:defRPr/>
            </a:pPr>
            <a:r>
              <a:rPr lang="ru-RU" sz="2500" dirty="0">
                <a:solidFill>
                  <a:schemeClr val="bg1"/>
                </a:solidFill>
                <a:latin typeface="+mj-lt"/>
                <a:ea typeface="+mj-ea"/>
                <a:cs typeface="+mj-cs"/>
                <a:sym typeface="Gill Sans" charset="0"/>
              </a:rPr>
              <a:t>Шаблон </a:t>
            </a:r>
            <a:r>
              <a:rPr lang="en-US" sz="2500" dirty="0">
                <a:solidFill>
                  <a:schemeClr val="bg1"/>
                </a:solidFill>
                <a:latin typeface="+mj-lt"/>
                <a:ea typeface="+mj-ea"/>
                <a:cs typeface="+mj-cs"/>
                <a:sym typeface="Gill Sans" charset="0"/>
              </a:rPr>
              <a:t>CRIRSCO</a:t>
            </a:r>
            <a:endParaRPr lang="en-AU" sz="2500" dirty="0">
              <a:solidFill>
                <a:schemeClr val="bg1"/>
              </a:solidFill>
              <a:latin typeface="+mj-lt"/>
              <a:ea typeface="+mj-ea"/>
              <a:cs typeface="+mj-cs"/>
              <a:sym typeface="Gill Sans" charset="0"/>
            </a:endParaRPr>
          </a:p>
        </p:txBody>
      </p:sp>
      <p:sp>
        <p:nvSpPr>
          <p:cNvPr id="5" name="Content Placeholder 5"/>
          <p:cNvSpPr txBox="1">
            <a:spLocks/>
          </p:cNvSpPr>
          <p:nvPr/>
        </p:nvSpPr>
        <p:spPr bwMode="auto">
          <a:xfrm>
            <a:off x="0" y="1412875"/>
            <a:ext cx="91440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7" tIns="43634" rIns="87267" bIns="43634"/>
          <a:lstStyle>
            <a:lvl1pPr marL="361950" indent="350838" defTabSz="1033463">
              <a:defRPr sz="2400">
                <a:solidFill>
                  <a:schemeClr val="tx1"/>
                </a:solidFill>
                <a:latin typeface="Times"/>
                <a:cs typeface="Arial" pitchFamily="34" charset="0"/>
              </a:defRPr>
            </a:lvl1pPr>
            <a:lvl2pPr marL="742950" indent="-285750" defTabSz="1033463">
              <a:defRPr sz="2400">
                <a:solidFill>
                  <a:schemeClr val="tx1"/>
                </a:solidFill>
                <a:latin typeface="Times"/>
                <a:cs typeface="Arial" pitchFamily="34" charset="0"/>
              </a:defRPr>
            </a:lvl2pPr>
            <a:lvl3pPr marL="1143000" indent="-228600" defTabSz="1033463">
              <a:defRPr sz="2400">
                <a:solidFill>
                  <a:schemeClr val="tx1"/>
                </a:solidFill>
                <a:latin typeface="Times"/>
                <a:cs typeface="Arial" pitchFamily="34" charset="0"/>
              </a:defRPr>
            </a:lvl3pPr>
            <a:lvl4pPr marL="1600200" indent="-228600" defTabSz="1033463">
              <a:defRPr sz="2400">
                <a:solidFill>
                  <a:schemeClr val="tx1"/>
                </a:solidFill>
                <a:latin typeface="Times"/>
                <a:cs typeface="Arial" pitchFamily="34" charset="0"/>
              </a:defRPr>
            </a:lvl4pPr>
            <a:lvl5pPr marL="2057400" indent="-228600" defTabSz="1033463">
              <a:defRPr sz="2400">
                <a:solidFill>
                  <a:schemeClr val="tx1"/>
                </a:solidFill>
                <a:latin typeface="Times"/>
                <a:cs typeface="Arial" pitchFamily="34" charset="0"/>
              </a:defRPr>
            </a:lvl5pPr>
            <a:lvl6pPr marL="2514600" indent="-228600" defTabSz="1033463" eaLnBrk="0" fontAlgn="base" hangingPunct="0">
              <a:spcBef>
                <a:spcPct val="0"/>
              </a:spcBef>
              <a:spcAft>
                <a:spcPct val="0"/>
              </a:spcAft>
              <a:defRPr sz="2400">
                <a:solidFill>
                  <a:schemeClr val="tx1"/>
                </a:solidFill>
                <a:latin typeface="Times"/>
                <a:cs typeface="Arial" pitchFamily="34" charset="0"/>
              </a:defRPr>
            </a:lvl6pPr>
            <a:lvl7pPr marL="2971800" indent="-228600" defTabSz="1033463" eaLnBrk="0" fontAlgn="base" hangingPunct="0">
              <a:spcBef>
                <a:spcPct val="0"/>
              </a:spcBef>
              <a:spcAft>
                <a:spcPct val="0"/>
              </a:spcAft>
              <a:defRPr sz="2400">
                <a:solidFill>
                  <a:schemeClr val="tx1"/>
                </a:solidFill>
                <a:latin typeface="Times"/>
                <a:cs typeface="Arial" pitchFamily="34" charset="0"/>
              </a:defRPr>
            </a:lvl7pPr>
            <a:lvl8pPr marL="3429000" indent="-228600" defTabSz="1033463" eaLnBrk="0" fontAlgn="base" hangingPunct="0">
              <a:spcBef>
                <a:spcPct val="0"/>
              </a:spcBef>
              <a:spcAft>
                <a:spcPct val="0"/>
              </a:spcAft>
              <a:defRPr sz="2400">
                <a:solidFill>
                  <a:schemeClr val="tx1"/>
                </a:solidFill>
                <a:latin typeface="Times"/>
                <a:cs typeface="Arial" pitchFamily="34" charset="0"/>
              </a:defRPr>
            </a:lvl8pPr>
            <a:lvl9pPr marL="3886200" indent="-228600" defTabSz="1033463" eaLnBrk="0" fontAlgn="base" hangingPunct="0">
              <a:spcBef>
                <a:spcPct val="0"/>
              </a:spcBef>
              <a:spcAft>
                <a:spcPct val="0"/>
              </a:spcAft>
              <a:defRPr sz="2400">
                <a:solidFill>
                  <a:schemeClr val="tx1"/>
                </a:solidFill>
                <a:latin typeface="Times"/>
                <a:cs typeface="Arial" pitchFamily="34" charset="0"/>
              </a:defRPr>
            </a:lvl9pPr>
          </a:lstStyle>
          <a:p>
            <a:pPr algn="just"/>
            <a:r>
              <a:rPr lang="ru-RU" sz="2000" i="1">
                <a:solidFill>
                  <a:srgbClr val="000000"/>
                </a:solidFill>
                <a:latin typeface="Times New Roman" pitchFamily="18" charset="0"/>
                <a:ea typeface="Times New Roman" pitchFamily="18" charset="0"/>
                <a:cs typeface="ヒラギノ角ゴ ProN W3"/>
                <a:sym typeface="Gill Sans" charset="0"/>
              </a:rPr>
              <a:t>Шаблон носит рекомендательный характер, и там, где уже действуют свои (национальные) стандарты, последние имеют приоритетное значение.</a:t>
            </a:r>
            <a:endParaRPr lang="en-US" sz="2000" i="1">
              <a:solidFill>
                <a:srgbClr val="000000"/>
              </a:solidFill>
              <a:latin typeface="Times New Roman" pitchFamily="18" charset="0"/>
              <a:ea typeface="Times New Roman" pitchFamily="18" charset="0"/>
              <a:cs typeface="ヒラギノ角ゴ ProN W3"/>
              <a:sym typeface="Gill Sans" charset="0"/>
            </a:endParaRPr>
          </a:p>
          <a:p>
            <a:pPr algn="just"/>
            <a:endParaRPr lang="en-US" sz="2000" i="1">
              <a:solidFill>
                <a:srgbClr val="000000"/>
              </a:solidFill>
              <a:latin typeface="Times New Roman" pitchFamily="18" charset="0"/>
              <a:ea typeface="Times New Roman" pitchFamily="18" charset="0"/>
              <a:cs typeface="ヒラギノ角ゴ ProN W3"/>
              <a:sym typeface="Gill Sans" charset="0"/>
            </a:endParaRPr>
          </a:p>
          <a:p>
            <a:pPr algn="just"/>
            <a:r>
              <a:rPr lang="ru-RU" sz="2000" i="1">
                <a:solidFill>
                  <a:srgbClr val="000000"/>
                </a:solidFill>
                <a:latin typeface="Times New Roman" pitchFamily="18" charset="0"/>
                <a:ea typeface="Times New Roman" pitchFamily="18" charset="0"/>
                <a:cs typeface="ヒラギノ角ゴ ProN W3"/>
                <a:sym typeface="Gill Sans" charset="0"/>
              </a:rPr>
              <a:t>Шаблон нацелен на то, чтобы помочь странам, которые либо еще не имеют кодексов отчетности, либо чьи кодексы устарели, в разработке новых кодексов, согласованных с наилучшей</a:t>
            </a:r>
            <a:r>
              <a:rPr lang="en-US" sz="2000" i="1">
                <a:solidFill>
                  <a:srgbClr val="000000"/>
                </a:solidFill>
                <a:latin typeface="Times New Roman" pitchFamily="18" charset="0"/>
                <a:ea typeface="Times New Roman" pitchFamily="18" charset="0"/>
                <a:cs typeface="ヒラギノ角ゴ ProN W3"/>
                <a:sym typeface="Gill Sans" charset="0"/>
              </a:rPr>
              <a:t> </a:t>
            </a:r>
            <a:r>
              <a:rPr lang="ru-RU" sz="2000" i="1">
                <a:solidFill>
                  <a:srgbClr val="000000"/>
                </a:solidFill>
                <a:latin typeface="Times New Roman" pitchFamily="18" charset="0"/>
                <a:ea typeface="Times New Roman" pitchFamily="18" charset="0"/>
                <a:cs typeface="ヒラギノ角ゴ ProN W3"/>
                <a:sym typeface="Gill Sans" charset="0"/>
              </a:rPr>
              <a:t>международной</a:t>
            </a:r>
            <a:r>
              <a:rPr lang="en-US" sz="2000" i="1">
                <a:solidFill>
                  <a:srgbClr val="000000"/>
                </a:solidFill>
                <a:latin typeface="Arial" pitchFamily="34" charset="0"/>
                <a:ea typeface="Times New Roman" pitchFamily="18" charset="0"/>
                <a:cs typeface="ヒラギノ角ゴ ProN W3"/>
                <a:sym typeface="Gill Sans" charset="0"/>
              </a:rPr>
              <a:t> </a:t>
            </a:r>
            <a:r>
              <a:rPr lang="ru-RU" sz="2000" i="1">
                <a:solidFill>
                  <a:srgbClr val="000000"/>
                </a:solidFill>
                <a:latin typeface="Times New Roman" pitchFamily="18" charset="0"/>
                <a:ea typeface="Times New Roman" pitchFamily="18" charset="0"/>
                <a:cs typeface="ヒラギノ角ゴ ProN W3"/>
                <a:sym typeface="Gill Sans" charset="0"/>
              </a:rPr>
              <a:t>практикой.</a:t>
            </a:r>
            <a:endParaRPr lang="en-US" sz="2000" i="1">
              <a:solidFill>
                <a:srgbClr val="000000"/>
              </a:solidFill>
              <a:latin typeface="Times New Roman" pitchFamily="18" charset="0"/>
              <a:ea typeface="Times New Roman" pitchFamily="18" charset="0"/>
              <a:cs typeface="ヒラギノ角ゴ ProN W3"/>
              <a:sym typeface="Gill Sans" charset="0"/>
            </a:endParaRPr>
          </a:p>
          <a:p>
            <a:pPr algn="just"/>
            <a:endParaRPr lang="en-US" sz="2000" i="1">
              <a:solidFill>
                <a:srgbClr val="000000"/>
              </a:solidFill>
              <a:latin typeface="Times New Roman" pitchFamily="18" charset="0"/>
              <a:ea typeface="Times New Roman" pitchFamily="18" charset="0"/>
              <a:cs typeface="ヒラギノ角ゴ ProN W3"/>
              <a:sym typeface="Gill Sans" charset="0"/>
            </a:endParaRPr>
          </a:p>
          <a:p>
            <a:pPr algn="just"/>
            <a:r>
              <a:rPr lang="ru-RU" sz="2000" i="1">
                <a:solidFill>
                  <a:srgbClr val="000000"/>
                </a:solidFill>
                <a:latin typeface="Times New Roman" pitchFamily="18" charset="0"/>
                <a:ea typeface="Times New Roman" pitchFamily="18" charset="0"/>
                <a:cs typeface="ヒラギノ角ゴ ProN W3"/>
                <a:sym typeface="Gill Sans" charset="0"/>
              </a:rPr>
              <a:t>Шаблон</a:t>
            </a:r>
            <a:r>
              <a:rPr lang="ru-RU" sz="2000" i="1">
                <a:solidFill>
                  <a:srgbClr val="000000"/>
                </a:solidFill>
                <a:latin typeface="Arial" pitchFamily="34" charset="0"/>
                <a:ea typeface="Times New Roman" pitchFamily="18" charset="0"/>
                <a:cs typeface="ヒラギノ角ゴ ProN W3"/>
                <a:sym typeface="Gill Sans" charset="0"/>
              </a:rPr>
              <a:t>	</a:t>
            </a:r>
            <a:r>
              <a:rPr lang="ru-RU" sz="2000" i="1">
                <a:solidFill>
                  <a:srgbClr val="000000"/>
                </a:solidFill>
                <a:latin typeface="Times New Roman" pitchFamily="18" charset="0"/>
                <a:ea typeface="Times New Roman" pitchFamily="18" charset="0"/>
                <a:cs typeface="ヒラギノ角ゴ ProN W3"/>
                <a:sym typeface="Gill Sans" charset="0"/>
              </a:rPr>
              <a:t>обеспечивает</a:t>
            </a:r>
            <a:r>
              <a:rPr lang="ru-RU" sz="2000" i="1">
                <a:solidFill>
                  <a:srgbClr val="000000"/>
                </a:solidFill>
                <a:latin typeface="Arial" pitchFamily="34" charset="0"/>
                <a:ea typeface="Times New Roman" pitchFamily="18" charset="0"/>
                <a:cs typeface="ヒラギノ角ゴ ProN W3"/>
                <a:sym typeface="Gill Sans" charset="0"/>
              </a:rPr>
              <a:t>	</a:t>
            </a:r>
            <a:r>
              <a:rPr lang="ru-RU" sz="2000" i="1">
                <a:solidFill>
                  <a:srgbClr val="000000"/>
                </a:solidFill>
                <a:latin typeface="Times New Roman" pitchFamily="18" charset="0"/>
                <a:ea typeface="Times New Roman" pitchFamily="18" charset="0"/>
                <a:cs typeface="ヒラギノ角ゴ ProN W3"/>
                <a:sym typeface="Gill Sans" charset="0"/>
              </a:rPr>
              <a:t>наличие</a:t>
            </a:r>
            <a:r>
              <a:rPr lang="en-US" sz="1200" i="1">
                <a:solidFill>
                  <a:srgbClr val="29325C"/>
                </a:solidFill>
                <a:latin typeface="Times New Roman" pitchFamily="18" charset="0"/>
                <a:ea typeface="Times New Roman" pitchFamily="18" charset="0"/>
                <a:cs typeface="ヒラギノ角ゴ ProN W3"/>
                <a:sym typeface="Gill Sans" charset="0"/>
              </a:rPr>
              <a:t> </a:t>
            </a:r>
            <a:r>
              <a:rPr lang="ru-RU" sz="2000" i="1">
                <a:solidFill>
                  <a:srgbClr val="000000"/>
                </a:solidFill>
                <a:latin typeface="Times New Roman" pitchFamily="18" charset="0"/>
                <a:ea typeface="Times New Roman" pitchFamily="18" charset="0"/>
                <a:cs typeface="ヒラギノ角ゴ ProN W3"/>
                <a:sym typeface="Gill Sans" charset="0"/>
              </a:rPr>
              <a:t>консолидированной версии национальных стандартов, которая отражает</a:t>
            </a:r>
            <a:br>
              <a:rPr lang="ru-RU" sz="2000" i="1">
                <a:solidFill>
                  <a:srgbClr val="000000"/>
                </a:solidFill>
                <a:latin typeface="Times New Roman" pitchFamily="18" charset="0"/>
                <a:ea typeface="Times New Roman" pitchFamily="18" charset="0"/>
                <a:cs typeface="ヒラギノ角ゴ ProN W3"/>
                <a:sym typeface="Gill Sans" charset="0"/>
              </a:rPr>
            </a:br>
            <a:r>
              <a:rPr lang="ru-RU" sz="2000" i="1">
                <a:solidFill>
                  <a:srgbClr val="000000"/>
                </a:solidFill>
                <a:latin typeface="Times New Roman" pitchFamily="18" charset="0"/>
                <a:ea typeface="Times New Roman" pitchFamily="18" charset="0"/>
                <a:cs typeface="ヒラギノ角ゴ ProN W3"/>
                <a:sym typeface="Gill Sans" charset="0"/>
              </a:rPr>
              <a:t>совместимый характер их международных компонентов и, как следствие</a:t>
            </a:r>
            <a:br>
              <a:rPr lang="ru-RU" sz="2000" i="1">
                <a:solidFill>
                  <a:srgbClr val="000000"/>
                </a:solidFill>
                <a:latin typeface="Times New Roman" pitchFamily="18" charset="0"/>
                <a:ea typeface="Times New Roman" pitchFamily="18" charset="0"/>
                <a:cs typeface="ヒラギノ角ゴ ProN W3"/>
                <a:sym typeface="Gill Sans" charset="0"/>
              </a:rPr>
            </a:br>
            <a:r>
              <a:rPr lang="ru-RU" sz="2000" i="1">
                <a:solidFill>
                  <a:srgbClr val="000000"/>
                </a:solidFill>
                <a:latin typeface="Times New Roman" pitchFamily="18" charset="0"/>
                <a:ea typeface="Times New Roman" pitchFamily="18" charset="0"/>
                <a:cs typeface="ヒラギノ角ゴ ProN W3"/>
                <a:sym typeface="Gill Sans" charset="0"/>
              </a:rPr>
              <a:t>этого,   может   использоваться   в   сопоставлениях</a:t>
            </a:r>
            <a:r>
              <a:rPr lang="ru-RU" sz="2000" i="1">
                <a:solidFill>
                  <a:srgbClr val="000000"/>
                </a:solidFill>
                <a:latin typeface="Arial" pitchFamily="34" charset="0"/>
                <a:ea typeface="Times New Roman" pitchFamily="18" charset="0"/>
                <a:cs typeface="ヒラギノ角ゴ ProN W3"/>
                <a:sym typeface="Gill Sans" charset="0"/>
              </a:rPr>
              <a:t>	</a:t>
            </a:r>
            <a:r>
              <a:rPr lang="ru-RU" sz="2000" i="1">
                <a:solidFill>
                  <a:srgbClr val="000000"/>
                </a:solidFill>
                <a:latin typeface="Times New Roman" pitchFamily="18" charset="0"/>
                <a:ea typeface="Times New Roman" pitchFamily="18" charset="0"/>
                <a:cs typeface="ヒラギノ角ゴ ProN W3"/>
                <a:sym typeface="Gill Sans" charset="0"/>
              </a:rPr>
              <a:t>с</a:t>
            </a:r>
            <a:r>
              <a:rPr lang="ru-RU" sz="2000" i="1">
                <a:solidFill>
                  <a:srgbClr val="000000"/>
                </a:solidFill>
                <a:latin typeface="Arial" pitchFamily="34" charset="0"/>
                <a:ea typeface="Times New Roman" pitchFamily="18" charset="0"/>
                <a:cs typeface="ヒラギノ角ゴ ProN W3"/>
                <a:sym typeface="Gill Sans" charset="0"/>
              </a:rPr>
              <a:t>	</a:t>
            </a:r>
            <a:r>
              <a:rPr lang="ru-RU" sz="2000" i="1">
                <a:solidFill>
                  <a:srgbClr val="000000"/>
                </a:solidFill>
                <a:latin typeface="Times New Roman" pitchFamily="18" charset="0"/>
                <a:ea typeface="Times New Roman" pitchFamily="18" charset="0"/>
                <a:cs typeface="ヒラギノ角ゴ ProN W3"/>
                <a:sym typeface="Gill Sans" charset="0"/>
              </a:rPr>
              <a:t>другими</a:t>
            </a:r>
            <a:r>
              <a:rPr lang="en-US" sz="1200" i="1">
                <a:solidFill>
                  <a:srgbClr val="29325C"/>
                </a:solidFill>
                <a:latin typeface="Times New Roman" pitchFamily="18" charset="0"/>
                <a:ea typeface="Times New Roman" pitchFamily="18" charset="0"/>
                <a:cs typeface="ヒラギノ角ゴ ProN W3"/>
                <a:sym typeface="Gill Sans" charset="0"/>
              </a:rPr>
              <a:t> </a:t>
            </a:r>
            <a:r>
              <a:rPr lang="ru-RU" sz="2000" i="1">
                <a:solidFill>
                  <a:srgbClr val="000000"/>
                </a:solidFill>
                <a:latin typeface="Times New Roman" pitchFamily="18" charset="0"/>
                <a:ea typeface="Times New Roman" pitchFamily="18" charset="0"/>
                <a:cs typeface="ヒラギノ角ゴ ProN W3"/>
                <a:sym typeface="Gill Sans" charset="0"/>
              </a:rPr>
              <a:t>международными системами отчетности.</a:t>
            </a:r>
            <a:endParaRPr lang="en-US" sz="2000" i="1">
              <a:solidFill>
                <a:srgbClr val="000000"/>
              </a:solidFill>
              <a:latin typeface="Times New Roman" pitchFamily="18" charset="0"/>
              <a:ea typeface="Times New Roman" pitchFamily="18" charset="0"/>
              <a:cs typeface="ヒラギノ角ゴ ProN W3"/>
              <a:sym typeface="Gill Sans" charset="0"/>
            </a:endParaRPr>
          </a:p>
          <a:p>
            <a:pPr algn="just"/>
            <a:endParaRPr lang="en-US" sz="2000" i="1">
              <a:solidFill>
                <a:srgbClr val="000000"/>
              </a:solidFill>
              <a:latin typeface="Times New Roman" pitchFamily="18" charset="0"/>
              <a:ea typeface="Times New Roman" pitchFamily="18" charset="0"/>
              <a:cs typeface="ヒラギノ角ゴ ProN W3"/>
              <a:sym typeface="Gill Sans" charset="0"/>
            </a:endParaRPr>
          </a:p>
          <a:p>
            <a:pPr algn="just"/>
            <a:r>
              <a:rPr lang="ru-RU" sz="2000" i="1">
                <a:solidFill>
                  <a:srgbClr val="000000"/>
                </a:solidFill>
                <a:latin typeface="Times New Roman" pitchFamily="18" charset="0"/>
                <a:ea typeface="Times New Roman" pitchFamily="18" charset="0"/>
                <a:cs typeface="ヒラギノ角ゴ ProN W3"/>
                <a:sym typeface="Gill Sans" charset="0"/>
              </a:rPr>
              <a:t>Шаблон является моделью для развития кодексов и сам по себе не является самостоятельным «кодексом».</a:t>
            </a:r>
            <a:endParaRPr lang="ru-RU" sz="1200" i="1">
              <a:solidFill>
                <a:srgbClr val="29325C"/>
              </a:solidFill>
              <a:latin typeface="Times New Roman" pitchFamily="18" charset="0"/>
              <a:ea typeface="Times New Roman" pitchFamily="18" charset="0"/>
              <a:cs typeface="ヒラギノ角ゴ ProN W3"/>
              <a:sym typeface="Gill Sans" charset="0"/>
            </a:endParaRPr>
          </a:p>
        </p:txBody>
      </p:sp>
    </p:spTree>
    <p:extLst>
      <p:ext uri="{BB962C8B-B14F-4D97-AF65-F5344CB8AC3E}">
        <p14:creationId xmlns:p14="http://schemas.microsoft.com/office/powerpoint/2010/main" val="142662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281113" y="76200"/>
            <a:ext cx="7696200" cy="914400"/>
          </a:xfrm>
          <a:prstGeom prst="rect">
            <a:avLst/>
          </a:prstGeom>
        </p:spPr>
        <p:txBody>
          <a:bodyPr lIns="87267" tIns="43634" rIns="87267" bIns="43634" anchor="ctr"/>
          <a:lstStyle/>
          <a:p>
            <a:pPr algn="ctr" defTabSz="727223">
              <a:defRPr/>
            </a:pPr>
            <a:r>
              <a:rPr lang="ru-RU" sz="2500" dirty="0">
                <a:solidFill>
                  <a:schemeClr val="bg1"/>
                </a:solidFill>
                <a:latin typeface="+mj-lt"/>
                <a:ea typeface="+mj-ea"/>
                <a:cs typeface="+mj-cs"/>
                <a:sym typeface="Gill Sans" charset="0"/>
              </a:rPr>
              <a:t>Шаблон </a:t>
            </a:r>
            <a:r>
              <a:rPr lang="en-US" sz="2500" dirty="0">
                <a:solidFill>
                  <a:schemeClr val="bg1"/>
                </a:solidFill>
                <a:latin typeface="+mj-lt"/>
                <a:ea typeface="+mj-ea"/>
                <a:cs typeface="+mj-cs"/>
                <a:sym typeface="Gill Sans" charset="0"/>
              </a:rPr>
              <a:t>CRIRSCO</a:t>
            </a:r>
            <a:endParaRPr lang="en-AU" sz="2500" dirty="0">
              <a:solidFill>
                <a:schemeClr val="bg1"/>
              </a:solidFill>
              <a:latin typeface="+mj-lt"/>
              <a:ea typeface="+mj-ea"/>
              <a:cs typeface="+mj-cs"/>
              <a:sym typeface="Gill Sans" charset="0"/>
            </a:endParaRPr>
          </a:p>
        </p:txBody>
      </p:sp>
      <p:sp>
        <p:nvSpPr>
          <p:cNvPr id="5" name="Content Placeholder 5"/>
          <p:cNvSpPr txBox="1">
            <a:spLocks/>
          </p:cNvSpPr>
          <p:nvPr/>
        </p:nvSpPr>
        <p:spPr bwMode="auto">
          <a:xfrm>
            <a:off x="0" y="1341438"/>
            <a:ext cx="91440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7" tIns="43634" rIns="87267" bIns="43634"/>
          <a:lstStyle>
            <a:lvl1pPr marL="465138" indent="-465138" defTabSz="1033463">
              <a:defRPr sz="2200">
                <a:solidFill>
                  <a:srgbClr val="29325C"/>
                </a:solidFill>
                <a:latin typeface="Gill Sans"/>
                <a:ea typeface="ヒラギノ角ゴ ProN W3"/>
                <a:cs typeface="ヒラギノ角ゴ ProN W3"/>
                <a:sym typeface="Gill Sans"/>
              </a:defRPr>
            </a:lvl1pPr>
            <a:lvl2pPr marL="742950" indent="-285750" defTabSz="1033463">
              <a:defRPr sz="2200">
                <a:solidFill>
                  <a:srgbClr val="29325C"/>
                </a:solidFill>
                <a:latin typeface="Gill Sans"/>
                <a:ea typeface="ヒラギノ角ゴ ProN W3"/>
                <a:cs typeface="ヒラギノ角ゴ ProN W3"/>
                <a:sym typeface="Gill Sans"/>
              </a:defRPr>
            </a:lvl2pPr>
            <a:lvl3pPr marL="1143000" indent="-228600" defTabSz="1033463">
              <a:defRPr sz="2200">
                <a:solidFill>
                  <a:srgbClr val="29325C"/>
                </a:solidFill>
                <a:latin typeface="Gill Sans"/>
                <a:ea typeface="ヒラギノ角ゴ ProN W3"/>
                <a:cs typeface="ヒラギノ角ゴ ProN W3"/>
                <a:sym typeface="Gill Sans"/>
              </a:defRPr>
            </a:lvl3pPr>
            <a:lvl4pPr marL="1600200" indent="-228600" defTabSz="1033463">
              <a:defRPr sz="2200">
                <a:solidFill>
                  <a:srgbClr val="29325C"/>
                </a:solidFill>
                <a:latin typeface="Gill Sans"/>
                <a:ea typeface="ヒラギノ角ゴ ProN W3"/>
                <a:cs typeface="ヒラギノ角ゴ ProN W3"/>
                <a:sym typeface="Gill Sans"/>
              </a:defRPr>
            </a:lvl4pPr>
            <a:lvl5pPr marL="2057400" indent="-228600" defTabSz="1033463">
              <a:defRPr sz="2200">
                <a:solidFill>
                  <a:srgbClr val="29325C"/>
                </a:solidFill>
                <a:latin typeface="Gill Sans"/>
                <a:ea typeface="ヒラギノ角ゴ ProN W3"/>
                <a:cs typeface="ヒラギノ角ゴ ProN W3"/>
                <a:sym typeface="Gill Sans"/>
              </a:defRPr>
            </a:lvl5pPr>
            <a:lvl6pPr marL="2514600" indent="-228600" defTabSz="1033463" eaLnBrk="0" hangingPunct="0">
              <a:spcBef>
                <a:spcPts val="2675"/>
              </a:spcBef>
              <a:buFont typeface="Gill Sans"/>
              <a:defRPr sz="2200">
                <a:solidFill>
                  <a:srgbClr val="29325C"/>
                </a:solidFill>
                <a:latin typeface="Gill Sans"/>
                <a:ea typeface="ヒラギノ角ゴ ProN W3"/>
                <a:cs typeface="ヒラギノ角ゴ ProN W3"/>
                <a:sym typeface="Gill Sans"/>
              </a:defRPr>
            </a:lvl6pPr>
            <a:lvl7pPr marL="2971800" indent="-228600" defTabSz="1033463" eaLnBrk="0" hangingPunct="0">
              <a:spcBef>
                <a:spcPts val="2675"/>
              </a:spcBef>
              <a:buFont typeface="Gill Sans"/>
              <a:defRPr sz="2200">
                <a:solidFill>
                  <a:srgbClr val="29325C"/>
                </a:solidFill>
                <a:latin typeface="Gill Sans"/>
                <a:ea typeface="ヒラギノ角ゴ ProN W3"/>
                <a:cs typeface="ヒラギノ角ゴ ProN W3"/>
                <a:sym typeface="Gill Sans"/>
              </a:defRPr>
            </a:lvl7pPr>
            <a:lvl8pPr marL="3429000" indent="-228600" defTabSz="1033463" eaLnBrk="0" hangingPunct="0">
              <a:spcBef>
                <a:spcPts val="2675"/>
              </a:spcBef>
              <a:buFont typeface="Gill Sans"/>
              <a:defRPr sz="2200">
                <a:solidFill>
                  <a:srgbClr val="29325C"/>
                </a:solidFill>
                <a:latin typeface="Gill Sans"/>
                <a:ea typeface="ヒラギノ角ゴ ProN W3"/>
                <a:cs typeface="ヒラギノ角ゴ ProN W3"/>
                <a:sym typeface="Gill Sans"/>
              </a:defRPr>
            </a:lvl8pPr>
            <a:lvl9pPr marL="3886200" indent="-228600" defTabSz="1033463" eaLnBrk="0" hangingPunct="0">
              <a:spcBef>
                <a:spcPts val="2675"/>
              </a:spcBef>
              <a:buFont typeface="Gill Sans"/>
              <a:defRPr sz="2200">
                <a:solidFill>
                  <a:srgbClr val="29325C"/>
                </a:solidFill>
                <a:latin typeface="Gill Sans"/>
                <a:ea typeface="ヒラギノ角ゴ ProN W3"/>
                <a:cs typeface="ヒラギノ角ゴ ProN W3"/>
                <a:sym typeface="Gill Sans"/>
              </a:defRPr>
            </a:lvl9pPr>
          </a:lstStyle>
          <a:p>
            <a:pPr marL="180957" indent="731763" algn="just">
              <a:spcAft>
                <a:spcPts val="0"/>
              </a:spcAft>
              <a:defRPr/>
            </a:pPr>
            <a:r>
              <a:rPr lang="ru-RU" sz="2000" dirty="0">
                <a:solidFill>
                  <a:srgbClr val="000000"/>
                </a:solidFill>
                <a:latin typeface="Times New Roman"/>
                <a:ea typeface="Times New Roman"/>
              </a:rPr>
              <a:t>В каждом конкретном случае определение принадлежности запасов/ресурсов к тем или иным категориям выполняются </a:t>
            </a:r>
            <a:r>
              <a:rPr lang="ru-RU" sz="2000" b="1" dirty="0">
                <a:solidFill>
                  <a:srgbClr val="000000"/>
                </a:solidFill>
                <a:latin typeface="Times New Roman"/>
                <a:ea typeface="Times New Roman"/>
              </a:rPr>
              <a:t>Компетентными Лицами, </a:t>
            </a:r>
            <a:r>
              <a:rPr lang="ru-RU" sz="2000" dirty="0">
                <a:solidFill>
                  <a:srgbClr val="000000"/>
                </a:solidFill>
                <a:latin typeface="Times New Roman"/>
                <a:ea typeface="Times New Roman"/>
              </a:rPr>
              <a:t>которые используют для этого свою высокую профессиональную квалификацию и опыт. В соответствии с установленными требованиями </a:t>
            </a:r>
            <a:r>
              <a:rPr lang="ru-RU" sz="2000" spc="-5" dirty="0">
                <a:solidFill>
                  <a:srgbClr val="000000"/>
                </a:solidFill>
                <a:latin typeface="Times New Roman"/>
                <a:ea typeface="Times New Roman"/>
              </a:rPr>
              <a:t>компетентный эксперт несет ответственность за всю опорную документацию, </a:t>
            </a:r>
            <a:r>
              <a:rPr lang="ru-RU" sz="2000" spc="-10" dirty="0">
                <a:solidFill>
                  <a:srgbClr val="000000"/>
                </a:solidFill>
                <a:latin typeface="Times New Roman"/>
                <a:ea typeface="Times New Roman"/>
              </a:rPr>
              <a:t>связанную с подготовкой публичных отчетов, выпускаемых в соответствии со </a:t>
            </a:r>
            <a:r>
              <a:rPr lang="ru-RU" sz="2000" dirty="0">
                <a:solidFill>
                  <a:srgbClr val="000000"/>
                </a:solidFill>
                <a:latin typeface="Times New Roman"/>
                <a:ea typeface="Times New Roman"/>
              </a:rPr>
              <a:t>стандартами отчетности стран семейства </a:t>
            </a:r>
            <a:r>
              <a:rPr lang="en-US" sz="2000" dirty="0">
                <a:solidFill>
                  <a:srgbClr val="000000"/>
                </a:solidFill>
                <a:latin typeface="Times New Roman"/>
                <a:ea typeface="Times New Roman"/>
              </a:rPr>
              <a:t>CRIRSCO.</a:t>
            </a:r>
          </a:p>
          <a:p>
            <a:pPr marL="180957" indent="731763" algn="just">
              <a:spcAft>
                <a:spcPts val="0"/>
              </a:spcAft>
              <a:defRPr/>
            </a:pPr>
            <a:endParaRPr lang="en-US" sz="2000" dirty="0">
              <a:solidFill>
                <a:srgbClr val="000000"/>
              </a:solidFill>
              <a:latin typeface="Times New Roman"/>
              <a:ea typeface="Times New Roman"/>
            </a:endParaRPr>
          </a:p>
          <a:p>
            <a:pPr marL="180957" indent="731763" algn="just">
              <a:spcAft>
                <a:spcPts val="0"/>
              </a:spcAft>
              <a:defRPr/>
            </a:pPr>
            <a:r>
              <a:rPr lang="ru-RU" sz="2000" dirty="0" smtClean="0">
                <a:solidFill>
                  <a:srgbClr val="000000"/>
                </a:solidFill>
                <a:latin typeface="Times New Roman"/>
                <a:ea typeface="Times New Roman"/>
              </a:rPr>
              <a:t>Предполагается</a:t>
            </a:r>
            <a:r>
              <a:rPr lang="ru-RU" sz="2000" dirty="0">
                <a:solidFill>
                  <a:srgbClr val="000000"/>
                </a:solidFill>
                <a:latin typeface="Times New Roman"/>
                <a:ea typeface="Times New Roman"/>
              </a:rPr>
              <a:t>, что за рассмотрение всех относящихся к отчетности вопросов, в том числе о количестве запасов и ресурсов, ответственно Компетентное лицо. Если первичная информация недоступна или отсутствует физический доступ для осуществления ее проверки, Компетентное Лицо должно принять решение на основе доступной для него информации.</a:t>
            </a:r>
          </a:p>
          <a:p>
            <a:pPr marL="180957" indent="731763" algn="just">
              <a:spcAft>
                <a:spcPts val="0"/>
              </a:spcAft>
              <a:defRPr/>
            </a:pPr>
            <a:endParaRPr lang="ru-RU" sz="2000" dirty="0">
              <a:solidFill>
                <a:srgbClr val="000000"/>
              </a:solidFill>
              <a:latin typeface="Times New Roman"/>
              <a:ea typeface="Times New Roman"/>
            </a:endParaRPr>
          </a:p>
        </p:txBody>
      </p:sp>
    </p:spTree>
    <p:extLst>
      <p:ext uri="{BB962C8B-B14F-4D97-AF65-F5344CB8AC3E}">
        <p14:creationId xmlns:p14="http://schemas.microsoft.com/office/powerpoint/2010/main" val="137619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281113" y="76200"/>
            <a:ext cx="7696200" cy="914400"/>
          </a:xfrm>
          <a:prstGeom prst="rect">
            <a:avLst/>
          </a:prstGeom>
        </p:spPr>
        <p:txBody>
          <a:bodyPr lIns="87267" tIns="43634" rIns="87267" bIns="43634" anchor="ctr"/>
          <a:lstStyle/>
          <a:p>
            <a:pPr defTabSz="727223">
              <a:defRPr/>
            </a:pPr>
            <a:r>
              <a:rPr lang="ru-RU" sz="2500" dirty="0">
                <a:solidFill>
                  <a:schemeClr val="bg1"/>
                </a:solidFill>
                <a:latin typeface="+mj-lt"/>
                <a:ea typeface="+mj-ea"/>
                <a:cs typeface="+mj-cs"/>
                <a:sym typeface="Gill Sans" charset="0"/>
              </a:rPr>
              <a:t>Семейство стандартов отчетности </a:t>
            </a:r>
            <a:r>
              <a:rPr lang="en-US" sz="2500" dirty="0">
                <a:solidFill>
                  <a:schemeClr val="bg1"/>
                </a:solidFill>
                <a:latin typeface="+mj-lt"/>
                <a:ea typeface="+mj-ea"/>
                <a:cs typeface="+mj-cs"/>
                <a:sym typeface="Gill Sans" charset="0"/>
              </a:rPr>
              <a:t>CRIRSCO </a:t>
            </a:r>
            <a:r>
              <a:rPr lang="ru-RU" sz="2500" dirty="0">
                <a:solidFill>
                  <a:schemeClr val="bg1"/>
                </a:solidFill>
                <a:latin typeface="+mj-lt"/>
                <a:ea typeface="+mj-ea"/>
                <a:cs typeface="+mj-cs"/>
                <a:sym typeface="Gill Sans" charset="0"/>
              </a:rPr>
              <a:t>включает</a:t>
            </a:r>
            <a:r>
              <a:rPr lang="en-AU" sz="2500" dirty="0">
                <a:solidFill>
                  <a:schemeClr val="bg1"/>
                </a:solidFill>
                <a:latin typeface="+mj-lt"/>
                <a:ea typeface="+mj-ea"/>
                <a:cs typeface="+mj-cs"/>
                <a:sym typeface="Gill Sans" charset="0"/>
              </a:rPr>
              <a:t> </a:t>
            </a:r>
          </a:p>
        </p:txBody>
      </p:sp>
      <p:sp>
        <p:nvSpPr>
          <p:cNvPr id="5" name="Content Placeholder 5"/>
          <p:cNvSpPr txBox="1">
            <a:spLocks/>
          </p:cNvSpPr>
          <p:nvPr/>
        </p:nvSpPr>
        <p:spPr bwMode="auto">
          <a:xfrm>
            <a:off x="573088" y="1352550"/>
            <a:ext cx="7824787"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7" tIns="43634" rIns="87267" bIns="43634"/>
          <a:lstStyle>
            <a:lvl1pPr marL="465138" indent="-465138" defTabSz="1033463">
              <a:defRPr sz="2400">
                <a:solidFill>
                  <a:schemeClr val="tx1"/>
                </a:solidFill>
                <a:latin typeface="Times"/>
                <a:cs typeface="Arial" pitchFamily="34" charset="0"/>
              </a:defRPr>
            </a:lvl1pPr>
            <a:lvl2pPr marL="742950" indent="-285750" defTabSz="1033463">
              <a:defRPr sz="2400">
                <a:solidFill>
                  <a:schemeClr val="tx1"/>
                </a:solidFill>
                <a:latin typeface="Times"/>
                <a:cs typeface="Arial" pitchFamily="34" charset="0"/>
              </a:defRPr>
            </a:lvl2pPr>
            <a:lvl3pPr marL="1143000" indent="-228600" defTabSz="1033463">
              <a:defRPr sz="2400">
                <a:solidFill>
                  <a:schemeClr val="tx1"/>
                </a:solidFill>
                <a:latin typeface="Times"/>
                <a:cs typeface="Arial" pitchFamily="34" charset="0"/>
              </a:defRPr>
            </a:lvl3pPr>
            <a:lvl4pPr marL="1600200" indent="-228600" defTabSz="1033463">
              <a:defRPr sz="2400">
                <a:solidFill>
                  <a:schemeClr val="tx1"/>
                </a:solidFill>
                <a:latin typeface="Times"/>
                <a:cs typeface="Arial" pitchFamily="34" charset="0"/>
              </a:defRPr>
            </a:lvl4pPr>
            <a:lvl5pPr marL="2057400" indent="-228600" defTabSz="1033463">
              <a:defRPr sz="2400">
                <a:solidFill>
                  <a:schemeClr val="tx1"/>
                </a:solidFill>
                <a:latin typeface="Times"/>
                <a:cs typeface="Arial" pitchFamily="34" charset="0"/>
              </a:defRPr>
            </a:lvl5pPr>
            <a:lvl6pPr marL="2514600" indent="-228600" defTabSz="1033463" eaLnBrk="0" fontAlgn="base" hangingPunct="0">
              <a:spcBef>
                <a:spcPct val="0"/>
              </a:spcBef>
              <a:spcAft>
                <a:spcPct val="0"/>
              </a:spcAft>
              <a:defRPr sz="2400">
                <a:solidFill>
                  <a:schemeClr val="tx1"/>
                </a:solidFill>
                <a:latin typeface="Times"/>
                <a:cs typeface="Arial" pitchFamily="34" charset="0"/>
              </a:defRPr>
            </a:lvl6pPr>
            <a:lvl7pPr marL="2971800" indent="-228600" defTabSz="1033463" eaLnBrk="0" fontAlgn="base" hangingPunct="0">
              <a:spcBef>
                <a:spcPct val="0"/>
              </a:spcBef>
              <a:spcAft>
                <a:spcPct val="0"/>
              </a:spcAft>
              <a:defRPr sz="2400">
                <a:solidFill>
                  <a:schemeClr val="tx1"/>
                </a:solidFill>
                <a:latin typeface="Times"/>
                <a:cs typeface="Arial" pitchFamily="34" charset="0"/>
              </a:defRPr>
            </a:lvl7pPr>
            <a:lvl8pPr marL="3429000" indent="-228600" defTabSz="1033463" eaLnBrk="0" fontAlgn="base" hangingPunct="0">
              <a:spcBef>
                <a:spcPct val="0"/>
              </a:spcBef>
              <a:spcAft>
                <a:spcPct val="0"/>
              </a:spcAft>
              <a:defRPr sz="2400">
                <a:solidFill>
                  <a:schemeClr val="tx1"/>
                </a:solidFill>
                <a:latin typeface="Times"/>
                <a:cs typeface="Arial" pitchFamily="34" charset="0"/>
              </a:defRPr>
            </a:lvl8pPr>
            <a:lvl9pPr marL="3886200" indent="-228600" defTabSz="1033463" eaLnBrk="0" fontAlgn="base" hangingPunct="0">
              <a:spcBef>
                <a:spcPct val="0"/>
              </a:spcBef>
              <a:spcAft>
                <a:spcPct val="0"/>
              </a:spcAft>
              <a:defRPr sz="2400">
                <a:solidFill>
                  <a:schemeClr val="tx1"/>
                </a:solidFill>
                <a:latin typeface="Times"/>
                <a:cs typeface="Arial" pitchFamily="34" charset="0"/>
              </a:defRPr>
            </a:lvl9pPr>
          </a:lstStyle>
          <a:p>
            <a:pPr algn="just">
              <a:spcAft>
                <a:spcPts val="575"/>
              </a:spcAft>
              <a:buSzPct val="100000"/>
              <a:buFontTx/>
              <a:buChar char="•"/>
            </a:pPr>
            <a:r>
              <a:rPr lang="ru-RU" altLang="ru-RU" sz="1900">
                <a:solidFill>
                  <a:srgbClr val="002060"/>
                </a:solidFill>
                <a:latin typeface="Gill Sans" charset="0"/>
                <a:cs typeface="Times New Roman" pitchFamily="18" charset="0"/>
                <a:sym typeface="Gill Sans" charset="0"/>
              </a:rPr>
              <a:t>Стандарт </a:t>
            </a:r>
            <a:r>
              <a:rPr lang="en-AU" altLang="ru-RU" sz="1900">
                <a:solidFill>
                  <a:srgbClr val="002060"/>
                </a:solidFill>
                <a:latin typeface="Gill Sans" charset="0"/>
                <a:cs typeface="Times New Roman" pitchFamily="18" charset="0"/>
                <a:sym typeface="Gill Sans" charset="0"/>
              </a:rPr>
              <a:t>CIM (</a:t>
            </a:r>
            <a:r>
              <a:rPr lang="ru-RU" altLang="ru-RU" sz="1900">
                <a:solidFill>
                  <a:srgbClr val="002060"/>
                </a:solidFill>
                <a:latin typeface="Gill Sans" charset="0"/>
                <a:cs typeface="Times New Roman" pitchFamily="18" charset="0"/>
                <a:sym typeface="Gill Sans" charset="0"/>
              </a:rPr>
              <a:t>Канада</a:t>
            </a:r>
            <a:r>
              <a:rPr lang="en-AU" altLang="ru-RU" sz="1900">
                <a:solidFill>
                  <a:srgbClr val="002060"/>
                </a:solidFill>
                <a:latin typeface="Gill Sans" charset="0"/>
                <a:cs typeface="Times New Roman" pitchFamily="18" charset="0"/>
                <a:sym typeface="Gill Sans" charset="0"/>
              </a:rPr>
              <a:t>, NI 43-101)</a:t>
            </a:r>
          </a:p>
          <a:p>
            <a:pPr algn="just">
              <a:spcAft>
                <a:spcPts val="575"/>
              </a:spcAft>
              <a:buSzPct val="100000"/>
              <a:buFontTx/>
              <a:buChar char="•"/>
            </a:pPr>
            <a:r>
              <a:rPr lang="ru-RU" altLang="ru-RU" sz="1900">
                <a:solidFill>
                  <a:srgbClr val="002060"/>
                </a:solidFill>
                <a:latin typeface="Gill Sans" charset="0"/>
                <a:cs typeface="Times New Roman" pitchFamily="18" charset="0"/>
                <a:sym typeface="Gill Sans" charset="0"/>
              </a:rPr>
              <a:t>Кодекс </a:t>
            </a:r>
            <a:r>
              <a:rPr lang="en-AU" altLang="ru-RU" sz="1900">
                <a:solidFill>
                  <a:srgbClr val="002060"/>
                </a:solidFill>
                <a:latin typeface="Gill Sans" charset="0"/>
                <a:cs typeface="Times New Roman" pitchFamily="18" charset="0"/>
                <a:sym typeface="Gill Sans" charset="0"/>
              </a:rPr>
              <a:t>JORC (</a:t>
            </a:r>
            <a:r>
              <a:rPr lang="ru-RU" altLang="ru-RU" sz="1900">
                <a:solidFill>
                  <a:srgbClr val="002060"/>
                </a:solidFill>
                <a:latin typeface="Gill Sans" charset="0"/>
                <a:cs typeface="Times New Roman" pitchFamily="18" charset="0"/>
                <a:sym typeface="Gill Sans" charset="0"/>
              </a:rPr>
              <a:t>Австралазия</a:t>
            </a:r>
            <a:r>
              <a:rPr lang="en-AU" altLang="ru-RU" sz="1900">
                <a:solidFill>
                  <a:srgbClr val="002060"/>
                </a:solidFill>
                <a:latin typeface="Gill Sans" charset="0"/>
                <a:cs typeface="Times New Roman" pitchFamily="18" charset="0"/>
                <a:sym typeface="Gill Sans" charset="0"/>
              </a:rPr>
              <a:t>)</a:t>
            </a:r>
          </a:p>
          <a:p>
            <a:pPr algn="just">
              <a:spcAft>
                <a:spcPts val="575"/>
              </a:spcAft>
              <a:buSzPct val="100000"/>
              <a:buFontTx/>
              <a:buChar char="•"/>
            </a:pPr>
            <a:r>
              <a:rPr lang="ru-RU" altLang="ru-RU" sz="1900">
                <a:solidFill>
                  <a:srgbClr val="002060"/>
                </a:solidFill>
                <a:latin typeface="Gill Sans" charset="0"/>
                <a:cs typeface="Times New Roman" pitchFamily="18" charset="0"/>
                <a:sym typeface="Gill Sans" charset="0"/>
              </a:rPr>
              <a:t>Кодекс </a:t>
            </a:r>
            <a:r>
              <a:rPr lang="en-AU" altLang="ru-RU" sz="1900">
                <a:solidFill>
                  <a:srgbClr val="002060"/>
                </a:solidFill>
                <a:latin typeface="Gill Sans" charset="0"/>
                <a:cs typeface="Times New Roman" pitchFamily="18" charset="0"/>
                <a:sym typeface="Gill Sans" charset="0"/>
              </a:rPr>
              <a:t>SAMREC (</a:t>
            </a:r>
            <a:r>
              <a:rPr lang="ru-RU" altLang="ru-RU" sz="1900">
                <a:solidFill>
                  <a:srgbClr val="002060"/>
                </a:solidFill>
                <a:latin typeface="Gill Sans" charset="0"/>
                <a:cs typeface="Times New Roman" pitchFamily="18" charset="0"/>
                <a:sym typeface="Gill Sans" charset="0"/>
              </a:rPr>
              <a:t>Южная Африка</a:t>
            </a:r>
            <a:r>
              <a:rPr lang="en-AU" altLang="ru-RU" sz="1900">
                <a:solidFill>
                  <a:srgbClr val="002060"/>
                </a:solidFill>
                <a:latin typeface="Gill Sans" charset="0"/>
                <a:cs typeface="Times New Roman" pitchFamily="18" charset="0"/>
                <a:sym typeface="Gill Sans" charset="0"/>
              </a:rPr>
              <a:t>)</a:t>
            </a:r>
          </a:p>
          <a:p>
            <a:pPr algn="just">
              <a:spcAft>
                <a:spcPts val="575"/>
              </a:spcAft>
              <a:buSzPct val="100000"/>
              <a:buFontTx/>
              <a:buChar char="•"/>
            </a:pPr>
            <a:r>
              <a:rPr lang="ru-RU" altLang="ru-RU" sz="1900">
                <a:solidFill>
                  <a:srgbClr val="002060"/>
                </a:solidFill>
                <a:latin typeface="Gill Sans" charset="0"/>
                <a:cs typeface="Times New Roman" pitchFamily="18" charset="0"/>
                <a:sym typeface="Gill Sans" charset="0"/>
              </a:rPr>
              <a:t>Кодекс </a:t>
            </a:r>
            <a:r>
              <a:rPr lang="en-AU" altLang="ru-RU" sz="1900">
                <a:solidFill>
                  <a:srgbClr val="002060"/>
                </a:solidFill>
                <a:latin typeface="Gill Sans" charset="0"/>
                <a:cs typeface="Times New Roman" pitchFamily="18" charset="0"/>
                <a:sym typeface="Gill Sans" charset="0"/>
              </a:rPr>
              <a:t>PERC (</a:t>
            </a:r>
            <a:r>
              <a:rPr lang="ru-RU" altLang="ru-RU" sz="1900">
                <a:solidFill>
                  <a:srgbClr val="002060"/>
                </a:solidFill>
                <a:latin typeface="Gill Sans" charset="0"/>
                <a:cs typeface="Times New Roman" pitchFamily="18" charset="0"/>
                <a:sym typeface="Gill Sans" charset="0"/>
              </a:rPr>
              <a:t>Великобритания</a:t>
            </a:r>
            <a:r>
              <a:rPr lang="en-AU" altLang="ru-RU" sz="1900">
                <a:solidFill>
                  <a:srgbClr val="002060"/>
                </a:solidFill>
                <a:latin typeface="Gill Sans" charset="0"/>
                <a:cs typeface="Times New Roman" pitchFamily="18" charset="0"/>
                <a:sym typeface="Gill Sans" charset="0"/>
              </a:rPr>
              <a:t>/</a:t>
            </a:r>
            <a:r>
              <a:rPr lang="ru-RU" altLang="ru-RU" sz="1900">
                <a:solidFill>
                  <a:srgbClr val="002060"/>
                </a:solidFill>
                <a:latin typeface="Gill Sans" charset="0"/>
                <a:cs typeface="Times New Roman" pitchFamily="18" charset="0"/>
                <a:sym typeface="Gill Sans" charset="0"/>
              </a:rPr>
              <a:t>Восточная Европа</a:t>
            </a:r>
            <a:r>
              <a:rPr lang="en-AU" altLang="ru-RU" sz="1900">
                <a:solidFill>
                  <a:srgbClr val="002060"/>
                </a:solidFill>
                <a:latin typeface="Gill Sans" charset="0"/>
                <a:cs typeface="Times New Roman" pitchFamily="18" charset="0"/>
                <a:sym typeface="Gill Sans" charset="0"/>
              </a:rPr>
              <a:t>)</a:t>
            </a:r>
          </a:p>
          <a:p>
            <a:pPr algn="just">
              <a:spcAft>
                <a:spcPts val="575"/>
              </a:spcAft>
              <a:buSzPct val="100000"/>
              <a:buFontTx/>
              <a:buChar char="•"/>
            </a:pPr>
            <a:r>
              <a:rPr lang="ru-RU" altLang="ru-RU" sz="1900">
                <a:solidFill>
                  <a:srgbClr val="002060"/>
                </a:solidFill>
                <a:latin typeface="Gill Sans" charset="0"/>
                <a:cs typeface="Times New Roman" pitchFamily="18" charset="0"/>
                <a:sym typeface="Gill Sans" charset="0"/>
              </a:rPr>
              <a:t>Руководство </a:t>
            </a:r>
            <a:r>
              <a:rPr lang="en-AU" altLang="ru-RU" sz="1900">
                <a:solidFill>
                  <a:srgbClr val="002060"/>
                </a:solidFill>
                <a:latin typeface="Gill Sans" charset="0"/>
                <a:cs typeface="Times New Roman" pitchFamily="18" charset="0"/>
                <a:sym typeface="Gill Sans" charset="0"/>
              </a:rPr>
              <a:t>SME (</a:t>
            </a:r>
            <a:r>
              <a:rPr lang="ru-RU" altLang="ru-RU" sz="1900">
                <a:solidFill>
                  <a:srgbClr val="002060"/>
                </a:solidFill>
                <a:latin typeface="Gill Sans" charset="0"/>
                <a:cs typeface="Times New Roman" pitchFamily="18" charset="0"/>
                <a:sym typeface="Gill Sans" charset="0"/>
              </a:rPr>
              <a:t>США)</a:t>
            </a:r>
            <a:endParaRPr lang="en-AU" altLang="ru-RU" sz="1900">
              <a:solidFill>
                <a:srgbClr val="002060"/>
              </a:solidFill>
              <a:latin typeface="Gill Sans" charset="0"/>
              <a:cs typeface="Times New Roman" pitchFamily="18" charset="0"/>
              <a:sym typeface="Gill Sans" charset="0"/>
            </a:endParaRPr>
          </a:p>
          <a:p>
            <a:pPr algn="just">
              <a:spcAft>
                <a:spcPts val="575"/>
              </a:spcAft>
              <a:buSzPct val="100000"/>
              <a:buFontTx/>
              <a:buChar char="•"/>
            </a:pPr>
            <a:r>
              <a:rPr lang="ru-RU" altLang="ru-RU" sz="1900">
                <a:solidFill>
                  <a:srgbClr val="002060"/>
                </a:solidFill>
                <a:latin typeface="Gill Sans" charset="0"/>
                <a:cs typeface="Times New Roman" pitchFamily="18" charset="0"/>
                <a:sym typeface="Gill Sans" charset="0"/>
              </a:rPr>
              <a:t>Кодекс сертификации</a:t>
            </a:r>
            <a:r>
              <a:rPr lang="en-AU" altLang="ru-RU" sz="1900">
                <a:solidFill>
                  <a:srgbClr val="002060"/>
                </a:solidFill>
                <a:latin typeface="Gill Sans" charset="0"/>
                <a:cs typeface="Times New Roman" pitchFamily="18" charset="0"/>
                <a:sym typeface="Gill Sans" charset="0"/>
              </a:rPr>
              <a:t> (</a:t>
            </a:r>
            <a:r>
              <a:rPr lang="ru-RU" altLang="ru-RU" sz="1900">
                <a:solidFill>
                  <a:srgbClr val="002060"/>
                </a:solidFill>
                <a:latin typeface="Gill Sans" charset="0"/>
                <a:cs typeface="Times New Roman" pitchFamily="18" charset="0"/>
                <a:sym typeface="Gill Sans" charset="0"/>
              </a:rPr>
              <a:t>Чили</a:t>
            </a:r>
            <a:r>
              <a:rPr lang="en-AU" altLang="ru-RU" sz="1900">
                <a:solidFill>
                  <a:srgbClr val="002060"/>
                </a:solidFill>
                <a:latin typeface="Gill Sans" charset="0"/>
                <a:cs typeface="Times New Roman" pitchFamily="18" charset="0"/>
                <a:sym typeface="Gill Sans" charset="0"/>
              </a:rPr>
              <a:t>)</a:t>
            </a:r>
          </a:p>
          <a:p>
            <a:pPr algn="just">
              <a:spcAft>
                <a:spcPts val="575"/>
              </a:spcAft>
              <a:buSzPct val="100000"/>
              <a:buFontTx/>
              <a:buChar char="•"/>
            </a:pPr>
            <a:r>
              <a:rPr lang="ru-RU" altLang="ru-RU" sz="1900">
                <a:solidFill>
                  <a:srgbClr val="002060"/>
                </a:solidFill>
                <a:latin typeface="Arial" pitchFamily="34" charset="0"/>
                <a:cs typeface="Times New Roman" pitchFamily="18" charset="0"/>
                <a:sym typeface="Gill Sans" charset="0"/>
              </a:rPr>
              <a:t>Перуанский кодекс</a:t>
            </a:r>
            <a:endParaRPr lang="en-AU" altLang="ru-RU" sz="1900">
              <a:solidFill>
                <a:srgbClr val="002060"/>
              </a:solidFill>
              <a:latin typeface="Arial" pitchFamily="34" charset="0"/>
              <a:cs typeface="Times New Roman" pitchFamily="18" charset="0"/>
              <a:sym typeface="Gill Sans" charset="0"/>
            </a:endParaRPr>
          </a:p>
          <a:p>
            <a:pPr algn="just">
              <a:spcAft>
                <a:spcPts val="575"/>
              </a:spcAft>
              <a:buSzPct val="100000"/>
              <a:buFontTx/>
              <a:buChar char="•"/>
            </a:pPr>
            <a:r>
              <a:rPr lang="ru-RU" altLang="ru-RU" sz="1900">
                <a:solidFill>
                  <a:srgbClr val="002060"/>
                </a:solidFill>
                <a:latin typeface="Gill Sans" charset="0"/>
                <a:cs typeface="Times New Roman" pitchFamily="18" charset="0"/>
                <a:sym typeface="Gill Sans" charset="0"/>
              </a:rPr>
              <a:t>Кодекс Филиппины</a:t>
            </a:r>
            <a:endParaRPr lang="en-AU" altLang="ru-RU" sz="1900">
              <a:solidFill>
                <a:srgbClr val="002060"/>
              </a:solidFill>
              <a:latin typeface="Gill Sans" charset="0"/>
              <a:cs typeface="Times New Roman" pitchFamily="18" charset="0"/>
              <a:sym typeface="Gill Sans" charset="0"/>
            </a:endParaRPr>
          </a:p>
          <a:p>
            <a:pPr algn="just">
              <a:spcAft>
                <a:spcPts val="1138"/>
              </a:spcAft>
              <a:buSzPct val="100000"/>
              <a:buFontTx/>
              <a:buChar char="•"/>
            </a:pPr>
            <a:r>
              <a:rPr lang="ru-RU" altLang="ru-RU" sz="1900">
                <a:solidFill>
                  <a:srgbClr val="002060"/>
                </a:solidFill>
                <a:latin typeface="Gill Sans" charset="0"/>
                <a:cs typeface="Times New Roman" pitchFamily="18" charset="0"/>
                <a:sym typeface="Gill Sans" charset="0"/>
              </a:rPr>
              <a:t>Шаблон </a:t>
            </a:r>
            <a:r>
              <a:rPr lang="en-AU" altLang="ru-RU" sz="1900">
                <a:solidFill>
                  <a:srgbClr val="002060"/>
                </a:solidFill>
                <a:latin typeface="Gill Sans" charset="0"/>
                <a:cs typeface="Times New Roman" pitchFamily="18" charset="0"/>
                <a:sym typeface="Gill Sans" charset="0"/>
              </a:rPr>
              <a:t>CRIRSCO (</a:t>
            </a:r>
            <a:r>
              <a:rPr lang="ru-RU" altLang="ru-RU" sz="1900">
                <a:solidFill>
                  <a:srgbClr val="002060"/>
                </a:solidFill>
                <a:latin typeface="Gill Sans" charset="0"/>
                <a:cs typeface="Times New Roman" pitchFamily="18" charset="0"/>
                <a:sym typeface="Gill Sans" charset="0"/>
              </a:rPr>
              <a:t>международный</a:t>
            </a:r>
            <a:r>
              <a:rPr lang="en-AU" altLang="ru-RU" sz="1900">
                <a:solidFill>
                  <a:srgbClr val="002060"/>
                </a:solidFill>
                <a:latin typeface="Gill Sans" charset="0"/>
                <a:cs typeface="Times New Roman" pitchFamily="18" charset="0"/>
                <a:sym typeface="Gill Sans" charset="0"/>
              </a:rPr>
              <a:t>)</a:t>
            </a:r>
            <a:endParaRPr lang="ru-RU" altLang="ru-RU" sz="1900">
              <a:solidFill>
                <a:srgbClr val="002060"/>
              </a:solidFill>
              <a:latin typeface="Arial" pitchFamily="34" charset="0"/>
              <a:cs typeface="Times New Roman" pitchFamily="18" charset="0"/>
              <a:sym typeface="Gill Sans" charset="0"/>
            </a:endParaRPr>
          </a:p>
          <a:p>
            <a:pPr algn="just">
              <a:spcAft>
                <a:spcPts val="1138"/>
              </a:spcAft>
              <a:buSzPct val="100000"/>
            </a:pPr>
            <a:r>
              <a:rPr lang="ru-RU" altLang="ru-RU" sz="1900">
                <a:solidFill>
                  <a:srgbClr val="002060"/>
                </a:solidFill>
                <a:latin typeface="Arial" pitchFamily="34" charset="0"/>
                <a:cs typeface="Times New Roman" pitchFamily="18" charset="0"/>
                <a:sym typeface="Gill Sans" charset="0"/>
              </a:rPr>
              <a:t>     Существуют другие кодексы и стандарты отчетности, которые не эквивалентны стандартам отчетности семейства</a:t>
            </a:r>
            <a:r>
              <a:rPr lang="en-AU" altLang="ru-RU" sz="1900">
                <a:solidFill>
                  <a:srgbClr val="002060"/>
                </a:solidFill>
                <a:latin typeface="Gill Sans" charset="0"/>
                <a:cs typeface="Times New Roman" pitchFamily="18" charset="0"/>
                <a:sym typeface="Gill Sans" charset="0"/>
              </a:rPr>
              <a:t>: </a:t>
            </a:r>
          </a:p>
          <a:p>
            <a:pPr algn="just">
              <a:spcAft>
                <a:spcPts val="575"/>
              </a:spcAft>
              <a:buSzPct val="100000"/>
              <a:buFont typeface="Arial" pitchFamily="34" charset="0"/>
              <a:buChar char="•"/>
            </a:pPr>
            <a:r>
              <a:rPr lang="ru-RU" altLang="ru-RU" sz="1900">
                <a:solidFill>
                  <a:srgbClr val="002060"/>
                </a:solidFill>
                <a:latin typeface="Arial" pitchFamily="34" charset="0"/>
                <a:cs typeface="Times New Roman" pitchFamily="18" charset="0"/>
                <a:sym typeface="Gill Sans" charset="0"/>
              </a:rPr>
              <a:t>Рамочная классификация ООН</a:t>
            </a:r>
            <a:r>
              <a:rPr lang="en-AU" altLang="ru-RU" sz="1900">
                <a:solidFill>
                  <a:srgbClr val="002060"/>
                </a:solidFill>
                <a:latin typeface="Gill Sans" charset="0"/>
                <a:cs typeface="Times New Roman" pitchFamily="18" charset="0"/>
                <a:sym typeface="Gill Sans" charset="0"/>
              </a:rPr>
              <a:t> </a:t>
            </a:r>
          </a:p>
          <a:p>
            <a:pPr algn="just">
              <a:spcAft>
                <a:spcPts val="575"/>
              </a:spcAft>
              <a:buSzPct val="100000"/>
              <a:buFont typeface="Arial" pitchFamily="34" charset="0"/>
              <a:buChar char="•"/>
            </a:pPr>
            <a:r>
              <a:rPr lang="ru-RU" altLang="ru-RU" sz="1900">
                <a:solidFill>
                  <a:srgbClr val="002060"/>
                </a:solidFill>
                <a:latin typeface="Arial" pitchFamily="34" charset="0"/>
                <a:cs typeface="Times New Roman" pitchFamily="18" charset="0"/>
                <a:sym typeface="Gill Sans" charset="0"/>
              </a:rPr>
              <a:t>Руководство 7 Комиссии по ценным бумагам и биржам США</a:t>
            </a:r>
            <a:endParaRPr lang="en-AU" altLang="ru-RU" sz="1900">
              <a:solidFill>
                <a:srgbClr val="002060"/>
              </a:solidFill>
              <a:latin typeface="Gill Sans" charset="0"/>
              <a:cs typeface="Times New Roman" pitchFamily="18" charset="0"/>
              <a:sym typeface="Gill Sans" charset="0"/>
            </a:endParaRPr>
          </a:p>
        </p:txBody>
      </p:sp>
    </p:spTree>
    <p:extLst>
      <p:ext uri="{BB962C8B-B14F-4D97-AF65-F5344CB8AC3E}">
        <p14:creationId xmlns:p14="http://schemas.microsoft.com/office/powerpoint/2010/main" val="142561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p:txBody>
          <a:bodyPr/>
          <a:lstStyle/>
          <a:p>
            <a:pPr algn="ctr" eaLnBrk="1" hangingPunct="1"/>
            <a:r>
              <a:rPr lang="ru-RU" altLang="ru-RU" sz="2800" smtClean="0">
                <a:solidFill>
                  <a:schemeClr val="bg1"/>
                </a:solidFill>
              </a:rPr>
              <a:t>Цели Шаблона</a:t>
            </a:r>
            <a:r>
              <a:rPr lang="en-US" altLang="ru-RU" sz="2800" smtClean="0">
                <a:solidFill>
                  <a:schemeClr val="bg1"/>
                </a:solidFill>
              </a:rPr>
              <a:t> CRIRSCO</a:t>
            </a:r>
          </a:p>
        </p:txBody>
      </p:sp>
      <p:sp>
        <p:nvSpPr>
          <p:cNvPr id="76803" name="Rectangle 2"/>
          <p:cNvSpPr>
            <a:spLocks noGrp="1" noChangeArrowheads="1"/>
          </p:cNvSpPr>
          <p:nvPr>
            <p:ph type="body" idx="1"/>
          </p:nvPr>
        </p:nvSpPr>
        <p:spPr/>
        <p:txBody>
          <a:bodyPr/>
          <a:lstStyle/>
          <a:p>
            <a:pPr marL="568325" eaLnBrk="1" hangingPunct="1">
              <a:buSzPct val="100000"/>
            </a:pPr>
            <a:r>
              <a:rPr lang="ru-RU" altLang="ru-RU" sz="2400" dirty="0" smtClean="0">
                <a:latin typeface="Arial" pitchFamily="34" charset="0"/>
              </a:rPr>
              <a:t>Рекомендательный характер</a:t>
            </a:r>
            <a:r>
              <a:rPr lang="en-US" altLang="ru-RU" sz="2400" dirty="0" smtClean="0"/>
              <a:t> – </a:t>
            </a:r>
            <a:r>
              <a:rPr lang="ru-RU" altLang="ru-RU" sz="2400" dirty="0" smtClean="0">
                <a:latin typeface="Arial" pitchFamily="34" charset="0"/>
              </a:rPr>
              <a:t>Шаблон не является кодексом</a:t>
            </a:r>
            <a:endParaRPr lang="en-US" altLang="ru-RU" sz="2400" dirty="0" smtClean="0">
              <a:latin typeface="Arial" pitchFamily="34" charset="0"/>
            </a:endParaRPr>
          </a:p>
          <a:p>
            <a:pPr marL="568325" eaLnBrk="1" hangingPunct="1">
              <a:buSzPct val="100000"/>
            </a:pPr>
            <a:r>
              <a:rPr lang="ru-RU" altLang="ru-RU" sz="2400" dirty="0" smtClean="0">
                <a:latin typeface="Arial" pitchFamily="34" charset="0"/>
              </a:rPr>
              <a:t>Национальные кодексы имеют приоритет</a:t>
            </a:r>
            <a:r>
              <a:rPr lang="en-US" altLang="ru-RU" sz="2400" dirty="0" smtClean="0"/>
              <a:t> </a:t>
            </a:r>
          </a:p>
          <a:p>
            <a:pPr marL="568325" eaLnBrk="1" hangingPunct="1">
              <a:buSzPct val="100000"/>
            </a:pPr>
            <a:r>
              <a:rPr lang="ru-RU" altLang="ru-RU" sz="2400" dirty="0" smtClean="0">
                <a:latin typeface="Arial" pitchFamily="34" charset="0"/>
              </a:rPr>
              <a:t>Модель для разработки кодексов в других странах</a:t>
            </a:r>
            <a:r>
              <a:rPr lang="en-US" altLang="ru-RU" sz="2400" dirty="0" smtClean="0"/>
              <a:t> (</a:t>
            </a:r>
            <a:r>
              <a:rPr lang="ru-RU" altLang="ru-RU" sz="2400" dirty="0" smtClean="0">
                <a:latin typeface="Arial" pitchFamily="34" charset="0"/>
              </a:rPr>
              <a:t>например, в Филиппинах</a:t>
            </a:r>
            <a:r>
              <a:rPr lang="en-US" altLang="ru-RU" sz="2400" dirty="0" smtClean="0"/>
              <a:t>) </a:t>
            </a:r>
          </a:p>
          <a:p>
            <a:pPr marL="568325" eaLnBrk="1" hangingPunct="1">
              <a:buSzPct val="100000"/>
            </a:pPr>
            <a:r>
              <a:rPr lang="ru-RU" altLang="ru-RU" sz="2400" dirty="0" smtClean="0">
                <a:latin typeface="Arial" pitchFamily="34" charset="0"/>
              </a:rPr>
              <a:t>Служит точкой отсчета для кодексов и стандартов семейства </a:t>
            </a:r>
            <a:r>
              <a:rPr lang="en-US" altLang="ru-RU" sz="2400" dirty="0" smtClean="0"/>
              <a:t>CRIRSCO</a:t>
            </a:r>
          </a:p>
        </p:txBody>
      </p:sp>
    </p:spTree>
    <p:extLst>
      <p:ext uri="{BB962C8B-B14F-4D97-AF65-F5344CB8AC3E}">
        <p14:creationId xmlns:p14="http://schemas.microsoft.com/office/powerpoint/2010/main" val="190627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050"/>
          <p:cNvSpPr>
            <a:spLocks noGrp="1" noChangeArrowheads="1"/>
          </p:cNvSpPr>
          <p:nvPr>
            <p:ph type="title"/>
          </p:nvPr>
        </p:nvSpPr>
        <p:spPr>
          <a:xfrm>
            <a:off x="1258888" y="0"/>
            <a:ext cx="7777162" cy="811213"/>
          </a:xfrm>
        </p:spPr>
        <p:txBody>
          <a:bodyPr/>
          <a:lstStyle/>
          <a:p>
            <a:pPr algn="ctr"/>
            <a:r>
              <a:rPr lang="ru-RU" altLang="ru-RU" sz="2800" smtClean="0">
                <a:solidFill>
                  <a:schemeClr val="bg1"/>
                </a:solidFill>
              </a:rPr>
              <a:t>Основные принципы </a:t>
            </a:r>
            <a:r>
              <a:rPr lang="en-AU" altLang="ru-RU" sz="2800" smtClean="0">
                <a:solidFill>
                  <a:schemeClr val="bg1"/>
                </a:solidFill>
              </a:rPr>
              <a:t>CRIRSCO</a:t>
            </a:r>
          </a:p>
        </p:txBody>
      </p:sp>
      <p:sp>
        <p:nvSpPr>
          <p:cNvPr id="4" name="Rectangle 3"/>
          <p:cNvSpPr txBox="1">
            <a:spLocks noChangeArrowheads="1"/>
          </p:cNvSpPr>
          <p:nvPr/>
        </p:nvSpPr>
        <p:spPr bwMode="auto">
          <a:xfrm>
            <a:off x="30163" y="1208088"/>
            <a:ext cx="9113837" cy="871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marL="342900" indent="447675">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just"/>
            <a:r>
              <a:rPr lang="ru-RU" altLang="ru-RU" sz="1800" b="1" u="sng">
                <a:solidFill>
                  <a:srgbClr val="000000"/>
                </a:solidFill>
                <a:latin typeface="Times New Roman" pitchFamily="18" charset="0"/>
                <a:ea typeface="Times New Roman" pitchFamily="18" charset="0"/>
                <a:cs typeface="ヒラギノ角ゴ ProN W3"/>
                <a:sym typeface="Gill Sans" charset="0"/>
              </a:rPr>
              <a:t>Прозрачность</a:t>
            </a:r>
            <a:r>
              <a:rPr lang="ru-RU" altLang="ru-RU" sz="1800" b="1">
                <a:solidFill>
                  <a:srgbClr val="000000"/>
                </a:solidFill>
                <a:latin typeface="Times New Roman" pitchFamily="18" charset="0"/>
                <a:ea typeface="Times New Roman" pitchFamily="18" charset="0"/>
                <a:cs typeface="ヒラギノ角ゴ ProN W3"/>
                <a:sym typeface="Gill Sans" charset="0"/>
              </a:rPr>
              <a:t> </a:t>
            </a:r>
            <a:r>
              <a:rPr lang="ru-RU" altLang="ru-RU" sz="1800">
                <a:solidFill>
                  <a:srgbClr val="000000"/>
                </a:solidFill>
                <a:latin typeface="Times New Roman" pitchFamily="18" charset="0"/>
                <a:ea typeface="Times New Roman" pitchFamily="18" charset="0"/>
                <a:cs typeface="ヒラギノ角ゴ ProN W3"/>
                <a:sym typeface="Gill Sans" charset="0"/>
              </a:rPr>
              <a:t>- </a:t>
            </a:r>
            <a:r>
              <a:rPr lang="ru-RU" sz="1800">
                <a:solidFill>
                  <a:srgbClr val="000000"/>
                </a:solidFill>
                <a:latin typeface="Times New Roman" pitchFamily="18" charset="0"/>
                <a:ea typeface="Times New Roman" pitchFamily="18" charset="0"/>
                <a:cs typeface="ヒラギノ角ゴ ProN W3"/>
                <a:sym typeface="Gill Sans" charset="0"/>
              </a:rPr>
              <a:t>предполагает представление пользователям Отчетов достаточного количества ясной и однозначной информации с тем, чтобы обеспечить понимание отчета и не вводить пользователей в заблуждение.</a:t>
            </a:r>
            <a:endParaRPr lang="ru-RU" sz="1800">
              <a:solidFill>
                <a:srgbClr val="29325C"/>
              </a:solidFill>
              <a:latin typeface="Times New Roman" pitchFamily="18" charset="0"/>
              <a:ea typeface="Times New Roman" pitchFamily="18" charset="0"/>
              <a:cs typeface="ヒラギノ角ゴ ProN W3"/>
              <a:sym typeface="Gill Sans" charset="0"/>
            </a:endParaRPr>
          </a:p>
        </p:txBody>
      </p:sp>
      <p:sp>
        <p:nvSpPr>
          <p:cNvPr id="12" name="Rectangle 3"/>
          <p:cNvSpPr txBox="1">
            <a:spLocks noChangeArrowheads="1"/>
          </p:cNvSpPr>
          <p:nvPr/>
        </p:nvSpPr>
        <p:spPr bwMode="auto">
          <a:xfrm>
            <a:off x="34925" y="2079625"/>
            <a:ext cx="90011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marL="342900" indent="447675">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just"/>
            <a:r>
              <a:rPr lang="ru-RU" altLang="ru-RU" sz="1800" b="1" u="sng">
                <a:solidFill>
                  <a:srgbClr val="000000"/>
                </a:solidFill>
                <a:latin typeface="Times New Roman" pitchFamily="18" charset="0"/>
                <a:ea typeface="Times New Roman" pitchFamily="18" charset="0"/>
                <a:cs typeface="ヒラギノ角ゴ ProN W3"/>
                <a:sym typeface="Gill Sans" charset="0"/>
              </a:rPr>
              <a:t>Значимость</a:t>
            </a:r>
            <a:r>
              <a:rPr lang="ru-RU" altLang="ru-RU" sz="1800" b="1">
                <a:solidFill>
                  <a:srgbClr val="000000"/>
                </a:solidFill>
                <a:latin typeface="Times New Roman" pitchFamily="18" charset="0"/>
                <a:ea typeface="Times New Roman" pitchFamily="18" charset="0"/>
                <a:cs typeface="ヒラギノ角ゴ ProN W3"/>
                <a:sym typeface="Gill Sans" charset="0"/>
              </a:rPr>
              <a:t> - </a:t>
            </a:r>
            <a:r>
              <a:rPr lang="ru-RU" sz="1600">
                <a:solidFill>
                  <a:srgbClr val="000000"/>
                </a:solidFill>
                <a:latin typeface="Times New Roman" pitchFamily="18" charset="0"/>
                <a:ea typeface="Times New Roman" pitchFamily="18" charset="0"/>
                <a:cs typeface="ヒラギノ角ゴ ProN W3"/>
                <a:sym typeface="Gill Sans" charset="0"/>
              </a:rPr>
              <a:t>предполагает, что Публичный Отчет содержит всю информацию в соответствии с требованиями, предъявляемыми обычно к такого рода информации со стороны инвесторов и их профессиональных консультантов (в разумных пределах), и их достаточно обоснованными ожиданиями, позволяя им высказывать обоснованные и сбалансированные суждения относительно результатов ГРР, запасов и ресурсов минерального сырья, о котором сообщается в отчетности.</a:t>
            </a:r>
          </a:p>
        </p:txBody>
      </p:sp>
      <p:sp>
        <p:nvSpPr>
          <p:cNvPr id="13" name="Rectangle 3"/>
          <p:cNvSpPr txBox="1">
            <a:spLocks noChangeArrowheads="1"/>
          </p:cNvSpPr>
          <p:nvPr/>
        </p:nvSpPr>
        <p:spPr bwMode="auto">
          <a:xfrm>
            <a:off x="0" y="3614738"/>
            <a:ext cx="91249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marL="342900" indent="369888">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just"/>
            <a:r>
              <a:rPr lang="ru-RU" altLang="ru-RU" sz="1800" b="1" u="sng">
                <a:solidFill>
                  <a:srgbClr val="000000"/>
                </a:solidFill>
                <a:latin typeface="Times New Roman" pitchFamily="18" charset="0"/>
                <a:ea typeface="Times New Roman" pitchFamily="18" charset="0"/>
                <a:cs typeface="ヒラギノ角ゴ ProN W3"/>
                <a:sym typeface="Gill Sans" charset="0"/>
              </a:rPr>
              <a:t>Компетентность</a:t>
            </a:r>
            <a:r>
              <a:rPr lang="ru-RU" altLang="ru-RU" sz="1800" b="1">
                <a:solidFill>
                  <a:srgbClr val="000000"/>
                </a:solidFill>
                <a:latin typeface="Times New Roman" pitchFamily="18" charset="0"/>
                <a:ea typeface="Times New Roman" pitchFamily="18" charset="0"/>
                <a:cs typeface="ヒラギノ角ゴ ProN W3"/>
                <a:sym typeface="Gill Sans" charset="0"/>
              </a:rPr>
              <a:t> </a:t>
            </a:r>
            <a:r>
              <a:rPr lang="ru-RU" altLang="ru-RU" sz="1600" b="1">
                <a:solidFill>
                  <a:srgbClr val="000000"/>
                </a:solidFill>
                <a:latin typeface="Times New Roman" pitchFamily="18" charset="0"/>
                <a:ea typeface="Times New Roman" pitchFamily="18" charset="0"/>
                <a:cs typeface="ヒラギノ角ゴ ProN W3"/>
                <a:sym typeface="Gill Sans" charset="0"/>
              </a:rPr>
              <a:t>- </a:t>
            </a:r>
            <a:r>
              <a:rPr lang="ru-RU" sz="1600">
                <a:solidFill>
                  <a:srgbClr val="000000"/>
                </a:solidFill>
                <a:latin typeface="Times New Roman" pitchFamily="18" charset="0"/>
                <a:ea typeface="Times New Roman" pitchFamily="18" charset="0"/>
                <a:cs typeface="ヒラギノ角ゴ ProN W3"/>
                <a:sym typeface="Gill Sans" charset="0"/>
              </a:rPr>
              <a:t>предполагает, что Публичный Отчет должен базироваться на результатах работ, ответственность за которые несут лица, с надлежащим уровнем квалификации и опыта. Оценка количества ресурсов и запасов полезных ископаемых в недрах сама по себе предполагает некоторый уровень неопределенности, неточности и интерпретации. Для правильной интерпретации отдельных частей информации, таких как геологические карты и результаты аналитических работ, основанные на пробах, которые обычно характеризуют лишь небольшую часть месторождения, требуются значительные опыт и мастерство. Неопределенность оценок должна рассматриваться в сопроводительной документации и, в случае ее существенного влияния на результаты, в самих публичных отчетах, получая отражение в соответствующей категоризации запасов и ресурсов.</a:t>
            </a:r>
          </a:p>
        </p:txBody>
      </p:sp>
      <p:sp>
        <p:nvSpPr>
          <p:cNvPr id="77830" name="Slide Number Placeholder 13"/>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eaLnBrk="1" hangingPunct="1"/>
            <a:fld id="{0F7963E9-1E15-4DA3-B5B7-62D3A7A69AD9}" type="slidenum">
              <a:rPr lang="en-AU" altLang="ru-RU" sz="3000">
                <a:solidFill>
                  <a:srgbClr val="898989"/>
                </a:solidFill>
                <a:latin typeface="Gill Sans" charset="0"/>
                <a:cs typeface="ヒラギノ角ゴ ProN W3"/>
                <a:sym typeface="Gill Sans" charset="0"/>
              </a:rPr>
              <a:pPr eaLnBrk="1" hangingPunct="1"/>
              <a:t>97</a:t>
            </a:fld>
            <a:endParaRPr lang="en-AU" altLang="ru-RU" sz="3000">
              <a:solidFill>
                <a:srgbClr val="898989"/>
              </a:solidFill>
              <a:latin typeface="Gill Sans" charset="0"/>
              <a:cs typeface="ヒラギノ角ゴ ProN W3"/>
              <a:sym typeface="Gill Sans" charset="0"/>
            </a:endParaRPr>
          </a:p>
        </p:txBody>
      </p:sp>
    </p:spTree>
    <p:extLst>
      <p:ext uri="{BB962C8B-B14F-4D97-AF65-F5344CB8AC3E}">
        <p14:creationId xmlns:p14="http://schemas.microsoft.com/office/powerpoint/2010/main" val="423660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fld id="{CFFDC27E-27DD-41EA-BF23-D09709B2C995}" type="slidenum">
              <a:rPr lang="ru-RU" sz="1000" smtClean="0">
                <a:solidFill>
                  <a:srgbClr val="000000"/>
                </a:solidFill>
              </a:rPr>
              <a:pPr/>
              <a:t>98</a:t>
            </a:fld>
            <a:endParaRPr lang="ru-RU" sz="1000" smtClean="0">
              <a:solidFill>
                <a:srgbClr val="000000"/>
              </a:solidFill>
            </a:endParaRPr>
          </a:p>
        </p:txBody>
      </p:sp>
      <p:sp>
        <p:nvSpPr>
          <p:cNvPr id="78851" name="TextBox 5"/>
          <p:cNvSpPr txBox="1">
            <a:spLocks noChangeArrowheads="1"/>
          </p:cNvSpPr>
          <p:nvPr/>
        </p:nvSpPr>
        <p:spPr bwMode="auto">
          <a:xfrm>
            <a:off x="0" y="0"/>
            <a:ext cx="8316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defRPr sz="2400">
                <a:solidFill>
                  <a:schemeClr val="tx1"/>
                </a:solidFill>
                <a:latin typeface="Times"/>
                <a:cs typeface="Arial" pitchFamily="34" charset="0"/>
              </a:defRPr>
            </a:lvl1pPr>
            <a:lvl2pPr marL="742950" indent="-285750">
              <a:defRPr sz="2400">
                <a:solidFill>
                  <a:schemeClr val="tx1"/>
                </a:solidFill>
                <a:latin typeface="Times"/>
                <a:cs typeface="Arial" pitchFamily="34" charset="0"/>
              </a:defRPr>
            </a:lvl2pPr>
            <a:lvl3pPr marL="1143000" indent="-228600">
              <a:defRPr sz="2400">
                <a:solidFill>
                  <a:schemeClr val="tx1"/>
                </a:solidFill>
                <a:latin typeface="Times"/>
                <a:cs typeface="Arial" pitchFamily="34" charset="0"/>
              </a:defRPr>
            </a:lvl3pPr>
            <a:lvl4pPr marL="1600200" indent="-228600">
              <a:defRPr sz="2400">
                <a:solidFill>
                  <a:schemeClr val="tx1"/>
                </a:solidFill>
                <a:latin typeface="Times"/>
                <a:cs typeface="Arial" pitchFamily="34" charset="0"/>
              </a:defRPr>
            </a:lvl4pPr>
            <a:lvl5pPr marL="2057400" indent="-22860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ctr" eaLnBrk="1" hangingPunct="1"/>
            <a:r>
              <a:rPr lang="ru-RU" sz="1400" b="1">
                <a:solidFill>
                  <a:srgbClr val="FFFFFF"/>
                </a:solidFill>
                <a:latin typeface="Arial" pitchFamily="34" charset="0"/>
              </a:rPr>
              <a:t>МЕЖДУНАРОДНЫЕ СТАНДАРТЫ КЛАССИФИКАЦИИ И УЧЕТА МИНЕРАЛЬНО-СЫРЬЕВЫХ</a:t>
            </a:r>
          </a:p>
          <a:p>
            <a:pPr algn="ctr" eaLnBrk="1" hangingPunct="1"/>
            <a:r>
              <a:rPr lang="ru-RU" sz="1400" b="1">
                <a:solidFill>
                  <a:srgbClr val="FFFFFF"/>
                </a:solidFill>
                <a:latin typeface="Arial" pitchFamily="34" charset="0"/>
              </a:rPr>
              <a:t> АКТИВОВ ПО СИСТЕМЕ CRIRSCO</a:t>
            </a:r>
          </a:p>
        </p:txBody>
      </p:sp>
      <p:sp>
        <p:nvSpPr>
          <p:cNvPr id="78852" name="Прямоугольник 1"/>
          <p:cNvSpPr>
            <a:spLocks noChangeArrowheads="1"/>
          </p:cNvSpPr>
          <p:nvPr/>
        </p:nvSpPr>
        <p:spPr bwMode="auto">
          <a:xfrm>
            <a:off x="204788" y="541338"/>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indent="358775" algn="just" eaLnBrk="1" hangingPunct="1"/>
            <a:r>
              <a:rPr lang="ru-RU" sz="1200" b="1" i="1">
                <a:solidFill>
                  <a:srgbClr val="000000"/>
                </a:solidFill>
                <a:latin typeface="Arial" pitchFamily="34" charset="0"/>
              </a:rPr>
              <a:t>Схема отражает взаимосвязь результатов ГРР, категорий запасов и ресурсов ТПИ в рамках подхода к классификации и учету минерально-сырьевых активов, используемого в зарубежной.</a:t>
            </a:r>
          </a:p>
          <a:p>
            <a:pPr indent="358775" algn="just" eaLnBrk="1" hangingPunct="1"/>
            <a:r>
              <a:rPr lang="ru-RU" sz="1200" b="1" i="1">
                <a:solidFill>
                  <a:srgbClr val="000000"/>
                </a:solidFill>
                <a:latin typeface="Arial" pitchFamily="34" charset="0"/>
              </a:rPr>
              <a:t>Представленная схема является идентичной для всех стран, принимающих участие в деятельности CRIRSCO.</a:t>
            </a:r>
          </a:p>
        </p:txBody>
      </p:sp>
      <p:pic>
        <p:nvPicPr>
          <p:cNvPr id="7885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371600"/>
            <a:ext cx="559117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Прямоугольник 4"/>
          <p:cNvSpPr>
            <a:spLocks noChangeArrowheads="1"/>
          </p:cNvSpPr>
          <p:nvPr/>
        </p:nvSpPr>
        <p:spPr bwMode="auto">
          <a:xfrm>
            <a:off x="5795963" y="1371600"/>
            <a:ext cx="31940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indent="358775" algn="just" eaLnBrk="1" hangingPunct="1"/>
            <a:r>
              <a:rPr lang="ru-RU" sz="1200">
                <a:solidFill>
                  <a:srgbClr val="000000"/>
                </a:solidFill>
                <a:latin typeface="Arial" pitchFamily="34" charset="0"/>
              </a:rPr>
              <a:t> Главным элементом системы CRIRSCO являются разработанные и согласованные странами-участниками в 1998 г. в Денвере унифицированные термины и определения от-дельных групп и категорий ресурсов/запасов (ныне – «стандарты CRIRSCO»). </a:t>
            </a:r>
          </a:p>
          <a:p>
            <a:pPr indent="358775" algn="just" eaLnBrk="1" hangingPunct="1"/>
            <a:r>
              <a:rPr lang="ru-RU" sz="1200">
                <a:solidFill>
                  <a:srgbClr val="000000"/>
                </a:solidFill>
                <a:latin typeface="Arial" pitchFamily="34" charset="0"/>
              </a:rPr>
              <a:t>Эти же термины и определения были согласованы экспертами CMMI и ЕЭК ООН в 1999 г. в Женеве. В настоящее время они использованы в Рамочной Классификации (РК) ООН применительно к ТПИ. </a:t>
            </a:r>
          </a:p>
          <a:p>
            <a:pPr indent="358775" algn="just" eaLnBrk="1" hangingPunct="1"/>
            <a:r>
              <a:rPr lang="ru-RU" sz="1200">
                <a:solidFill>
                  <a:srgbClr val="000000"/>
                </a:solidFill>
                <a:latin typeface="Arial" pitchFamily="34" charset="0"/>
              </a:rPr>
              <a:t>Компании руководствуются этой схемой при подготовке публичной отчетности, предназначаемой для фондовых рынков и регулятивных органов, контролирующих инвестиционную деятельность в стране, обеспечивающих соблюдение законодательно установленных правил публичного раскрытия информации, охрану интересов акционеров и инвесторов в различных сферах горнопромышленного бизнеса.</a:t>
            </a:r>
          </a:p>
        </p:txBody>
      </p:sp>
    </p:spTree>
    <p:extLst>
      <p:ext uri="{BB962C8B-B14F-4D97-AF65-F5344CB8AC3E}">
        <p14:creationId xmlns:p14="http://schemas.microsoft.com/office/powerpoint/2010/main" val="3936387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67544" y="116632"/>
            <a:ext cx="8229600" cy="936104"/>
          </a:xfrm>
        </p:spPr>
        <p:txBody>
          <a:bodyPr/>
          <a:lstStyle/>
          <a:p>
            <a:r>
              <a:rPr lang="ru-RU" altLang="ru-RU" sz="2800" dirty="0" smtClean="0">
                <a:solidFill>
                  <a:schemeClr val="bg1"/>
                </a:solidFill>
                <a:latin typeface="Arial" pitchFamily="34" charset="0"/>
              </a:rPr>
              <a:t>Ответственность по шаблону </a:t>
            </a:r>
            <a:r>
              <a:rPr lang="en-US" altLang="ru-RU" sz="2800" dirty="0" smtClean="0">
                <a:solidFill>
                  <a:schemeClr val="bg1"/>
                </a:solidFill>
                <a:latin typeface="Arial" pitchFamily="34" charset="0"/>
              </a:rPr>
              <a:t>CRIRSCO</a:t>
            </a:r>
            <a:r>
              <a:rPr lang="en-AU" altLang="ru-RU" sz="3100" dirty="0" smtClean="0">
                <a:solidFill>
                  <a:schemeClr val="bg1"/>
                </a:solidFill>
              </a:rPr>
              <a:t> </a:t>
            </a:r>
          </a:p>
        </p:txBody>
      </p:sp>
      <p:sp>
        <p:nvSpPr>
          <p:cNvPr id="80899" name="Content Placeholder 2"/>
          <p:cNvSpPr>
            <a:spLocks noGrp="1"/>
          </p:cNvSpPr>
          <p:nvPr>
            <p:ph idx="1"/>
          </p:nvPr>
        </p:nvSpPr>
        <p:spPr>
          <a:xfrm>
            <a:off x="251520" y="1340768"/>
            <a:ext cx="8497888" cy="4017963"/>
          </a:xfrm>
        </p:spPr>
        <p:txBody>
          <a:bodyPr/>
          <a:lstStyle/>
          <a:p>
            <a:pPr marL="0" indent="0">
              <a:buFont typeface="Gill Sans" charset="0"/>
              <a:buNone/>
            </a:pPr>
            <a:r>
              <a:rPr lang="ru-RU" altLang="ru-RU" sz="2400" dirty="0" smtClean="0">
                <a:latin typeface="Arial" pitchFamily="34" charset="0"/>
              </a:rPr>
              <a:t>В соответствии с Шаблоном </a:t>
            </a:r>
            <a:r>
              <a:rPr lang="en-AU" altLang="ru-RU" sz="2400" dirty="0" smtClean="0">
                <a:latin typeface="Arial" pitchFamily="34" charset="0"/>
              </a:rPr>
              <a:t>CRIRSCO</a:t>
            </a:r>
            <a:r>
              <a:rPr lang="ru-RU" altLang="ru-RU" sz="2400" dirty="0" smtClean="0">
                <a:latin typeface="Arial" pitchFamily="34" charset="0"/>
              </a:rPr>
              <a:t> ответственность сформулирована в разделе 7:</a:t>
            </a:r>
          </a:p>
          <a:p>
            <a:pPr marL="0" indent="0" algn="just">
              <a:buFont typeface="Gill Sans" charset="0"/>
              <a:buNone/>
            </a:pPr>
            <a:r>
              <a:rPr lang="ru-RU" altLang="ru-RU" sz="2400" dirty="0" smtClean="0">
                <a:latin typeface="Arial" pitchFamily="34" charset="0"/>
              </a:rPr>
              <a:t>7. Ответственность за представленный публичный отчет, содержащий информацию о полученных Компанией результатах ГРР, ресурсах и запасах полезных ископаемых, несет Компания в лице ее Совета Директоров. Публичный отчет должен быть основан и адекватно отражать всю информацию и подкрепляющую его документацию, подготовленную Компетентным лицом или лицами.</a:t>
            </a:r>
            <a:endParaRPr lang="en-AU" altLang="ru-RU" sz="2400" dirty="0" smtClean="0">
              <a:latin typeface="Arial" pitchFamily="34" charset="0"/>
            </a:endParaRPr>
          </a:p>
        </p:txBody>
      </p:sp>
    </p:spTree>
    <p:extLst>
      <p:ext uri="{BB962C8B-B14F-4D97-AF65-F5344CB8AC3E}">
        <p14:creationId xmlns:p14="http://schemas.microsoft.com/office/powerpoint/2010/main" val="274442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6699FF"/>
      </a:accent1>
      <a:accent2>
        <a:srgbClr val="3333CC"/>
      </a:accent2>
      <a:accent3>
        <a:srgbClr val="FFFFFF"/>
      </a:accent3>
      <a:accent4>
        <a:srgbClr val="000000"/>
      </a:accent4>
      <a:accent5>
        <a:srgbClr val="B8CAFF"/>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6699FF"/>
        </a:accent1>
        <a:accent2>
          <a:srgbClr val="3333CC"/>
        </a:accent2>
        <a:accent3>
          <a:srgbClr val="FFFFFF"/>
        </a:accent3>
        <a:accent4>
          <a:srgbClr val="000000"/>
        </a:accent4>
        <a:accent5>
          <a:srgbClr val="B8CA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Ясность">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Ясность">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Ясность">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Ясность">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Ясность">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Ясность">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X:Templates:Presentations:Designs:Bold Stripes</Template>
  <TotalTime>3539</TotalTime>
  <Words>9332</Words>
  <Application>Microsoft Office PowerPoint</Application>
  <PresentationFormat>Экран (4:3)</PresentationFormat>
  <Paragraphs>908</Paragraphs>
  <Slides>102</Slides>
  <Notes>7</Notes>
  <HiddenSlides>0</HiddenSlides>
  <MMClips>0</MMClips>
  <ScaleCrop>false</ScaleCrop>
  <HeadingPairs>
    <vt:vector size="4" baseType="variant">
      <vt:variant>
        <vt:lpstr>Тема</vt:lpstr>
      </vt:variant>
      <vt:variant>
        <vt:i4>13</vt:i4>
      </vt:variant>
      <vt:variant>
        <vt:lpstr>Заголовки слайдов</vt:lpstr>
      </vt:variant>
      <vt:variant>
        <vt:i4>102</vt:i4>
      </vt:variant>
    </vt:vector>
  </HeadingPairs>
  <TitlesOfParts>
    <vt:vector size="115" baseType="lpstr">
      <vt:lpstr>Diseño predeterminado</vt:lpstr>
      <vt:lpstr>8_Ясность</vt:lpstr>
      <vt:lpstr>2_Ясность</vt:lpstr>
      <vt:lpstr>2_Title &amp; Bullets - 2 Column</vt:lpstr>
      <vt:lpstr>Title &amp; Bullets - 2 Column</vt:lpstr>
      <vt:lpstr>1_Ясность</vt:lpstr>
      <vt:lpstr>Ясность</vt:lpstr>
      <vt:lpstr>1_Diseño predeterminado</vt:lpstr>
      <vt:lpstr>Главная</vt:lpstr>
      <vt:lpstr>Default Design</vt:lpstr>
      <vt:lpstr>4_Ясность</vt:lpstr>
      <vt:lpstr>Тема Office</vt:lpstr>
      <vt:lpstr>3_Ясность</vt:lpstr>
      <vt:lpstr>Презентация PowerPoint</vt:lpstr>
      <vt:lpstr>Стратегия развития минерально-сырьевой базы Российской Федерации до 2035 года</vt:lpstr>
      <vt:lpstr>Стратегия развития минерально-сырьевой базы РФ до 2035 года</vt:lpstr>
      <vt:lpstr>К  вопросу о национальном аудите запасов полезных ископаемых в России</vt:lpstr>
      <vt:lpstr>Презентация PowerPoint</vt:lpstr>
      <vt:lpstr>ПРЕДПОСЫЛКИ  СОЗДАНИЯ  СИСТЕМЫ  НАЦИОНАЛЬНОГО  АУДИТА  В  РОССИИ </vt:lpstr>
      <vt:lpstr>СХЕМА  ИНТЕГРАЦИИ  НАЗ ПИ  В  ГОСУДАРСТВЕННУЮ  ЭКСПЕРТИЗУ  ЗАПАСОВ  ПИ</vt:lpstr>
      <vt:lpstr>УЧАСТНИКИ  ПРОЦЕССА ОЦЕНКИ ЗАПАСОВ ПИ</vt:lpstr>
      <vt:lpstr>КЛЮЧЕВЫЕ  ЦЕЛИ  СОЗДАНИЯ  ПРОФОРГАНИЗАЦИИ</vt:lpstr>
      <vt:lpstr>Презентация PowerPoint</vt:lpstr>
      <vt:lpstr>Презентация PowerPoint</vt:lpstr>
      <vt:lpstr>Стадии Международного Аудита</vt:lpstr>
      <vt:lpstr>Этапы аудита минеральных активов</vt:lpstr>
      <vt:lpstr>АУДИТ  КРАТКОСРОЧНЫЙ</vt:lpstr>
      <vt:lpstr>АУДИТ  ОСНОВАТЕЛЬНЫЙ</vt:lpstr>
      <vt:lpstr>АУДИТ  ОСНОВАТЕЛЬНЫЙ</vt:lpstr>
      <vt:lpstr>АУДИТ  ОСНОВАТЕЛЬНЫЙ</vt:lpstr>
      <vt:lpstr>Презентация PowerPoint</vt:lpstr>
      <vt:lpstr>Основные требования и виды отчетов по международным стандартам</vt:lpstr>
      <vt:lpstr>Базовые отличия стандартов ГКЗ и семейства CRIRSCO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Что подразумевается под термином QA/QC?  </vt:lpstr>
      <vt:lpstr> Составляющие части QA/QC  </vt:lpstr>
      <vt:lpstr>QA/QC в международных стандартах отчетности</vt:lpstr>
      <vt:lpstr>QA/QC  в Кодексе JORC</vt:lpstr>
      <vt:lpstr>Презентация PowerPoint</vt:lpstr>
      <vt:lpstr>Презентация PowerPoint</vt:lpstr>
      <vt:lpstr>Презентация PowerPoint</vt:lpstr>
      <vt:lpstr> QA/QC  в NI-43-101  </vt:lpstr>
      <vt:lpstr>Презентация PowerPoint</vt:lpstr>
      <vt:lpstr>Презентация PowerPoint</vt:lpstr>
      <vt:lpstr> Особенности зарубежного подхода в обеспечения контроля и качества   </vt:lpstr>
      <vt:lpstr>Особенности зарубежных подходов в обеспечения контроля и качества</vt:lpstr>
      <vt:lpstr> Особенности зарубежных подходов в обеспечения контроля и качества   </vt:lpstr>
      <vt:lpstr> Отечественная практика  обеспечения контроля и качества   </vt:lpstr>
      <vt:lpstr> Отечественная практика  обеспечения контроля и качества   </vt:lpstr>
      <vt:lpstr> Отечественная практика  обеспечения контроля и качества   </vt:lpstr>
      <vt:lpstr> Отечественная практика  обеспечения контроля и качества   </vt:lpstr>
      <vt:lpstr> Отечественная практика  обеспечения контроля и качества   </vt:lpstr>
      <vt:lpstr> Отечественная практика  обеспечения контроля и качества   </vt:lpstr>
      <vt:lpstr> Отечественная практика  обеспечения контроля и качества   </vt:lpstr>
      <vt:lpstr>Основные выводы по результатам сравнения</vt:lpstr>
      <vt:lpstr>Действующая российская система отчетности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Полномочия Компетентного Лица</vt:lpstr>
      <vt:lpstr>ПРАВИЛА ЛИСТИНГА ASX  (Австралийская фондовая биржа) Руководство 31</vt:lpstr>
      <vt:lpstr>ПРАВИЛА ЛИСТИНГА ASX  (Австралийская фондовая биржа)</vt:lpstr>
      <vt:lpstr>Презентация PowerPoint</vt:lpstr>
      <vt:lpstr>Презентация PowerPoint</vt:lpstr>
      <vt:lpstr>Презентация PowerPoint</vt:lpstr>
      <vt:lpstr>Презентация PowerPoint</vt:lpstr>
      <vt:lpstr>Форма согласия Компетентного лица</vt:lpstr>
      <vt:lpstr>Форма согласия Компетентного лица</vt:lpstr>
      <vt:lpstr>Форма согласия Компетентного лица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Цели Шаблона CRIRSCO</vt:lpstr>
      <vt:lpstr>Основные принципы CRIRSCO</vt:lpstr>
      <vt:lpstr>Презентация PowerPoint</vt:lpstr>
      <vt:lpstr>Ответственность по шаблону CRIRSCO </vt:lpstr>
      <vt:lpstr>Ответственность в семействе кодексов CRIRSCO</vt:lpstr>
      <vt:lpstr>Документация</vt:lpstr>
      <vt:lpstr>Канадский NI 43-101 </vt:lpstr>
    </vt:vector>
  </TitlesOfParts>
  <Company>UW Madison - Geology and Geophysics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Introduction to Structural Geology</dc:title>
  <dc:creator>Laurel Goodwin</dc:creator>
  <cp:lastModifiedBy>Лебедев Е.А.</cp:lastModifiedBy>
  <cp:revision>243</cp:revision>
  <dcterms:created xsi:type="dcterms:W3CDTF">2006-01-17T20:47:48Z</dcterms:created>
  <dcterms:modified xsi:type="dcterms:W3CDTF">2019-05-20T14:27:26Z</dcterms:modified>
</cp:coreProperties>
</file>