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66" r:id="rId2"/>
    <p:sldId id="372" r:id="rId3"/>
    <p:sldId id="392" r:id="rId4"/>
    <p:sldId id="369" r:id="rId5"/>
    <p:sldId id="373" r:id="rId6"/>
    <p:sldId id="288" r:id="rId7"/>
    <p:sldId id="395" r:id="rId8"/>
    <p:sldId id="403" r:id="rId9"/>
    <p:sldId id="404" r:id="rId10"/>
    <p:sldId id="405" r:id="rId11"/>
    <p:sldId id="406" r:id="rId12"/>
    <p:sldId id="407" r:id="rId13"/>
    <p:sldId id="408" r:id="rId14"/>
    <p:sldId id="410" r:id="rId15"/>
    <p:sldId id="394" r:id="rId16"/>
    <p:sldId id="396" r:id="rId17"/>
    <p:sldId id="397" r:id="rId18"/>
    <p:sldId id="398" r:id="rId19"/>
    <p:sldId id="399" r:id="rId20"/>
    <p:sldId id="400" r:id="rId21"/>
    <p:sldId id="401" r:id="rId22"/>
    <p:sldId id="402" r:id="rId23"/>
    <p:sldId id="376" r:id="rId24"/>
    <p:sldId id="379" r:id="rId25"/>
    <p:sldId id="380" r:id="rId26"/>
    <p:sldId id="382" r:id="rId27"/>
    <p:sldId id="383" r:id="rId28"/>
    <p:sldId id="409" r:id="rId29"/>
    <p:sldId id="389" r:id="rId30"/>
  </p:sldIdLst>
  <p:sldSz cx="13439775" cy="7559675"/>
  <p:notesSz cx="7772400" cy="10058400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Broadway" pitchFamily="82" charset="0"/>
        <a:ea typeface="msmincho" charset="0"/>
        <a:cs typeface="msmincho" charset="0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Broadway" pitchFamily="82" charset="0"/>
        <a:ea typeface="msmincho" charset="0"/>
        <a:cs typeface="msmincho" charset="0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Broadway" pitchFamily="82" charset="0"/>
        <a:ea typeface="msmincho" charset="0"/>
        <a:cs typeface="msmincho" charset="0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Broadway" pitchFamily="82" charset="0"/>
        <a:ea typeface="msmincho" charset="0"/>
        <a:cs typeface="msmincho" charset="0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Broadway" pitchFamily="82" charset="0"/>
        <a:ea typeface="msmincho" charset="0"/>
        <a:cs typeface="msmincho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Broadway" pitchFamily="82" charset="0"/>
        <a:ea typeface="msmincho" charset="0"/>
        <a:cs typeface="msmincho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Broadway" pitchFamily="82" charset="0"/>
        <a:ea typeface="msmincho" charset="0"/>
        <a:cs typeface="msmincho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Broadway" pitchFamily="82" charset="0"/>
        <a:ea typeface="msmincho" charset="0"/>
        <a:cs typeface="msmincho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Broadway" pitchFamily="82" charset="0"/>
        <a:ea typeface="msmincho" charset="0"/>
        <a:cs typeface="msmincho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ACB3"/>
    <a:srgbClr val="E778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40" autoAdjust="0"/>
  </p:normalViewPr>
  <p:slideViewPr>
    <p:cSldViewPr>
      <p:cViewPr varScale="1">
        <p:scale>
          <a:sx n="65" d="100"/>
          <a:sy n="65" d="100"/>
        </p:scale>
        <p:origin x="660" y="66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377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21T17:46:29.276" idx="2">
    <p:pos x="2101" y="791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21T11:47:07.569" idx="1">
    <p:pos x="4999" y="735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0DF52-CEF5-4AFD-985D-3EB379705C27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DCE0FC-0D70-41C7-8E6E-48AD8F769CD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92125" y="1027113"/>
            <a:ext cx="6572250" cy="3697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2875" cy="4103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2052" name="Freeform 4"/>
          <p:cNvSpPr>
            <a:spLocks noChangeArrowheads="1"/>
          </p:cNvSpPr>
          <p:nvPr/>
        </p:nvSpPr>
        <p:spPr bwMode="auto">
          <a:xfrm>
            <a:off x="6153150" y="8439150"/>
            <a:ext cx="900113" cy="900113"/>
          </a:xfrm>
          <a:custGeom>
            <a:avLst/>
            <a:gdLst/>
            <a:ahLst/>
            <a:cxnLst>
              <a:cxn ang="0">
                <a:pos x="0" y="2499"/>
              </a:cxn>
              <a:cxn ang="0">
                <a:pos x="2499" y="0"/>
              </a:cxn>
              <a:cxn ang="0">
                <a:pos x="2500" y="2500"/>
              </a:cxn>
              <a:cxn ang="0">
                <a:pos x="0" y="2499"/>
              </a:cxn>
            </a:cxnLst>
            <a:rect l="0" t="0" r="r" b="b"/>
            <a:pathLst>
              <a:path w="2501" h="2501">
                <a:moveTo>
                  <a:pt x="0" y="2499"/>
                </a:moveTo>
                <a:lnTo>
                  <a:pt x="2499" y="0"/>
                </a:lnTo>
                <a:lnTo>
                  <a:pt x="2500" y="2500"/>
                </a:lnTo>
                <a:lnTo>
                  <a:pt x="0" y="2499"/>
                </a:lnTo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80175" y="8724900"/>
            <a:ext cx="481013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 rot="21000000">
            <a:off x="6329363" y="8863013"/>
            <a:ext cx="681037" cy="274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12240" rIns="0" bIns="0" anchor="ctr" anchorCtr="1"/>
          <a:lstStyle/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E4A24918-F275-45D2-9712-E81DA6ED2C59}" type="slidenum">
              <a:rPr lang="ru-RU" sz="1600">
                <a:solidFill>
                  <a:srgbClr val="000000"/>
                </a:solidFill>
                <a:latin typeface="Arial Narrow" pitchFamily="34" charset="0"/>
              </a:rPr>
              <a:pPr>
                <a:lnSpc>
                  <a:spcPct val="94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‹#›</a:t>
            </a:fld>
            <a:endParaRPr lang="ru-RU" sz="1600">
              <a:solidFill>
                <a:srgbClr val="000000"/>
              </a:solidFill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92125" y="1027113"/>
            <a:ext cx="6572250" cy="3697287"/>
          </a:xfrm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7455" y="2347914"/>
            <a:ext cx="11424867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17026" y="4283075"/>
            <a:ext cx="9407842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903104" y="-287338"/>
            <a:ext cx="3181099" cy="76835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7690" y="-287338"/>
            <a:ext cx="9342231" cy="76835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0892" y="-287338"/>
            <a:ext cx="11994206" cy="129381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7690" y="1079501"/>
            <a:ext cx="6260607" cy="63166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6821480" y="1079501"/>
            <a:ext cx="6262723" cy="6316663"/>
          </a:xfrm>
        </p:spPr>
        <p:txBody>
          <a:bodyPr/>
          <a:lstStyle/>
          <a:p>
            <a:pPr lvl="0"/>
            <a:endParaRPr lang="ru-RU" noProof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0892" y="-287338"/>
            <a:ext cx="11994206" cy="129381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357690" y="1079501"/>
            <a:ext cx="6260607" cy="63166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1480" y="1079501"/>
            <a:ext cx="6262723" cy="63166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0892" y="-287338"/>
            <a:ext cx="11994206" cy="129381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7690" y="1079501"/>
            <a:ext cx="6260607" cy="63166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821480" y="1079501"/>
            <a:ext cx="6262723" cy="63166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483" y="4857751"/>
            <a:ext cx="114227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2483" y="3203576"/>
            <a:ext cx="114227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7690" y="1079501"/>
            <a:ext cx="6260607" cy="6316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821480" y="1079501"/>
            <a:ext cx="6262723" cy="6316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048" y="303214"/>
            <a:ext cx="12095798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3047" y="1692275"/>
            <a:ext cx="593678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73047" y="2397125"/>
            <a:ext cx="593678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827830" y="1692275"/>
            <a:ext cx="5941016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827830" y="2397125"/>
            <a:ext cx="5941016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047" y="301626"/>
            <a:ext cx="4421369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55271" y="301625"/>
            <a:ext cx="751357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3047" y="1581151"/>
            <a:ext cx="4421369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5044" y="5291139"/>
            <a:ext cx="806386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635044" y="674689"/>
            <a:ext cx="806386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35044" y="5916613"/>
            <a:ext cx="806386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Freeform 1"/>
          <p:cNvSpPr>
            <a:spLocks noChangeArrowheads="1"/>
          </p:cNvSpPr>
          <p:nvPr/>
        </p:nvSpPr>
        <p:spPr bwMode="auto">
          <a:xfrm>
            <a:off x="12237604" y="6659563"/>
            <a:ext cx="1200056" cy="900112"/>
          </a:xfrm>
          <a:custGeom>
            <a:avLst/>
            <a:gdLst/>
            <a:ahLst/>
            <a:cxnLst>
              <a:cxn ang="0">
                <a:pos x="0" y="2499"/>
              </a:cxn>
              <a:cxn ang="0">
                <a:pos x="2499" y="0"/>
              </a:cxn>
              <a:cxn ang="0">
                <a:pos x="2500" y="2500"/>
              </a:cxn>
              <a:cxn ang="0">
                <a:pos x="0" y="2499"/>
              </a:cxn>
            </a:cxnLst>
            <a:rect l="0" t="0" r="r" b="b"/>
            <a:pathLst>
              <a:path w="2501" h="2501">
                <a:moveTo>
                  <a:pt x="0" y="2499"/>
                </a:moveTo>
                <a:lnTo>
                  <a:pt x="2499" y="0"/>
                </a:lnTo>
                <a:lnTo>
                  <a:pt x="2500" y="2500"/>
                </a:lnTo>
                <a:lnTo>
                  <a:pt x="0" y="2499"/>
                </a:lnTo>
              </a:path>
            </a:pathLst>
          </a:custGeom>
          <a:solidFill>
            <a:srgbClr val="FF66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2400"/>
          </a:p>
        </p:txBody>
      </p:sp>
      <p:sp>
        <p:nvSpPr>
          <p:cNvPr id="1026" name="AutoShape 2"/>
          <p:cNvSpPr>
            <a:spLocks noChangeArrowheads="1"/>
          </p:cNvSpPr>
          <p:nvPr/>
        </p:nvSpPr>
        <p:spPr bwMode="auto">
          <a:xfrm>
            <a:off x="0" y="0"/>
            <a:ext cx="13437659" cy="719138"/>
          </a:xfrm>
          <a:prstGeom prst="roundRect">
            <a:avLst>
              <a:gd name="adj" fmla="val 222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2400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60892" y="-287338"/>
            <a:ext cx="11994206" cy="1293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307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7690" y="1079501"/>
            <a:ext cx="12726514" cy="6316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pic>
        <p:nvPicPr>
          <p:cNvPr id="3078" name="Picture 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2639739" y="6985001"/>
            <a:ext cx="641300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9" name="Picture 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39165" y="101600"/>
            <a:ext cx="609552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 rot="21000000">
            <a:off x="12438672" y="7123114"/>
            <a:ext cx="907978" cy="274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12240" rIns="0" bIns="0" anchor="ctr" anchorCtr="1"/>
          <a:lstStyle/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CCF2A06-F322-4799-AA54-31CDFE076D1E}" type="slidenum">
              <a:rPr lang="ru-RU" sz="1600">
                <a:solidFill>
                  <a:srgbClr val="000000"/>
                </a:solidFill>
                <a:latin typeface="Arial Narrow" pitchFamily="34" charset="0"/>
              </a:rPr>
              <a:pPr>
                <a:lnSpc>
                  <a:spcPct val="94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‹#›</a:t>
            </a:fld>
            <a:endParaRPr lang="ru-RU" sz="160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3081" name="Picture 8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" y="4432301"/>
            <a:ext cx="3875312" cy="312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958776" y="0"/>
            <a:ext cx="12481000" cy="719138"/>
          </a:xfrm>
          <a:prstGeom prst="rect">
            <a:avLst/>
          </a:prstGeom>
          <a:solidFill>
            <a:srgbClr val="A2ACB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r" defTabSz="449263" rtl="0" eaLnBrk="0" fontAlgn="base" hangingPunct="0">
        <a:lnSpc>
          <a:spcPct val="11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FFFFFF"/>
          </a:solidFill>
          <a:latin typeface="+mj-lt"/>
          <a:ea typeface="+mj-ea"/>
          <a:cs typeface="+mj-cs"/>
        </a:defRPr>
      </a:lvl1pPr>
      <a:lvl2pPr algn="r" defTabSz="449263" rtl="0" eaLnBrk="0" fontAlgn="base" hangingPunct="0">
        <a:lnSpc>
          <a:spcPct val="11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FFFFFF"/>
          </a:solidFill>
          <a:latin typeface="Arial Black" pitchFamily="34" charset="0"/>
          <a:ea typeface="msmincho" charset="0"/>
          <a:cs typeface="msmincho" charset="0"/>
        </a:defRPr>
      </a:lvl2pPr>
      <a:lvl3pPr algn="r" defTabSz="449263" rtl="0" eaLnBrk="0" fontAlgn="base" hangingPunct="0">
        <a:lnSpc>
          <a:spcPct val="11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FFFFFF"/>
          </a:solidFill>
          <a:latin typeface="Arial Black" pitchFamily="34" charset="0"/>
          <a:ea typeface="msmincho" charset="0"/>
          <a:cs typeface="msmincho" charset="0"/>
        </a:defRPr>
      </a:lvl3pPr>
      <a:lvl4pPr algn="r" defTabSz="449263" rtl="0" eaLnBrk="0" fontAlgn="base" hangingPunct="0">
        <a:lnSpc>
          <a:spcPct val="11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FFFFFF"/>
          </a:solidFill>
          <a:latin typeface="Arial Black" pitchFamily="34" charset="0"/>
          <a:ea typeface="msmincho" charset="0"/>
          <a:cs typeface="msmincho" charset="0"/>
        </a:defRPr>
      </a:lvl4pPr>
      <a:lvl5pPr algn="r" defTabSz="449263" rtl="0" eaLnBrk="0" fontAlgn="base" hangingPunct="0">
        <a:lnSpc>
          <a:spcPct val="11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FFFFFF"/>
          </a:solidFill>
          <a:latin typeface="Arial Black" pitchFamily="34" charset="0"/>
          <a:ea typeface="msmincho" charset="0"/>
          <a:cs typeface="msmincho" charset="0"/>
        </a:defRPr>
      </a:lvl5pPr>
      <a:lvl6pPr marL="2514600" indent="-228600" algn="r" defTabSz="449263" rtl="0" fontAlgn="base" hangingPunct="0">
        <a:lnSpc>
          <a:spcPct val="11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FFFFFF"/>
          </a:solidFill>
          <a:latin typeface="Arial Black" pitchFamily="34" charset="0"/>
          <a:ea typeface="msmincho" charset="0"/>
          <a:cs typeface="msmincho" charset="0"/>
        </a:defRPr>
      </a:lvl6pPr>
      <a:lvl7pPr marL="2971800" indent="-228600" algn="r" defTabSz="449263" rtl="0" fontAlgn="base" hangingPunct="0">
        <a:lnSpc>
          <a:spcPct val="11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FFFFFF"/>
          </a:solidFill>
          <a:latin typeface="Arial Black" pitchFamily="34" charset="0"/>
          <a:ea typeface="msmincho" charset="0"/>
          <a:cs typeface="msmincho" charset="0"/>
        </a:defRPr>
      </a:lvl7pPr>
      <a:lvl8pPr marL="3429000" indent="-228600" algn="r" defTabSz="449263" rtl="0" fontAlgn="base" hangingPunct="0">
        <a:lnSpc>
          <a:spcPct val="11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FFFFFF"/>
          </a:solidFill>
          <a:latin typeface="Arial Black" pitchFamily="34" charset="0"/>
          <a:ea typeface="msmincho" charset="0"/>
          <a:cs typeface="msmincho" charset="0"/>
        </a:defRPr>
      </a:lvl8pPr>
      <a:lvl9pPr marL="3886200" indent="-228600" algn="r" defTabSz="449263" rtl="0" fontAlgn="base" hangingPunct="0">
        <a:lnSpc>
          <a:spcPct val="11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FFFFFF"/>
          </a:solidFill>
          <a:latin typeface="Arial Black" pitchFamily="34" charset="0"/>
          <a:ea typeface="msmincho" charset="0"/>
          <a:cs typeface="msmincho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0701" y="1065194"/>
            <a:ext cx="9737725" cy="2428892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	</a:t>
            </a:r>
          </a:p>
          <a:p>
            <a:pPr algn="just">
              <a:buNone/>
            </a:pPr>
            <a:r>
              <a:rPr lang="ru-RU" b="1" dirty="0" smtClean="0"/>
              <a:t>   </a:t>
            </a:r>
          </a:p>
          <a:p>
            <a:pPr algn="ctr">
              <a:buNone/>
            </a:pPr>
            <a:r>
              <a:rPr lang="ru-RU" b="1" dirty="0"/>
              <a:t> </a:t>
            </a:r>
            <a:r>
              <a:rPr lang="ru-RU" sz="2800" b="1" dirty="0"/>
              <a:t>Состояние </a:t>
            </a:r>
            <a:r>
              <a:rPr lang="ru-RU" sz="2800" b="1" dirty="0"/>
              <a:t>и проблемы </a:t>
            </a:r>
            <a:r>
              <a:rPr lang="ru-RU" sz="2800" b="1" dirty="0"/>
              <a:t>горно-геологического образования </a:t>
            </a:r>
            <a:r>
              <a:rPr lang="ru-RU" sz="2800" b="1" dirty="0"/>
              <a:t>в Красноярском </a:t>
            </a:r>
            <a:r>
              <a:rPr lang="ru-RU" sz="2800" b="1" dirty="0"/>
              <a:t>крае</a:t>
            </a:r>
          </a:p>
          <a:p>
            <a:pPr algn="just">
              <a:buNone/>
            </a:pPr>
            <a:endParaRPr lang="ru-RU" b="1" dirty="0"/>
          </a:p>
          <a:p>
            <a:pPr algn="ctr">
              <a:buNone/>
            </a:pPr>
            <a:r>
              <a:rPr lang="ru-RU" b="1" dirty="0" smtClean="0"/>
              <a:t> </a:t>
            </a:r>
            <a:r>
              <a:rPr lang="ru-RU" sz="2800" b="1" dirty="0"/>
              <a:t>Профессиональные </a:t>
            </a:r>
            <a:r>
              <a:rPr lang="ru-RU" sz="2800" b="1" dirty="0"/>
              <a:t>и образовательные стандарты  в  горном деле и прикладной </a:t>
            </a:r>
            <a:r>
              <a:rPr lang="ru-RU" sz="2800" b="1" dirty="0"/>
              <a:t>геологии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27399" y="6208729"/>
            <a:ext cx="8964520" cy="1237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В.А. Макаров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Институт горного дела, геологии и </a:t>
            </a:r>
            <a:r>
              <a:rPr lang="ru-RU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геотехнологий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,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Сибирский федеральный университет  </a:t>
            </a:r>
          </a:p>
          <a:p>
            <a:pPr algn="ctr"/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г. Красноярск , 22.05.2019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83783" y="7095114"/>
            <a:ext cx="4357718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6118" y="287431"/>
            <a:ext cx="6350039" cy="7272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64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6111" y="604817"/>
            <a:ext cx="9106457" cy="64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723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52" name="Picture 13" descr="podlogh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9576" y="1"/>
            <a:ext cx="10080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8" descr="шапка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9576" y="0"/>
            <a:ext cx="10080625" cy="84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 bwMode="auto">
          <a:xfrm>
            <a:off x="1956093" y="1081073"/>
            <a:ext cx="9527591" cy="492117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794" tIns="50397" rIns="100794" bIns="50397"/>
          <a:lstStyle/>
          <a:p>
            <a:pPr marL="391978" indent="-391978" algn="ctr">
              <a:spcAft>
                <a:spcPts val="0"/>
              </a:spcAft>
              <a:defRPr/>
            </a:pPr>
            <a:endParaRPr lang="ru-RU" sz="4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91978" indent="-391978" algn="r">
              <a:spcAft>
                <a:spcPts val="0"/>
              </a:spcAft>
              <a:defRPr/>
            </a:pPr>
            <a:endParaRPr lang="ru-RU" sz="2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91978" indent="-391978" algn="r">
              <a:spcAft>
                <a:spcPts val="0"/>
              </a:spcAft>
              <a:defRPr/>
            </a:pPr>
            <a:endParaRPr lang="ru-RU" sz="2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Логотип с поля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01219" y="6903476"/>
            <a:ext cx="787554" cy="6562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31262" y="7029015"/>
            <a:ext cx="3228938" cy="373193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0794" tIns="50397" rIns="100794" bIns="50397" rtlCol="0">
            <a:spAutoFit/>
          </a:bodyPr>
          <a:lstStyle/>
          <a:p>
            <a:pPr>
              <a:buNone/>
            </a:pPr>
            <a:r>
              <a:rPr lang="ru-RU" sz="1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ООО НПП «</a:t>
            </a:r>
            <a:r>
              <a:rPr lang="ru-RU" sz="18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АВАКС-ГеоСервис</a:t>
            </a:r>
            <a:r>
              <a:rPr lang="ru-RU" sz="1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»</a:t>
            </a:r>
          </a:p>
        </p:txBody>
      </p:sp>
      <p:pic>
        <p:nvPicPr>
          <p:cNvPr id="10" name="Рисунок 9" descr="htmlimage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94061" y="1001695"/>
            <a:ext cx="6668241" cy="57150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8092" y="1319198"/>
            <a:ext cx="3095969" cy="554070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Получение качественных результатов фотосъёмки обеспечивается обработкой цифровых снимков в специализированных программных пакетах, таких как: </a:t>
            </a:r>
            <a:r>
              <a:rPr lang="ru-RU" sz="2000" b="1" i="1" dirty="0">
                <a:solidFill>
                  <a:schemeClr val="accent6"/>
                </a:solidFill>
              </a:rPr>
              <a:t>Pix4Dmapper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</a:rPr>
              <a:t>Photoscan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, PHOTOMOD, позволяющих существенно упростить и автоматизировать процесс обработки исходных материалов (определение связующих точек на соседних снимках и уравнивание по указанным опорным точкам)</a:t>
            </a:r>
          </a:p>
        </p:txBody>
      </p:sp>
      <p:pic>
        <p:nvPicPr>
          <p:cNvPr id="12" name="Рисунок 11" descr="БПЛА DELTA-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10162" y="87522"/>
            <a:ext cx="3651089" cy="194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52" name="Picture 13" descr="podlogh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9576" y="1"/>
            <a:ext cx="10080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8" descr="шапка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9576" y="0"/>
            <a:ext cx="10080625" cy="84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 bwMode="auto">
          <a:xfrm>
            <a:off x="1956093" y="1081073"/>
            <a:ext cx="9527591" cy="492117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794" tIns="50397" rIns="100794" bIns="50397"/>
          <a:lstStyle/>
          <a:p>
            <a:pPr marL="391978" indent="-391978" algn="ctr">
              <a:spcAft>
                <a:spcPts val="0"/>
              </a:spcAft>
              <a:defRPr/>
            </a:pPr>
            <a:endParaRPr lang="ru-RU" sz="4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91978" indent="-391978" algn="r">
              <a:spcAft>
                <a:spcPts val="0"/>
              </a:spcAft>
              <a:defRPr/>
            </a:pPr>
            <a:endParaRPr lang="ru-RU" sz="2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91978" indent="-391978" algn="r">
              <a:spcAft>
                <a:spcPts val="0"/>
              </a:spcAft>
              <a:defRPr/>
            </a:pPr>
            <a:endParaRPr lang="ru-RU" sz="2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Логотип с поля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01219" y="6903476"/>
            <a:ext cx="787554" cy="6562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31262" y="7029015"/>
            <a:ext cx="3228938" cy="373193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0794" tIns="50397" rIns="100794" bIns="50397" rtlCol="0">
            <a:spAutoFit/>
          </a:bodyPr>
          <a:lstStyle/>
          <a:p>
            <a:pPr>
              <a:buNone/>
            </a:pPr>
            <a:r>
              <a:rPr lang="ru-RU" sz="1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ООО НПП «</a:t>
            </a:r>
            <a:r>
              <a:rPr lang="ru-RU" sz="18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АВАКС-ГеоСервис</a:t>
            </a:r>
            <a:r>
              <a:rPr lang="ru-RU" sz="1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»</a:t>
            </a:r>
          </a:p>
        </p:txBody>
      </p:sp>
      <p:pic>
        <p:nvPicPr>
          <p:cNvPr id="10" name="Рисунок 9" descr="htmlimag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79576" y="842945"/>
            <a:ext cx="10080625" cy="671673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 bwMode="auto">
          <a:xfrm>
            <a:off x="1679575" y="922321"/>
            <a:ext cx="8930120" cy="79375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94" tIns="50397" rIns="100794" bIns="50397" numCol="1" rtlCol="0" anchor="t" anchorCtr="0" compatLnSpc="1">
            <a:prstTxWarp prst="textNoShape">
              <a:avLst/>
            </a:prstTxWarp>
          </a:bodyPr>
          <a:lstStyle/>
          <a:p>
            <a:pPr marL="391978" indent="-391978"/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Пример расчетов объемов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перемещенной горной массы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в ГГИС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accent1">
                    <a:lumMod val="50000"/>
                  </a:schemeClr>
                </a:solidFill>
              </a:rPr>
              <a:t>Micromine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на основе цифровой модели поверхности и формирование отчетных таблиц</a:t>
            </a:r>
            <a:r>
              <a:rPr lang="ru-RU" sz="2000" dirty="0"/>
              <a:t> </a:t>
            </a:r>
            <a:r>
              <a:rPr lang="en-US" sz="2000" dirty="0"/>
              <a:t>	</a:t>
            </a:r>
          </a:p>
          <a:p>
            <a:pPr marL="391978" indent="-391978" defTabSz="1007943" hangingPunct="1">
              <a:lnSpc>
                <a:spcPct val="100000"/>
              </a:lnSpc>
              <a:spcAft>
                <a:spcPct val="30000"/>
              </a:spcAft>
              <a:buClr>
                <a:srgbClr val="B2B2B2"/>
              </a:buClr>
              <a:buSzTx/>
            </a:pPr>
            <a:endParaRPr lang="ru-RU" sz="200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43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/>
              <a:t>Р</a:t>
            </a:r>
            <a:endParaRPr lang="ru-RU" sz="18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6735" y="763569"/>
            <a:ext cx="7126645" cy="5206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3017" y="4903605"/>
            <a:ext cx="3968774" cy="2359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6765" y="604818"/>
            <a:ext cx="3802396" cy="3333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399407" y="6300117"/>
            <a:ext cx="5302798" cy="1122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solidFill>
                  <a:schemeClr val="tx1"/>
                </a:solidFill>
                <a:latin typeface="+mn-lt"/>
              </a:rPr>
              <a:t>Беспилотник</a:t>
            </a:r>
            <a:r>
              <a:rPr lang="ru-RU" dirty="0">
                <a:solidFill>
                  <a:schemeClr val="tx1"/>
                </a:solidFill>
                <a:latin typeface="+mn-lt"/>
              </a:rPr>
              <a:t> с лазерным сканером </a:t>
            </a:r>
          </a:p>
          <a:p>
            <a:r>
              <a:rPr lang="ru-RU" dirty="0">
                <a:solidFill>
                  <a:schemeClr val="tx1"/>
                </a:solidFill>
                <a:latin typeface="+mn-lt"/>
              </a:rPr>
              <a:t>Для съемки подземных горных </a:t>
            </a:r>
          </a:p>
          <a:p>
            <a:r>
              <a:rPr lang="ru-RU" dirty="0">
                <a:solidFill>
                  <a:schemeClr val="tx1"/>
                </a:solidFill>
                <a:latin typeface="+mn-lt"/>
              </a:rPr>
              <a:t>выработок</a:t>
            </a:r>
            <a:endParaRPr lang="ru-RU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27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0301" y="-396626"/>
            <a:ext cx="8996363" cy="1872208"/>
          </a:xfrm>
        </p:spPr>
        <p:txBody>
          <a:bodyPr/>
          <a:lstStyle/>
          <a:p>
            <a:pPr algn="ctr"/>
            <a:r>
              <a:rPr lang="ru-RU" sz="1800" dirty="0"/>
              <a:t>Стратегии развития </a:t>
            </a:r>
            <a:r>
              <a:rPr lang="ru-RU" sz="1800" dirty="0"/>
              <a:t>МСБ РФ </a:t>
            </a:r>
            <a:r>
              <a:rPr lang="ru-RU" sz="1800" dirty="0"/>
              <a:t>до 2035 года (УТВЕРЖДЕНА распоряжением Правительства </a:t>
            </a:r>
            <a:r>
              <a:rPr lang="ru-RU" sz="1800" dirty="0"/>
              <a:t>РФ </a:t>
            </a:r>
            <a:r>
              <a:rPr lang="ru-RU" sz="1800" dirty="0"/>
              <a:t>от 22 декабря 2018 г.  № 2914-р)</a:t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000" b="1" dirty="0"/>
              <a:t>Кадровое обеспечение работ по развитию МСБ Российской Федерации</a:t>
            </a:r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r>
              <a:rPr lang="ru-RU" sz="2000" b="1" dirty="0"/>
              <a:t>Предлагаемые мероприятия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dirty="0"/>
              <a:t>1) разработка и проведение мониторинга и прогнозирования (среднесрочного и долгосрочного) в отношении потребности кадров</a:t>
            </a:r>
            <a:r>
              <a:rPr lang="ru-RU" sz="2000" dirty="0"/>
              <a:t>;</a:t>
            </a:r>
          </a:p>
          <a:p>
            <a:pPr marL="0" indent="0">
              <a:buNone/>
            </a:pPr>
            <a:r>
              <a:rPr lang="ru-RU" sz="2000" dirty="0"/>
              <a:t> </a:t>
            </a:r>
          </a:p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dirty="0"/>
              <a:t>2) развитие и совершенствование системы отраслевых профессиональных стандартов;  </a:t>
            </a: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dirty="0"/>
              <a:t>3) </a:t>
            </a:r>
            <a:r>
              <a:rPr lang="ru-RU" sz="2000" b="1" dirty="0"/>
              <a:t>создание системы непрерывного повышения квалификации</a:t>
            </a:r>
            <a:r>
              <a:rPr lang="ru-RU" sz="2000" dirty="0"/>
              <a:t>, направленной на формирование новых компетенций специалистов, необходимых для обеспечения инновационного развития отрасли; </a:t>
            </a: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/>
              <a:t>4) </a:t>
            </a:r>
            <a:r>
              <a:rPr lang="ru-RU" sz="2000" b="1" dirty="0"/>
              <a:t>создание и развитие сети отраслевых региональных центров компетенций</a:t>
            </a:r>
            <a:r>
              <a:rPr lang="ru-RU" sz="2000" dirty="0"/>
              <a:t> для осуществления: координации взаимодействия образовательных организаций различного уровня и предприятий отрасли в регионах в целях обеспечения высокого качества профессиональной </a:t>
            </a:r>
            <a:r>
              <a:rPr lang="ru-RU" sz="2000" dirty="0"/>
              <a:t>подготовки.</a:t>
            </a:r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1386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7399" y="-287338"/>
            <a:ext cx="9721081" cy="1293813"/>
          </a:xfrm>
        </p:spPr>
        <p:txBody>
          <a:bodyPr/>
          <a:lstStyle/>
          <a:p>
            <a:pPr algn="ctr"/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Разработка </a:t>
            </a:r>
            <a:r>
              <a:rPr lang="ru-RU" sz="1800" dirty="0"/>
              <a:t>и проведение мониторинга и прогнозирования (среднесрочного и долгосрочного) в отношении потребности </a:t>
            </a:r>
            <a:r>
              <a:rPr lang="ru-RU" sz="1800" dirty="0"/>
              <a:t>кадров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511" y="1547589"/>
            <a:ext cx="6019800" cy="604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1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Развитие </a:t>
            </a:r>
            <a:r>
              <a:rPr lang="ru-RU" sz="1800" dirty="0"/>
              <a:t>и совершенствование системы отраслевых профессиональных </a:t>
            </a:r>
            <a:r>
              <a:rPr lang="ru-RU" sz="1800" dirty="0"/>
              <a:t>стандартов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715" y="1079501"/>
            <a:ext cx="8947935" cy="6316663"/>
          </a:xfrm>
        </p:spPr>
      </p:pic>
      <p:sp>
        <p:nvSpPr>
          <p:cNvPr id="6" name="Скругленный прямоугольник 5"/>
          <p:cNvSpPr/>
          <p:nvPr/>
        </p:nvSpPr>
        <p:spPr bwMode="auto">
          <a:xfrm>
            <a:off x="2111375" y="1187549"/>
            <a:ext cx="8784976" cy="5040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dirty="0">
                <a:solidFill>
                  <a:schemeClr val="tx1"/>
                </a:solidFill>
              </a:rPr>
              <a:t>     Основы регулирования образовательных стандартов</a:t>
            </a:r>
          </a:p>
        </p:txBody>
      </p:sp>
    </p:spTree>
    <p:extLst>
      <p:ext uri="{BB962C8B-B14F-4D97-AF65-F5344CB8AC3E}">
        <p14:creationId xmlns:p14="http://schemas.microsoft.com/office/powerpoint/2010/main" val="371340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Развитие </a:t>
            </a:r>
            <a:r>
              <a:rPr lang="ru-RU" sz="1800" dirty="0"/>
              <a:t>и совершенствование системы отраслевых профессиональных </a:t>
            </a:r>
            <a:r>
              <a:rPr lang="ru-RU" sz="1800" dirty="0"/>
              <a:t>стандартов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2255392" y="1403573"/>
            <a:ext cx="9357297" cy="5588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dirty="0">
                <a:solidFill>
                  <a:schemeClr val="tx1"/>
                </a:solidFill>
                <a:latin typeface="+mn-lt"/>
              </a:rPr>
              <a:t>В Российской Федерации за подготовку отраслевых государственных стандартов отвечает МИНТРУД РФ</a:t>
            </a:r>
          </a:p>
          <a:p>
            <a:pPr marL="457200" indent="-457200">
              <a:buAutoNum type="arabicPeriod"/>
            </a:pPr>
            <a:endParaRPr lang="ru-RU" dirty="0">
              <a:solidFill>
                <a:schemeClr val="tx1"/>
              </a:solidFill>
              <a:latin typeface="+mn-lt"/>
            </a:endParaRPr>
          </a:p>
          <a:p>
            <a:pPr marL="457200" indent="-457200">
              <a:buAutoNum type="arabicPeriod"/>
            </a:pPr>
            <a:r>
              <a:rPr lang="ru-RU" dirty="0">
                <a:solidFill>
                  <a:schemeClr val="tx1"/>
                </a:solidFill>
                <a:latin typeface="+mn-lt"/>
              </a:rPr>
              <a:t>По Горному делу и Прикладной геологии профессиональных стандартов в настоящий момент нет </a:t>
            </a:r>
          </a:p>
          <a:p>
            <a:pPr marL="457200" indent="-457200">
              <a:buAutoNum type="arabicPeriod"/>
            </a:pPr>
            <a:endParaRPr lang="ru-RU" dirty="0">
              <a:solidFill>
                <a:schemeClr val="tx1"/>
              </a:solidFill>
              <a:latin typeface="+mn-lt"/>
            </a:endParaRPr>
          </a:p>
          <a:p>
            <a:pPr marL="457200" indent="-457200">
              <a:buAutoNum type="arabicPeriod"/>
            </a:pPr>
            <a:r>
              <a:rPr lang="ru-RU" dirty="0">
                <a:solidFill>
                  <a:schemeClr val="tx1"/>
                </a:solidFill>
                <a:latin typeface="+mn-lt"/>
              </a:rPr>
              <a:t>В своей деятельности горно-геологические компании при определении функционала специалистов руководствуются:</a:t>
            </a:r>
          </a:p>
          <a:p>
            <a:pPr marL="457200" indent="-457200">
              <a:buAutoNum type="arabicPeriod"/>
            </a:pPr>
            <a:endParaRPr lang="ru-RU" dirty="0">
              <a:solidFill>
                <a:schemeClr val="tx1"/>
              </a:solidFill>
              <a:latin typeface="+mn-lt"/>
            </a:endParaRPr>
          </a:p>
          <a:p>
            <a:r>
              <a:rPr lang="ru-RU" dirty="0">
                <a:solidFill>
                  <a:schemeClr val="tx1"/>
                </a:solidFill>
                <a:latin typeface="+mn-lt"/>
              </a:rPr>
              <a:t>     - квалификационными справочниками;</a:t>
            </a:r>
          </a:p>
          <a:p>
            <a:endParaRPr lang="ru-RU" dirty="0">
              <a:solidFill>
                <a:schemeClr val="tx1"/>
              </a:solidFill>
              <a:latin typeface="+mn-lt"/>
            </a:endParaRPr>
          </a:p>
          <a:p>
            <a:r>
              <a:rPr lang="ru-RU" dirty="0">
                <a:solidFill>
                  <a:schemeClr val="tx1"/>
                </a:solidFill>
                <a:latin typeface="+mn-lt"/>
              </a:rPr>
              <a:t>     - собственными должностными инструкциями;</a:t>
            </a:r>
          </a:p>
          <a:p>
            <a:endParaRPr lang="ru-RU" dirty="0">
              <a:solidFill>
                <a:schemeClr val="tx1"/>
              </a:solidFill>
              <a:latin typeface="+mn-lt"/>
            </a:endParaRPr>
          </a:p>
          <a:p>
            <a:r>
              <a:rPr lang="ru-RU" dirty="0">
                <a:solidFill>
                  <a:schemeClr val="tx1"/>
                </a:solidFill>
                <a:latin typeface="+mn-lt"/>
              </a:rPr>
              <a:t>     - корпоративными профессиональными стандартами</a:t>
            </a:r>
          </a:p>
          <a:p>
            <a:endParaRPr lang="ru-RU" dirty="0">
              <a:solidFill>
                <a:schemeClr val="tx1"/>
              </a:solidFill>
              <a:latin typeface="+mn-lt"/>
            </a:endParaRPr>
          </a:p>
          <a:p>
            <a:endParaRPr lang="ru-RU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488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0301" y="-36587"/>
            <a:ext cx="8996363" cy="1043062"/>
          </a:xfrm>
        </p:spPr>
        <p:txBody>
          <a:bodyPr/>
          <a:lstStyle/>
          <a:p>
            <a:pPr algn="ctr"/>
            <a:r>
              <a:rPr lang="ru-RU" sz="1800" dirty="0"/>
              <a:t>Развитие и совершенствование системы отраслевых профессиональных стандартов</a:t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8482" y="1403574"/>
            <a:ext cx="4762349" cy="55022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351" y="1547589"/>
            <a:ext cx="4695190" cy="36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8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0301" y="107429"/>
            <a:ext cx="8996363" cy="899046"/>
          </a:xfrm>
        </p:spPr>
        <p:txBody>
          <a:bodyPr/>
          <a:lstStyle/>
          <a:p>
            <a:pPr algn="ctr"/>
            <a:r>
              <a:rPr lang="ru-RU" b="1" dirty="0" smtClean="0"/>
              <a:t>СФУ в цифрах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/>
              <a:t>20 институтов и 3 филиала;</a:t>
            </a:r>
          </a:p>
          <a:p>
            <a:r>
              <a:rPr lang="ru-RU" sz="2400" dirty="0"/>
              <a:t>более 31 000 студентов (более половины — иногородние, 741 иностранцев);</a:t>
            </a:r>
          </a:p>
          <a:p>
            <a:r>
              <a:rPr lang="ru-RU" sz="2400" dirty="0"/>
              <a:t>794 аспиранта;</a:t>
            </a:r>
          </a:p>
          <a:p>
            <a:r>
              <a:rPr lang="ru-RU" sz="2400" dirty="0"/>
              <a:t>7 860 сотрудников, 2 090 преподавателей, 420 профессоров, докторов наук;</a:t>
            </a:r>
          </a:p>
          <a:p>
            <a:r>
              <a:rPr lang="ru-RU" sz="2400" dirty="0"/>
              <a:t>151 направление подготовки </a:t>
            </a:r>
            <a:r>
              <a:rPr lang="ru-RU" sz="2400" dirty="0" err="1"/>
              <a:t>бакалавриата</a:t>
            </a:r>
            <a:r>
              <a:rPr lang="ru-RU" sz="2400" dirty="0"/>
              <a:t>, магистратуры, </a:t>
            </a:r>
            <a:r>
              <a:rPr lang="ru-RU" sz="2400" dirty="0" err="1"/>
              <a:t>специалитета</a:t>
            </a:r>
            <a:r>
              <a:rPr lang="ru-RU" sz="2400" dirty="0"/>
              <a:t>;</a:t>
            </a:r>
          </a:p>
          <a:p>
            <a:r>
              <a:rPr lang="ru-RU" sz="2400" dirty="0"/>
              <a:t>121 специальность аспирантуры и 18 специальностей докторантуры;</a:t>
            </a:r>
          </a:p>
          <a:p>
            <a:r>
              <a:rPr lang="ru-RU" sz="2400" dirty="0"/>
              <a:t>29 общежитий;</a:t>
            </a:r>
            <a:br>
              <a:rPr lang="ru-RU" sz="2400" dirty="0"/>
            </a:br>
            <a:r>
              <a:rPr lang="ru-RU" sz="2400" dirty="0"/>
              <a:t>около 50 спортивных секций по 31 виду спорта;</a:t>
            </a:r>
          </a:p>
          <a:p>
            <a:r>
              <a:rPr lang="ru-RU" sz="2400" dirty="0"/>
              <a:t>около 100 творческих студенческих коллективов;</a:t>
            </a:r>
          </a:p>
          <a:p>
            <a:r>
              <a:rPr lang="ru-RU" sz="2400" dirty="0"/>
              <a:t>74 % выпускников СФУ трудоустраиваются по специальности.</a:t>
            </a:r>
          </a:p>
          <a:p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967359" y="6444134"/>
          <a:ext cx="8928992" cy="864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28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409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59172" y="6516142"/>
            <a:ext cx="9010929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2019 году в  кампусе и на спортивных объектах  СФУ проведена ХХ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 Всемирной   зимней  Универсиады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5081" y="1166020"/>
            <a:ext cx="5791200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8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dirty="0"/>
              <a:t>Разработка собственных профессиональных стандартов компанией Полюс</a:t>
            </a:r>
            <a:endParaRPr lang="ru-RU" sz="1800" dirty="0"/>
          </a:p>
        </p:txBody>
      </p:sp>
      <p:graphicFrame>
        <p:nvGraphicFramePr>
          <p:cNvPr id="4" name="Объект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0343990"/>
              </p:ext>
            </p:extLst>
          </p:nvPr>
        </p:nvGraphicFramePr>
        <p:xfrm>
          <a:off x="2251076" y="1079501"/>
          <a:ext cx="8937625" cy="6316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7" name="Acrobat Document" r:id="rId3" imgW="11334699" imgH="8010518" progId="AcroExch.Document.11">
                  <p:embed/>
                </p:oleObj>
              </mc:Choice>
              <mc:Fallback>
                <p:oleObj name="Acrobat Document" r:id="rId3" imgW="11334699" imgH="801051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51076" y="1079501"/>
                        <a:ext cx="8937625" cy="6316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724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0301" y="-287338"/>
            <a:ext cx="8996363" cy="1546895"/>
          </a:xfrm>
        </p:spPr>
        <p:txBody>
          <a:bodyPr/>
          <a:lstStyle/>
          <a:p>
            <a:pPr algn="ctr"/>
            <a:r>
              <a:rPr lang="ru-RU" sz="1400" b="1" dirty="0"/>
              <a:t>Создание </a:t>
            </a:r>
            <a:r>
              <a:rPr lang="ru-RU" sz="1400" b="1" dirty="0"/>
              <a:t>системы непрерывного повышения квалификации</a:t>
            </a:r>
            <a:r>
              <a:rPr lang="ru-RU" sz="1400" dirty="0"/>
              <a:t>, направленной на формирование новых компетенций специалистов, необходимых для обеспечения инновационного развития </a:t>
            </a:r>
            <a:r>
              <a:rPr lang="ru-RU" sz="1400" dirty="0"/>
              <a:t>отрасли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 marL="0" indent="0" algn="ctr">
              <a:buNone/>
            </a:pPr>
            <a:r>
              <a:rPr lang="ru-RU" b="1" dirty="0" smtClean="0"/>
              <a:t>   Направления </a:t>
            </a:r>
            <a:r>
              <a:rPr lang="ru-RU" b="1" dirty="0"/>
              <a:t>взаимодействия </a:t>
            </a:r>
            <a:r>
              <a:rPr lang="ru-RU" b="1" dirty="0" err="1"/>
              <a:t>ИГДГиГ</a:t>
            </a:r>
            <a:r>
              <a:rPr lang="ru-RU" b="1" dirty="0"/>
              <a:t> СФУ  с компаниями и корпорациями</a:t>
            </a:r>
          </a:p>
          <a:p>
            <a:pPr algn="ctr"/>
            <a:endParaRPr lang="ru-RU" b="1" dirty="0" smtClean="0"/>
          </a:p>
          <a:p>
            <a:endParaRPr lang="ru-RU" dirty="0"/>
          </a:p>
          <a:p>
            <a:r>
              <a:rPr lang="ru-RU" dirty="0" smtClean="0"/>
              <a:t>Образование </a:t>
            </a:r>
            <a:r>
              <a:rPr lang="ru-RU" dirty="0"/>
              <a:t>–подготовка, переподготовка кадров, проектное обучение </a:t>
            </a:r>
          </a:p>
          <a:p>
            <a:endParaRPr lang="ru-RU" dirty="0"/>
          </a:p>
          <a:p>
            <a:r>
              <a:rPr lang="ru-RU" dirty="0"/>
              <a:t>Наука (прямые х/д, </a:t>
            </a:r>
            <a:r>
              <a:rPr lang="ru-RU" dirty="0" err="1"/>
              <a:t>ФЦП,гранты</a:t>
            </a:r>
            <a:r>
              <a:rPr lang="ru-RU" dirty="0"/>
              <a:t>) </a:t>
            </a:r>
          </a:p>
          <a:p>
            <a:endParaRPr lang="ru-RU" dirty="0"/>
          </a:p>
          <a:p>
            <a:r>
              <a:rPr lang="ru-RU" dirty="0"/>
              <a:t>Инжиниринг (создание совместных , центров, лабораторий)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970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низ 3"/>
          <p:cNvSpPr/>
          <p:nvPr/>
        </p:nvSpPr>
        <p:spPr>
          <a:xfrm>
            <a:off x="5567759" y="3923853"/>
            <a:ext cx="1747284" cy="5025700"/>
          </a:xfrm>
          <a:prstGeom prst="downArrow">
            <a:avLst/>
          </a:prstGeom>
          <a:solidFill>
            <a:srgbClr val="F8772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grpSp>
        <p:nvGrpSpPr>
          <p:cNvPr id="2" name="Группа 4"/>
          <p:cNvGrpSpPr/>
          <p:nvPr/>
        </p:nvGrpSpPr>
        <p:grpSpPr>
          <a:xfrm>
            <a:off x="5017422" y="2198279"/>
            <a:ext cx="3172022" cy="832718"/>
            <a:chOff x="1846091" y="1329183"/>
            <a:chExt cx="3282137" cy="2492805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1846091" y="1329183"/>
              <a:ext cx="3266552" cy="0"/>
            </a:xfrm>
            <a:prstGeom prst="line">
              <a:avLst/>
            </a:prstGeom>
            <a:ln>
              <a:solidFill>
                <a:srgbClr val="FA985C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 flipV="1">
              <a:off x="5112643" y="1341777"/>
              <a:ext cx="0" cy="2480210"/>
            </a:xfrm>
            <a:prstGeom prst="line">
              <a:avLst/>
            </a:prstGeom>
            <a:ln>
              <a:solidFill>
                <a:srgbClr val="FA985C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 flipH="1" flipV="1">
              <a:off x="1846091" y="1329183"/>
              <a:ext cx="14262" cy="2492804"/>
            </a:xfrm>
            <a:prstGeom prst="line">
              <a:avLst/>
            </a:prstGeom>
            <a:ln>
              <a:solidFill>
                <a:srgbClr val="FA985C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1933205" y="3821987"/>
              <a:ext cx="3195023" cy="1"/>
            </a:xfrm>
            <a:prstGeom prst="line">
              <a:avLst/>
            </a:prstGeom>
            <a:ln>
              <a:solidFill>
                <a:srgbClr val="FA985C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Группа 9"/>
          <p:cNvGrpSpPr/>
          <p:nvPr/>
        </p:nvGrpSpPr>
        <p:grpSpPr>
          <a:xfrm>
            <a:off x="5017422" y="1323264"/>
            <a:ext cx="3172022" cy="788290"/>
            <a:chOff x="1846091" y="1329183"/>
            <a:chExt cx="3282137" cy="2492805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1846091" y="1329183"/>
              <a:ext cx="3266552" cy="0"/>
            </a:xfrm>
            <a:prstGeom prst="line">
              <a:avLst/>
            </a:prstGeom>
            <a:ln>
              <a:solidFill>
                <a:srgbClr val="FA985C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5112643" y="1341777"/>
              <a:ext cx="0" cy="2480210"/>
            </a:xfrm>
            <a:prstGeom prst="line">
              <a:avLst/>
            </a:prstGeom>
            <a:ln>
              <a:solidFill>
                <a:srgbClr val="FA985C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flipH="1" flipV="1">
              <a:off x="1846091" y="1329183"/>
              <a:ext cx="14262" cy="2492804"/>
            </a:xfrm>
            <a:prstGeom prst="line">
              <a:avLst/>
            </a:prstGeom>
            <a:ln>
              <a:solidFill>
                <a:srgbClr val="FA985C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1933205" y="3821987"/>
              <a:ext cx="3195023" cy="1"/>
            </a:xfrm>
            <a:prstGeom prst="line">
              <a:avLst/>
            </a:prstGeom>
            <a:ln>
              <a:solidFill>
                <a:srgbClr val="FA985C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па 14"/>
          <p:cNvGrpSpPr/>
          <p:nvPr/>
        </p:nvGrpSpPr>
        <p:grpSpPr>
          <a:xfrm>
            <a:off x="5003548" y="602214"/>
            <a:ext cx="3193481" cy="801257"/>
            <a:chOff x="1846091" y="1329183"/>
            <a:chExt cx="3282137" cy="249280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>
              <a:off x="1846091" y="1329183"/>
              <a:ext cx="3266552" cy="0"/>
            </a:xfrm>
            <a:prstGeom prst="line">
              <a:avLst/>
            </a:prstGeom>
            <a:ln>
              <a:solidFill>
                <a:srgbClr val="FA985C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flipV="1">
              <a:off x="5112643" y="1341777"/>
              <a:ext cx="0" cy="2480210"/>
            </a:xfrm>
            <a:prstGeom prst="line">
              <a:avLst/>
            </a:prstGeom>
            <a:ln>
              <a:solidFill>
                <a:srgbClr val="FA985C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H="1" flipV="1">
              <a:off x="1846091" y="1329183"/>
              <a:ext cx="14262" cy="2492804"/>
            </a:xfrm>
            <a:prstGeom prst="line">
              <a:avLst/>
            </a:prstGeom>
            <a:ln>
              <a:solidFill>
                <a:srgbClr val="FA985C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933205" y="3821987"/>
              <a:ext cx="3195023" cy="1"/>
            </a:xfrm>
            <a:prstGeom prst="line">
              <a:avLst/>
            </a:prstGeom>
            <a:ln>
              <a:solidFill>
                <a:srgbClr val="FA985C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5061090" y="737037"/>
            <a:ext cx="3135936" cy="316452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ru-RU" sz="1500" dirty="0">
                <a:solidFill>
                  <a:schemeClr val="tx1"/>
                </a:solidFill>
              </a:rPr>
              <a:t>Соглашение о сотрудничестве</a:t>
            </a:r>
            <a:endParaRPr lang="ru-RU" sz="15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92883" y="1501982"/>
            <a:ext cx="3135936" cy="316452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ru-RU" sz="1500" dirty="0">
                <a:solidFill>
                  <a:schemeClr val="tx1"/>
                </a:solidFill>
              </a:rPr>
              <a:t>Синхронизация </a:t>
            </a:r>
            <a:endParaRPr lang="ru-RU" sz="1500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66725" y="2267776"/>
            <a:ext cx="3135936" cy="745801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ru-RU" sz="1500" dirty="0">
                <a:solidFill>
                  <a:schemeClr val="tx1"/>
                </a:solidFill>
              </a:rPr>
              <a:t>Подготовка сотрудников / студентов по договорам на целевое обучение </a:t>
            </a:r>
            <a:endParaRPr lang="ru-RU" sz="1500" dirty="0">
              <a:solidFill>
                <a:schemeClr val="tx1"/>
              </a:solidFill>
            </a:endParaRPr>
          </a:p>
        </p:txBody>
      </p:sp>
      <p:grpSp>
        <p:nvGrpSpPr>
          <p:cNvPr id="10" name="Группа 22"/>
          <p:cNvGrpSpPr/>
          <p:nvPr/>
        </p:nvGrpSpPr>
        <p:grpSpPr>
          <a:xfrm>
            <a:off x="5032319" y="3542334"/>
            <a:ext cx="3193481" cy="801257"/>
            <a:chOff x="1846091" y="1329183"/>
            <a:chExt cx="3282137" cy="2492805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846091" y="1329183"/>
              <a:ext cx="3266552" cy="0"/>
            </a:xfrm>
            <a:prstGeom prst="line">
              <a:avLst/>
            </a:prstGeom>
            <a:ln>
              <a:solidFill>
                <a:srgbClr val="FA985C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flipV="1">
              <a:off x="5112643" y="1341777"/>
              <a:ext cx="0" cy="2480210"/>
            </a:xfrm>
            <a:prstGeom prst="line">
              <a:avLst/>
            </a:prstGeom>
            <a:ln>
              <a:solidFill>
                <a:srgbClr val="FA985C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H="1" flipV="1">
              <a:off x="1846091" y="1329183"/>
              <a:ext cx="14262" cy="2492804"/>
            </a:xfrm>
            <a:prstGeom prst="line">
              <a:avLst/>
            </a:prstGeom>
            <a:ln>
              <a:solidFill>
                <a:srgbClr val="FA985C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933205" y="3821987"/>
              <a:ext cx="3195023" cy="1"/>
            </a:xfrm>
            <a:prstGeom prst="line">
              <a:avLst/>
            </a:prstGeom>
            <a:ln>
              <a:solidFill>
                <a:srgbClr val="FA985C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5087387" y="3594886"/>
            <a:ext cx="3135936" cy="531127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ru-RU" sz="1500" dirty="0">
                <a:solidFill>
                  <a:schemeClr val="tx1"/>
                </a:solidFill>
              </a:rPr>
              <a:t>Переподготовка молодых специалистов </a:t>
            </a:r>
            <a:endParaRPr lang="ru-RU" sz="1500" dirty="0">
              <a:solidFill>
                <a:schemeClr val="tx1"/>
              </a:solidFill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 flipH="1">
            <a:off x="4434980" y="952464"/>
            <a:ext cx="531747" cy="0"/>
          </a:xfrm>
          <a:prstGeom prst="straightConnector1">
            <a:avLst/>
          </a:prstGeom>
          <a:ln w="1905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4434978" y="1767240"/>
            <a:ext cx="531747" cy="0"/>
          </a:xfrm>
          <a:prstGeom prst="straightConnector1">
            <a:avLst/>
          </a:prstGeom>
          <a:ln w="1905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>
            <a:off x="4434977" y="2617518"/>
            <a:ext cx="531747" cy="0"/>
          </a:xfrm>
          <a:prstGeom prst="straightConnector1">
            <a:avLst/>
          </a:prstGeom>
          <a:ln w="1905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4461137" y="3914389"/>
            <a:ext cx="531747" cy="0"/>
          </a:xfrm>
          <a:prstGeom prst="straightConnector1">
            <a:avLst/>
          </a:prstGeom>
          <a:ln w="1905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8181863" y="952464"/>
            <a:ext cx="610707" cy="0"/>
          </a:xfrm>
          <a:prstGeom prst="straightConnector1">
            <a:avLst/>
          </a:prstGeom>
          <a:ln w="1905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8189445" y="1767240"/>
            <a:ext cx="610707" cy="0"/>
          </a:xfrm>
          <a:prstGeom prst="straightConnector1">
            <a:avLst/>
          </a:prstGeom>
          <a:ln w="1905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8197027" y="2598772"/>
            <a:ext cx="610707" cy="0"/>
          </a:xfrm>
          <a:prstGeom prst="straightConnector1">
            <a:avLst/>
          </a:prstGeom>
          <a:ln w="1905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8181863" y="3942961"/>
            <a:ext cx="610707" cy="0"/>
          </a:xfrm>
          <a:prstGeom prst="straightConnector1">
            <a:avLst/>
          </a:prstGeom>
          <a:ln w="1905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814052" y="719084"/>
            <a:ext cx="2620924" cy="373193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00794" tIns="50397" rIns="100794" bIns="50397">
            <a:spAutoFit/>
          </a:bodyPr>
          <a:lstStyle/>
          <a:p>
            <a:pPr algn="ctr"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КОМПАНИЯ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795288" y="701132"/>
            <a:ext cx="2620924" cy="37319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00794" tIns="50397" rIns="100794" bIns="50397">
            <a:spAutoFit/>
          </a:bodyPr>
          <a:lstStyle/>
          <a:p>
            <a:pPr algn="ctr"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ВУЗ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рямоугольник 70"/>
          <p:cNvSpPr/>
          <p:nvPr/>
        </p:nvSpPr>
        <p:spPr bwMode="auto">
          <a:xfrm>
            <a:off x="1812141" y="1403471"/>
            <a:ext cx="2610678" cy="35476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794" tIns="50397" rIns="100794" bIns="50397" anchor="ctr" anchorCtr="1"/>
          <a:lstStyle/>
          <a:p>
            <a:pPr algn="ctr">
              <a:spcAft>
                <a:spcPts val="1102"/>
              </a:spcAft>
              <a:defRPr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Стратегия развития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70"/>
          <p:cNvSpPr/>
          <p:nvPr/>
        </p:nvSpPr>
        <p:spPr bwMode="auto">
          <a:xfrm>
            <a:off x="8818885" y="1402986"/>
            <a:ext cx="2610678" cy="314424"/>
          </a:xfrm>
          <a:prstGeom prst="rect">
            <a:avLst/>
          </a:prstGeom>
          <a:solidFill>
            <a:srgbClr val="C0C0C0"/>
          </a:solidFill>
          <a:ln>
            <a:solidFill>
              <a:srgbClr val="C0C0C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794" tIns="50397" rIns="100794" bIns="50397" anchor="ctr" anchorCtr="1"/>
          <a:lstStyle/>
          <a:p>
            <a:pPr algn="ctr">
              <a:spcAft>
                <a:spcPts val="1102"/>
              </a:spcAft>
              <a:defRPr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Стратегия развития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70"/>
          <p:cNvSpPr/>
          <p:nvPr/>
        </p:nvSpPr>
        <p:spPr bwMode="auto">
          <a:xfrm>
            <a:off x="1812142" y="1793983"/>
            <a:ext cx="2610677" cy="31757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794" tIns="50397" rIns="100794" bIns="50397" anchor="ctr" anchorCtr="1"/>
          <a:lstStyle/>
          <a:p>
            <a:pPr algn="ctr">
              <a:spcAft>
                <a:spcPts val="1102"/>
              </a:spcAft>
              <a:defRPr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Инвестиционная программа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70"/>
          <p:cNvSpPr/>
          <p:nvPr/>
        </p:nvSpPr>
        <p:spPr bwMode="auto">
          <a:xfrm>
            <a:off x="8818885" y="1767241"/>
            <a:ext cx="2597329" cy="344314"/>
          </a:xfrm>
          <a:prstGeom prst="rect">
            <a:avLst/>
          </a:prstGeom>
          <a:solidFill>
            <a:srgbClr val="C0C0C0"/>
          </a:solidFill>
          <a:ln>
            <a:solidFill>
              <a:srgbClr val="C0C0C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794" tIns="50397" rIns="100794" bIns="50397" anchor="ctr" anchorCtr="1"/>
          <a:lstStyle/>
          <a:p>
            <a:pPr algn="ctr">
              <a:spcAft>
                <a:spcPts val="1102"/>
              </a:spcAft>
              <a:defRPr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Образовательные программы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70"/>
          <p:cNvSpPr/>
          <p:nvPr/>
        </p:nvSpPr>
        <p:spPr bwMode="auto">
          <a:xfrm>
            <a:off x="3225320" y="2293828"/>
            <a:ext cx="1185383" cy="55767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794" tIns="50397" rIns="100794" bIns="50397" anchor="ctr" anchorCtr="1"/>
          <a:lstStyle/>
          <a:p>
            <a:pPr algn="ctr">
              <a:spcAft>
                <a:spcPts val="1102"/>
              </a:spcAft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Инвест.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п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роект 1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70"/>
          <p:cNvSpPr/>
          <p:nvPr/>
        </p:nvSpPr>
        <p:spPr bwMode="auto">
          <a:xfrm>
            <a:off x="3225321" y="3679243"/>
            <a:ext cx="1197499" cy="55767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794" tIns="50397" rIns="100794" bIns="50397" anchor="ctr" anchorCtr="1"/>
          <a:lstStyle/>
          <a:p>
            <a:pPr algn="ctr">
              <a:spcAft>
                <a:spcPts val="1102"/>
              </a:spcAft>
              <a:defRPr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Инвест.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п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роект 2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70"/>
          <p:cNvSpPr/>
          <p:nvPr/>
        </p:nvSpPr>
        <p:spPr bwMode="auto">
          <a:xfrm>
            <a:off x="3237156" y="5008649"/>
            <a:ext cx="1197822" cy="55767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794" tIns="50397" rIns="100794" bIns="50397" anchor="ctr" anchorCtr="1"/>
          <a:lstStyle/>
          <a:p>
            <a:pPr algn="ctr">
              <a:spcAft>
                <a:spcPts val="1102"/>
              </a:spcAft>
              <a:defRPr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Инвест.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п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роект </a:t>
            </a:r>
            <a:r>
              <a:rPr lang="en-US" sz="1300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70"/>
          <p:cNvSpPr/>
          <p:nvPr/>
        </p:nvSpPr>
        <p:spPr bwMode="auto">
          <a:xfrm>
            <a:off x="1825585" y="2293828"/>
            <a:ext cx="1298928" cy="3272498"/>
          </a:xfrm>
          <a:prstGeom prst="rect">
            <a:avLst/>
          </a:prstGeom>
          <a:solidFill>
            <a:srgbClr val="F87728">
              <a:alpha val="27059"/>
            </a:srgbClr>
          </a:solidFill>
          <a:ln>
            <a:solidFill>
              <a:srgbClr val="F87728">
                <a:alpha val="36863"/>
              </a:srgb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794" tIns="50397" rIns="100794" bIns="50397" anchor="ctr" anchorCtr="1"/>
          <a:lstStyle/>
          <a:p>
            <a:pPr algn="ctr">
              <a:spcAft>
                <a:spcPts val="1102"/>
              </a:spcAft>
              <a:defRPr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Кадровая потребность по окончании реализации инвестиционного проекта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70"/>
          <p:cNvSpPr/>
          <p:nvPr/>
        </p:nvSpPr>
        <p:spPr bwMode="auto">
          <a:xfrm>
            <a:off x="8792570" y="2202487"/>
            <a:ext cx="1313180" cy="912577"/>
          </a:xfrm>
          <a:prstGeom prst="rect">
            <a:avLst/>
          </a:prstGeom>
          <a:solidFill>
            <a:srgbClr val="C0C0C0"/>
          </a:solidFill>
          <a:ln>
            <a:solidFill>
              <a:srgbClr val="C0C0C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794" tIns="50397" rIns="100794" bIns="50397" anchor="ctr" anchorCtr="1"/>
          <a:lstStyle/>
          <a:p>
            <a:pPr algn="ctr">
              <a:spcAft>
                <a:spcPts val="1102"/>
              </a:spcAft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Специализированная образовательная программа 1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Прямоугольник 70"/>
          <p:cNvSpPr/>
          <p:nvPr/>
        </p:nvSpPr>
        <p:spPr bwMode="auto">
          <a:xfrm>
            <a:off x="10214457" y="2202488"/>
            <a:ext cx="1215107" cy="3425427"/>
          </a:xfrm>
          <a:prstGeom prst="rect">
            <a:avLst/>
          </a:prstGeom>
          <a:solidFill>
            <a:srgbClr val="C0C0C0">
              <a:alpha val="45098"/>
            </a:srgbClr>
          </a:solidFill>
          <a:ln>
            <a:solidFill>
              <a:srgbClr val="C0C0C0">
                <a:alpha val="36863"/>
              </a:srgb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794" tIns="50397" rIns="100794" bIns="50397" anchor="ctr" anchorCtr="1"/>
          <a:lstStyle/>
          <a:p>
            <a:pPr algn="ctr">
              <a:spcAft>
                <a:spcPts val="1102"/>
              </a:spcAft>
              <a:defRPr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Подготовка специалистов,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соответствующих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потребностям предприятий под выполнение стратегических задач 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Прямоугольник 70"/>
          <p:cNvSpPr/>
          <p:nvPr/>
        </p:nvSpPr>
        <p:spPr bwMode="auto">
          <a:xfrm>
            <a:off x="5144043" y="5627913"/>
            <a:ext cx="2945029" cy="35476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794" tIns="50397" rIns="100794" bIns="50397" anchor="ctr" anchorCtr="1"/>
          <a:lstStyle/>
          <a:p>
            <a:pPr algn="ctr">
              <a:spcAft>
                <a:spcPts val="1102"/>
              </a:spcAft>
              <a:defRPr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Инструментарий взаимодействия</a:t>
            </a:r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279728" y="5940077"/>
            <a:ext cx="3024336" cy="273492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Создание базовых кафедр</a:t>
            </a:r>
            <a:endParaRPr lang="ru-RU" sz="1200" dirty="0">
              <a:solidFill>
                <a:schemeClr val="tx1"/>
              </a:solidFill>
            </a:endParaRP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 flipH="1">
            <a:off x="1679576" y="5982682"/>
            <a:ext cx="3464468" cy="1576995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8110930" y="5982682"/>
            <a:ext cx="3649270" cy="1576995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4410700" y="6377633"/>
            <a:ext cx="45441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3411810" y="6771178"/>
            <a:ext cx="63322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2754898" y="7139975"/>
            <a:ext cx="78627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3407519" y="6372125"/>
            <a:ext cx="6115494" cy="273492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Реализация совместных научных грантов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349249" y="6771178"/>
            <a:ext cx="7134020" cy="273492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ru-RU" sz="1200" dirty="0"/>
              <a:t>                                             </a:t>
            </a:r>
            <a:r>
              <a:rPr lang="ru-RU" sz="1200" dirty="0">
                <a:solidFill>
                  <a:schemeClr val="tx1"/>
                </a:solidFill>
              </a:rPr>
              <a:t>Организация корпоративной/ технологической магистратуры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610013" y="7139978"/>
            <a:ext cx="8173603" cy="287855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ru-RU" sz="1300" dirty="0">
                <a:solidFill>
                  <a:schemeClr val="tx1"/>
                </a:solidFill>
              </a:rPr>
              <a:t>Реализация сетевых и дистанционных образовательных программ</a:t>
            </a:r>
            <a:endParaRPr lang="ru-RU" sz="1300" dirty="0">
              <a:solidFill>
                <a:schemeClr val="tx1"/>
              </a:solidFill>
            </a:endParaRPr>
          </a:p>
        </p:txBody>
      </p:sp>
      <p:sp>
        <p:nvSpPr>
          <p:cNvPr id="82" name="Заголовок 3"/>
          <p:cNvSpPr txBox="1">
            <a:spLocks/>
          </p:cNvSpPr>
          <p:nvPr/>
        </p:nvSpPr>
        <p:spPr>
          <a:xfrm>
            <a:off x="1674056" y="-84322"/>
            <a:ext cx="10080625" cy="686535"/>
          </a:xfrm>
          <a:prstGeom prst="rect">
            <a:avLst/>
          </a:prstGeom>
        </p:spPr>
        <p:txBody>
          <a:bodyPr vert="horz" lIns="117990" tIns="58995" rIns="117990" bIns="58995" rtlCol="0" anchor="ctr">
            <a:noAutofit/>
          </a:bodyPr>
          <a:lstStyle>
            <a:lvl1pPr algn="l" defTabSz="1070397" rtl="0" eaLnBrk="1" latinLnBrk="0" hangingPunct="1">
              <a:spcBef>
                <a:spcPct val="0"/>
              </a:spcBef>
              <a:buNone/>
              <a:defRPr sz="4700" kern="1200" spc="-117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spc="0" dirty="0">
                <a:solidFill>
                  <a:schemeClr val="bg1"/>
                </a:solidFill>
              </a:rPr>
              <a:t>Взаимодействие Компания-ВУЗ: проектно-</a:t>
            </a:r>
            <a:r>
              <a:rPr lang="ru-RU" sz="2000" b="1" spc="0" dirty="0" err="1">
                <a:solidFill>
                  <a:schemeClr val="bg1"/>
                </a:solidFill>
              </a:rPr>
              <a:t>практикоориентированный</a:t>
            </a:r>
            <a:r>
              <a:rPr lang="ru-RU" sz="2000" b="1" spc="0" dirty="0">
                <a:solidFill>
                  <a:schemeClr val="bg1"/>
                </a:solidFill>
              </a:rPr>
              <a:t> подход в подготовке кадров </a:t>
            </a:r>
            <a:endParaRPr lang="ru-RU" sz="2000" b="1" spc="0" dirty="0">
              <a:solidFill>
                <a:schemeClr val="bg1"/>
              </a:solidFill>
            </a:endParaRPr>
          </a:p>
        </p:txBody>
      </p:sp>
      <p:sp>
        <p:nvSpPr>
          <p:cNvPr id="83" name="Прямоугольник 70"/>
          <p:cNvSpPr/>
          <p:nvPr/>
        </p:nvSpPr>
        <p:spPr bwMode="auto">
          <a:xfrm>
            <a:off x="8818884" y="3408322"/>
            <a:ext cx="1313180" cy="940563"/>
          </a:xfrm>
          <a:prstGeom prst="rect">
            <a:avLst/>
          </a:prstGeom>
          <a:solidFill>
            <a:srgbClr val="C0C0C0"/>
          </a:solidFill>
          <a:ln>
            <a:solidFill>
              <a:srgbClr val="C0C0C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794" tIns="50397" rIns="100794" bIns="50397" anchor="ctr" anchorCtr="1"/>
          <a:lstStyle/>
          <a:p>
            <a:pPr algn="ctr">
              <a:spcAft>
                <a:spcPts val="1102"/>
              </a:spcAft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Специализированная образовательная программа 2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84" name="Прямоугольник 70"/>
          <p:cNvSpPr/>
          <p:nvPr/>
        </p:nvSpPr>
        <p:spPr bwMode="auto">
          <a:xfrm>
            <a:off x="8818884" y="4634452"/>
            <a:ext cx="1313180" cy="993461"/>
          </a:xfrm>
          <a:prstGeom prst="rect">
            <a:avLst/>
          </a:prstGeom>
          <a:solidFill>
            <a:srgbClr val="C0C0C0"/>
          </a:solidFill>
          <a:ln>
            <a:solidFill>
              <a:srgbClr val="C0C0C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794" tIns="50397" rIns="100794" bIns="50397" anchor="ctr" anchorCtr="1"/>
          <a:lstStyle/>
          <a:p>
            <a:pPr algn="ctr">
              <a:spcAft>
                <a:spcPts val="1102"/>
              </a:spcAft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Специализированная образовательная программа  № 3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92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3639" y="827088"/>
            <a:ext cx="9094787" cy="3168650"/>
          </a:xfrm>
        </p:spPr>
        <p:txBody>
          <a:bodyPr/>
          <a:lstStyle/>
          <a:p>
            <a:pPr algn="ctr">
              <a:buFont typeface="Times New Roman" pitchFamily="18" charset="0"/>
              <a:buNone/>
            </a:pPr>
            <a:r>
              <a:rPr lang="ru-RU" dirty="0" smtClean="0"/>
              <a:t>	</a:t>
            </a:r>
            <a:r>
              <a:rPr lang="ru-RU" sz="2000" b="1" dirty="0"/>
              <a:t> </a:t>
            </a:r>
            <a:r>
              <a:rPr lang="ru-RU" b="1" dirty="0" smtClean="0"/>
              <a:t>Научно-технологический центр (</a:t>
            </a:r>
            <a:r>
              <a:rPr lang="en-US" b="1" dirty="0" smtClean="0"/>
              <a:t>R&amp;D </a:t>
            </a:r>
            <a:r>
              <a:rPr lang="ru-RU" b="1" dirty="0" smtClean="0"/>
              <a:t>Центр НН) по разработке динамической системы  управления и контроля качества добычи и переработки минерального сырья </a:t>
            </a:r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endParaRPr lang="ru-RU" sz="2000" b="1" dirty="0"/>
          </a:p>
          <a:p>
            <a:pPr algn="ctr"/>
            <a:endParaRPr lang="ru-RU" sz="2000" b="1" dirty="0"/>
          </a:p>
          <a:p>
            <a:pPr algn="ctr"/>
            <a:endParaRPr lang="ru-RU" sz="2000" b="1" dirty="0"/>
          </a:p>
          <a:p>
            <a:pPr algn="ctr"/>
            <a:endParaRPr lang="ru-RU" sz="2000" b="1" dirty="0"/>
          </a:p>
          <a:p>
            <a:endParaRPr lang="ru-RU" sz="2000" dirty="0"/>
          </a:p>
          <a:p>
            <a:pPr eaLnBrk="1">
              <a:buFont typeface="Times New Roman" pitchFamily="18" charset="0"/>
              <a:buNone/>
            </a:pPr>
            <a:endParaRPr lang="ru-RU" dirty="0" smtClean="0"/>
          </a:p>
        </p:txBody>
      </p:sp>
      <p:pic>
        <p:nvPicPr>
          <p:cNvPr id="20483" name="Рисунок 2" descr="CIMG1941"/>
          <p:cNvPicPr>
            <a:picLocks noChangeAspect="1" noChangeArrowheads="1"/>
          </p:cNvPicPr>
          <p:nvPr/>
        </p:nvPicPr>
        <p:blipFill>
          <a:blip r:embed="rId2" cstate="print">
            <a:lum bright="16000" contrast="28000"/>
          </a:blip>
          <a:srcRect/>
          <a:stretch>
            <a:fillRect/>
          </a:stretch>
        </p:blipFill>
        <p:spPr bwMode="auto">
          <a:xfrm>
            <a:off x="2039938" y="3348038"/>
            <a:ext cx="531495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Прямоугольник 3"/>
          <p:cNvSpPr>
            <a:spLocks noChangeArrowheads="1"/>
          </p:cNvSpPr>
          <p:nvPr/>
        </p:nvSpPr>
        <p:spPr bwMode="auto">
          <a:xfrm>
            <a:off x="2616201" y="1"/>
            <a:ext cx="8640763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Arial Black" pitchFamily="34" charset="0"/>
              </a:rPr>
              <a:t>Кооперация  СФУ и ПАО «ГМК «Норильский никель»» в решени проблемы управления качеством руды</a:t>
            </a:r>
            <a:endParaRPr lang="ru-RU" sz="2000">
              <a:latin typeface="Arial Black" pitchFamily="34" charset="0"/>
            </a:endParaRPr>
          </a:p>
        </p:txBody>
      </p:sp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8448675" y="3851276"/>
            <a:ext cx="18415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10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51143" y="4599870"/>
            <a:ext cx="3053454" cy="2290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/>
            <a:r>
              <a:rPr lang="ru-RU" sz="2000"/>
              <a:t>ЦЕЛИ И ЗАДАЧИ   </a:t>
            </a:r>
            <a:r>
              <a:rPr lang="en-US" sz="2000"/>
              <a:t>R&amp;D</a:t>
            </a:r>
            <a:r>
              <a:rPr lang="ru-RU" sz="2000"/>
              <a:t> ЦЕНТРА</a:t>
            </a:r>
          </a:p>
        </p:txBody>
      </p:sp>
      <p:sp>
        <p:nvSpPr>
          <p:cNvPr id="22531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>
              <a:buFont typeface="Times New Roman" pitchFamily="18" charset="0"/>
              <a:buNone/>
            </a:pPr>
            <a:r>
              <a:rPr lang="ru-RU" sz="2800" b="1" dirty="0"/>
              <a:t>ЗАДАЧИ</a:t>
            </a:r>
          </a:p>
          <a:p>
            <a:pPr eaLnBrk="1">
              <a:buFont typeface="Times New Roman" pitchFamily="18" charset="0"/>
              <a:buNone/>
            </a:pPr>
            <a:r>
              <a:rPr lang="ru-RU" sz="1600" dirty="0"/>
              <a:t>1. Повышение уровня достоверности и оперативности информации о качестве исходного сырья в массиве и формируемом </a:t>
            </a:r>
            <a:r>
              <a:rPr lang="ru-RU" sz="1600" dirty="0" err="1"/>
              <a:t>рудопотоке</a:t>
            </a:r>
            <a:r>
              <a:rPr lang="ru-RU" sz="1600" dirty="0"/>
              <a:t> на основе блочных цифровых моделей рудных залежей и горных выработок в специализированных горно-геологических программах</a:t>
            </a:r>
          </a:p>
          <a:p>
            <a:pPr eaLnBrk="1">
              <a:buFont typeface="Times New Roman" pitchFamily="18" charset="0"/>
              <a:buNone/>
            </a:pPr>
            <a:r>
              <a:rPr lang="ru-RU" sz="1600" dirty="0"/>
              <a:t>2. Оптимизация системы планирования горно-добычных работ и </a:t>
            </a:r>
            <a:r>
              <a:rPr lang="ru-RU" sz="1600" dirty="0" err="1"/>
              <a:t>рудопотоков</a:t>
            </a:r>
            <a:r>
              <a:rPr lang="ru-RU" sz="1600" dirty="0"/>
              <a:t> (количество и качество руды, добываемая и перерабатываемая рудная масса,  объём проходки и закладки и т.д.) на основе специализированных программных комплексов.</a:t>
            </a:r>
          </a:p>
          <a:p>
            <a:pPr eaLnBrk="1">
              <a:buFont typeface="Times New Roman" pitchFamily="18" charset="0"/>
              <a:buNone/>
            </a:pPr>
            <a:r>
              <a:rPr lang="ru-RU" sz="1600" dirty="0"/>
              <a:t>3. Внедрение технологии инструментального оперативного контроля качества </a:t>
            </a:r>
            <a:r>
              <a:rPr lang="ru-RU" sz="1600" dirty="0" err="1"/>
              <a:t>рудопотоков</a:t>
            </a:r>
            <a:r>
              <a:rPr lang="ru-RU" sz="1600" dirty="0"/>
              <a:t>, обеспечивающей выпуск продукции с заданными качественными характеристиками</a:t>
            </a:r>
          </a:p>
          <a:p>
            <a:pPr eaLnBrk="1">
              <a:buFont typeface="Times New Roman" pitchFamily="18" charset="0"/>
              <a:buNone/>
            </a:pPr>
            <a:r>
              <a:rPr lang="ru-RU" sz="1600" dirty="0"/>
              <a:t>4. Разработка аппаратно-программного комплекса для учёта и контроля баланса полезных ископаемых по всем звеньям технологической цепи (балансовые запасы – добытая рудная масса – концентрат)</a:t>
            </a:r>
          </a:p>
          <a:p>
            <a:pPr eaLnBrk="1">
              <a:buFont typeface="Times New Roman" pitchFamily="18" charset="0"/>
              <a:buNone/>
            </a:pPr>
            <a:r>
              <a:rPr lang="ru-RU" sz="1600" dirty="0"/>
              <a:t>5. Оперативное изучение вещественного состава, особенностей распределения компонентов и технологических свойств руд, </a:t>
            </a:r>
            <a:r>
              <a:rPr lang="ru-RU" sz="1600" dirty="0" err="1"/>
              <a:t>промпродуктов</a:t>
            </a:r>
            <a:r>
              <a:rPr lang="ru-RU" sz="1600" dirty="0"/>
              <a:t> и хвостов горно-металлургического производства для принятия современных управленческих решений, направленных на стабилизацию качества руды, концентратов, снижению потерь и повышению экономической эффективности</a:t>
            </a:r>
          </a:p>
          <a:p>
            <a:pPr eaLnBrk="1">
              <a:buFont typeface="Times New Roman" pitchFamily="18" charset="0"/>
              <a:buNone/>
            </a:pPr>
            <a:r>
              <a:rPr lang="ru-RU" sz="1600" dirty="0"/>
              <a:t>6. Участие в подготовке высококвалифицированных кадров в области управления </a:t>
            </a:r>
            <a:r>
              <a:rPr lang="ru-RU" sz="1600" dirty="0" err="1"/>
              <a:t>рудопотоками</a:t>
            </a:r>
            <a:r>
              <a:rPr lang="ru-RU" sz="1600" dirty="0"/>
              <a:t> и контроля качества добычи и переработки многокомпонентного  минерального сырья.</a:t>
            </a:r>
          </a:p>
          <a:p>
            <a:pPr eaLnBrk="1">
              <a:buFont typeface="Times New Roman" pitchFamily="18" charset="0"/>
              <a:buNone/>
            </a:pPr>
            <a:r>
              <a:rPr lang="ru-RU" sz="1600" dirty="0"/>
              <a:t>7. Интеграция научной, научно-технической и образовательной деятельности на основе различных форм участия преподавателей, научных сотрудников СФУ, аспирантов, докторантов, обучающихся по контракту студентов и специалистов ПАО «ГМК «Норильский никель» в научных исследованиях, методических и экспериментальных разработках на базе </a:t>
            </a:r>
            <a:r>
              <a:rPr lang="en-US" sz="1600" dirty="0"/>
              <a:t>R&amp;D </a:t>
            </a:r>
            <a:r>
              <a:rPr lang="ru-RU" sz="1600" dirty="0"/>
              <a:t>Центра НН.</a:t>
            </a:r>
          </a:p>
          <a:p>
            <a:pPr eaLnBrk="1">
              <a:buFont typeface="Times New Roman" pitchFamily="18" charset="0"/>
              <a:buNone/>
            </a:pPr>
            <a:r>
              <a:rPr lang="ru-RU" sz="1600" dirty="0"/>
              <a:t>8</a:t>
            </a:r>
            <a:r>
              <a:rPr lang="ru-RU" sz="1800" b="1" dirty="0">
                <a:solidFill>
                  <a:srgbClr val="C00000"/>
                </a:solidFill>
              </a:rPr>
              <a:t>. Обеспечение роста квалификации и профессионального уровня специалистов стратегического партнера.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2400300" y="-396875"/>
            <a:ext cx="9359900" cy="1512888"/>
          </a:xfrm>
        </p:spPr>
        <p:txBody>
          <a:bodyPr/>
          <a:lstStyle/>
          <a:p>
            <a:pPr algn="ctr"/>
            <a:r>
              <a:rPr lang="ru-RU" sz="1800"/>
              <a:t>Лаборатория коммоделирования  месторождений и календарного планирования их отработки  в </a:t>
            </a:r>
            <a:r>
              <a:rPr lang="en-US" sz="1800"/>
              <a:t>R&amp;D</a:t>
            </a:r>
            <a:r>
              <a:rPr lang="ru-RU" sz="1800"/>
              <a:t> Центре  Норникель –СФУ </a:t>
            </a:r>
          </a:p>
        </p:txBody>
      </p:sp>
      <p:pic>
        <p:nvPicPr>
          <p:cNvPr id="23555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720" y="1116013"/>
            <a:ext cx="6408711" cy="49403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2687639" y="6588150"/>
            <a:ext cx="8186737" cy="86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Arial" pitchFamily="34" charset="0"/>
              </a:rPr>
              <a:t>Все рабочие места  укомплектованы современным специализированным  ПО согласованным со специалистами ЗФ ПАО «ГМК «Норильский никель</a:t>
            </a:r>
            <a:r>
              <a:rPr lang="ru-RU" sz="1800" dirty="0">
                <a:solidFill>
                  <a:schemeClr val="tx1"/>
                </a:solidFill>
                <a:latin typeface="Arial" pitchFamily="34" charset="0"/>
              </a:rPr>
              <a:t>»</a:t>
            </a:r>
            <a:endParaRPr lang="ru-RU" sz="1800" dirty="0">
              <a:solidFill>
                <a:schemeClr val="tx1"/>
              </a:solidFill>
              <a:latin typeface="Arial" pitchFamily="34" charset="0"/>
            </a:endParaRPr>
          </a:p>
          <a:p>
            <a:r>
              <a:rPr lang="ru-RU" sz="1800" dirty="0">
                <a:solidFill>
                  <a:schemeClr val="tx1"/>
                </a:solidFill>
                <a:latin typeface="Arial" pitchFamily="34" charset="0"/>
              </a:rPr>
              <a:t> </a:t>
            </a:r>
          </a:p>
        </p:txBody>
      </p:sp>
      <p:pic>
        <p:nvPicPr>
          <p:cNvPr id="5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15431" y="3866575"/>
            <a:ext cx="2520280" cy="2577559"/>
          </a:xfrm>
        </p:spPr>
      </p:pic>
      <p:sp>
        <p:nvSpPr>
          <p:cNvPr id="6" name="TextBox 5"/>
          <p:cNvSpPr txBox="1"/>
          <p:nvPr/>
        </p:nvSpPr>
        <p:spPr>
          <a:xfrm>
            <a:off x="2183383" y="467469"/>
            <a:ext cx="2952328" cy="3297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chemeClr val="tx1"/>
              </a:solidFill>
              <a:latin typeface="Arial" pitchFamily="34" charset="0"/>
            </a:endParaRPr>
          </a:p>
          <a:p>
            <a:pPr algn="ctr"/>
            <a:r>
              <a:rPr lang="ru-RU" sz="1200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Программное обеспечение</a:t>
            </a:r>
            <a:endParaRPr lang="en-US" sz="1200" u="sng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200" dirty="0">
                <a:solidFill>
                  <a:schemeClr val="tx1"/>
                </a:solidFill>
                <a:latin typeface="Arial" pitchFamily="34" charset="0"/>
              </a:rPr>
              <a:t>ОС </a:t>
            </a:r>
            <a:r>
              <a:rPr lang="en-US" sz="1200" dirty="0">
                <a:solidFill>
                  <a:schemeClr val="tx1"/>
                </a:solidFill>
                <a:latin typeface="Arial" pitchFamily="34" charset="0"/>
              </a:rPr>
              <a:t>Microsoft Windows Professional 10</a:t>
            </a:r>
          </a:p>
          <a:p>
            <a:pPr>
              <a:buFont typeface="Wingdings" pitchFamily="2" charset="2"/>
              <a:buChar char="Ø"/>
            </a:pPr>
            <a:r>
              <a:rPr lang="ru-RU" sz="1200" dirty="0">
                <a:solidFill>
                  <a:schemeClr val="tx1"/>
                </a:solidFill>
                <a:latin typeface="Arial" pitchFamily="34" charset="0"/>
              </a:rPr>
              <a:t>Офисный пакет </a:t>
            </a:r>
            <a:r>
              <a:rPr lang="en-US" sz="1200" dirty="0">
                <a:solidFill>
                  <a:schemeClr val="tx1"/>
                </a:solidFill>
                <a:latin typeface="Arial" pitchFamily="34" charset="0"/>
              </a:rPr>
              <a:t>Microsoft Office Professional 2016</a:t>
            </a:r>
          </a:p>
          <a:p>
            <a:pPr>
              <a:buFont typeface="Wingdings" pitchFamily="2" charset="2"/>
              <a:buChar char="Ø"/>
            </a:pPr>
            <a:r>
              <a:rPr lang="en-US" sz="1200" dirty="0" err="1">
                <a:solidFill>
                  <a:schemeClr val="tx1"/>
                </a:solidFill>
                <a:latin typeface="Arial" pitchFamily="34" charset="0"/>
              </a:rPr>
              <a:t>WinRAR</a:t>
            </a:r>
            <a:endParaRPr lang="en-US" sz="1200" dirty="0">
              <a:solidFill>
                <a:schemeClr val="tx1"/>
              </a:solidFill>
              <a:latin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</a:rPr>
              <a:t>Total Commander</a:t>
            </a:r>
            <a:endParaRPr lang="ru-RU" sz="1200" dirty="0">
              <a:solidFill>
                <a:schemeClr val="tx1"/>
              </a:solidFill>
              <a:latin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200" dirty="0" err="1">
                <a:solidFill>
                  <a:schemeClr val="tx1"/>
                </a:solidFill>
                <a:latin typeface="Arial" pitchFamily="34" charset="0"/>
              </a:rPr>
              <a:t>CorelDRAW</a:t>
            </a:r>
            <a:r>
              <a:rPr lang="en-US" sz="1200" dirty="0">
                <a:solidFill>
                  <a:schemeClr val="tx1"/>
                </a:solidFill>
                <a:latin typeface="Arial" pitchFamily="34" charset="0"/>
              </a:rPr>
              <a:t> X8</a:t>
            </a:r>
          </a:p>
          <a:p>
            <a:pPr>
              <a:buFont typeface="Wingdings" pitchFamily="2" charset="2"/>
              <a:buChar char="Ø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</a:rPr>
              <a:t>Autodesk AutoCAD 2017 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</a:rPr>
              <a:t>и </a:t>
            </a:r>
            <a:r>
              <a:rPr lang="en-US" sz="1200" dirty="0" err="1">
                <a:solidFill>
                  <a:schemeClr val="tx1"/>
                </a:solidFill>
                <a:latin typeface="Arial" pitchFamily="34" charset="0"/>
              </a:rPr>
              <a:t>Revit</a:t>
            </a:r>
            <a:r>
              <a:rPr lang="en-US" sz="1200" dirty="0">
                <a:solidFill>
                  <a:schemeClr val="tx1"/>
                </a:solidFill>
                <a:latin typeface="Arial" pitchFamily="34" charset="0"/>
              </a:rPr>
              <a:t> 2017</a:t>
            </a:r>
          </a:p>
          <a:p>
            <a:pPr>
              <a:buFont typeface="Wingdings" pitchFamily="2" charset="2"/>
              <a:buChar char="Ø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</a:rPr>
              <a:t>Golden Software Surfer 13, </a:t>
            </a:r>
            <a:r>
              <a:rPr lang="en-US" sz="1200" dirty="0" err="1">
                <a:solidFill>
                  <a:schemeClr val="tx1"/>
                </a:solidFill>
                <a:latin typeface="Arial" pitchFamily="34" charset="0"/>
              </a:rPr>
              <a:t>Grapher</a:t>
            </a:r>
            <a:r>
              <a:rPr lang="en-US" sz="1200" dirty="0">
                <a:solidFill>
                  <a:schemeClr val="tx1"/>
                </a:solidFill>
                <a:latin typeface="Arial" pitchFamily="34" charset="0"/>
              </a:rPr>
              <a:t> 12, </a:t>
            </a:r>
            <a:r>
              <a:rPr lang="en-US" sz="1200" dirty="0" err="1">
                <a:solidFill>
                  <a:schemeClr val="tx1"/>
                </a:solidFill>
                <a:latin typeface="Arial" pitchFamily="34" charset="0"/>
              </a:rPr>
              <a:t>Strater</a:t>
            </a:r>
            <a:r>
              <a:rPr lang="en-US" sz="1200" dirty="0">
                <a:solidFill>
                  <a:schemeClr val="tx1"/>
                </a:solidFill>
                <a:latin typeface="Arial" pitchFamily="34" charset="0"/>
              </a:rPr>
              <a:t> 5</a:t>
            </a:r>
          </a:p>
          <a:p>
            <a:pPr>
              <a:buFont typeface="Wingdings" pitchFamily="2" charset="2"/>
              <a:buChar char="Ø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</a:rPr>
              <a:t>Blue Marble Geographic Calculator 2016</a:t>
            </a:r>
          </a:p>
          <a:p>
            <a:pPr>
              <a:buFont typeface="Wingdings" pitchFamily="2" charset="2"/>
              <a:buChar char="Ø"/>
            </a:pPr>
            <a:r>
              <a:rPr lang="en-US" sz="1200" dirty="0" err="1">
                <a:solidFill>
                  <a:schemeClr val="tx1"/>
                </a:solidFill>
                <a:latin typeface="Arial" pitchFamily="34" charset="0"/>
              </a:rPr>
              <a:t>Statistica</a:t>
            </a:r>
            <a:r>
              <a:rPr lang="en-US" sz="1200" dirty="0">
                <a:solidFill>
                  <a:schemeClr val="tx1"/>
                </a:solidFill>
                <a:latin typeface="Arial" pitchFamily="34" charset="0"/>
              </a:rPr>
              <a:t> 13</a:t>
            </a:r>
            <a:endParaRPr lang="ru-RU" sz="1200" dirty="0">
              <a:solidFill>
                <a:schemeClr val="tx1"/>
              </a:solidFill>
              <a:latin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200" dirty="0" err="1">
                <a:solidFill>
                  <a:schemeClr val="tx1"/>
                </a:solidFill>
                <a:latin typeface="Arial" pitchFamily="34" charset="0"/>
              </a:rPr>
              <a:t>Micromine</a:t>
            </a:r>
            <a:r>
              <a:rPr lang="en-US" sz="1200" dirty="0">
                <a:solidFill>
                  <a:schemeClr val="tx1"/>
                </a:solidFill>
                <a:latin typeface="Arial" pitchFamily="34" charset="0"/>
              </a:rPr>
              <a:t> 2016</a:t>
            </a:r>
          </a:p>
          <a:p>
            <a:pPr>
              <a:buFont typeface="Wingdings" pitchFamily="2" charset="2"/>
              <a:buChar char="Ø"/>
            </a:pPr>
            <a:r>
              <a:rPr lang="en-US" sz="1200" dirty="0" err="1">
                <a:solidFill>
                  <a:schemeClr val="tx1"/>
                </a:solidFill>
                <a:latin typeface="Arial" pitchFamily="34" charset="0"/>
              </a:rPr>
              <a:t>Surpac</a:t>
            </a:r>
            <a:r>
              <a:rPr lang="en-US" sz="1200" dirty="0">
                <a:solidFill>
                  <a:schemeClr val="tx1"/>
                </a:solidFill>
                <a:latin typeface="Arial" pitchFamily="34" charset="0"/>
              </a:rPr>
              <a:t> 6.7</a:t>
            </a:r>
          </a:p>
          <a:p>
            <a:pPr>
              <a:buFont typeface="Wingdings" pitchFamily="2" charset="2"/>
              <a:buChar char="Ø"/>
            </a:pPr>
            <a:r>
              <a:rPr lang="en-US" sz="1200" dirty="0" err="1">
                <a:solidFill>
                  <a:schemeClr val="tx1"/>
                </a:solidFill>
                <a:latin typeface="Arial" pitchFamily="34" charset="0"/>
              </a:rPr>
              <a:t>MineSched</a:t>
            </a:r>
            <a:r>
              <a:rPr lang="en-US" sz="1200" dirty="0">
                <a:solidFill>
                  <a:schemeClr val="tx1"/>
                </a:solidFill>
                <a:latin typeface="Arial" pitchFamily="34" charset="0"/>
              </a:rPr>
              <a:t> 9.0</a:t>
            </a:r>
          </a:p>
          <a:p>
            <a:pPr>
              <a:buFont typeface="Wingdings" pitchFamily="2" charset="2"/>
              <a:buChar char="Ø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</a:rPr>
              <a:t>JK Tech </a:t>
            </a:r>
            <a:r>
              <a:rPr lang="en-US" sz="1200" dirty="0" err="1">
                <a:solidFill>
                  <a:schemeClr val="tx1"/>
                </a:solidFill>
                <a:latin typeface="Arial" pitchFamily="34" charset="0"/>
              </a:rPr>
              <a:t>Sim</a:t>
            </a:r>
            <a:r>
              <a:rPr lang="en-US" sz="1200" dirty="0">
                <a:solidFill>
                  <a:schemeClr val="tx1"/>
                </a:solidFill>
                <a:latin typeface="Arial" pitchFamily="34" charset="0"/>
              </a:rPr>
              <a:t> Float 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</a:rPr>
              <a:t>и </a:t>
            </a:r>
            <a:r>
              <a:rPr lang="en-US" sz="1200" dirty="0" err="1">
                <a:solidFill>
                  <a:schemeClr val="tx1"/>
                </a:solidFill>
                <a:latin typeface="Arial" pitchFamily="34" charset="0"/>
              </a:rPr>
              <a:t>Sim</a:t>
            </a:r>
            <a:r>
              <a:rPr lang="en-US" sz="1200" dirty="0">
                <a:solidFill>
                  <a:schemeClr val="tx1"/>
                </a:solidFill>
                <a:latin typeface="Arial" pitchFamily="34" charset="0"/>
              </a:rPr>
              <a:t> Met</a:t>
            </a:r>
            <a:endParaRPr lang="ru-RU" sz="1200" dirty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2398713" y="-323850"/>
            <a:ext cx="8996362" cy="1293813"/>
          </a:xfrm>
        </p:spPr>
        <p:txBody>
          <a:bodyPr/>
          <a:lstStyle/>
          <a:p>
            <a:pPr algn="ctr"/>
            <a:r>
              <a:rPr lang="ru-RU" sz="1600"/>
              <a:t>Оборудование  размещаемое  в  </a:t>
            </a:r>
            <a:r>
              <a:rPr lang="en-US" sz="1600"/>
              <a:t>R&amp;D</a:t>
            </a:r>
            <a:r>
              <a:rPr lang="ru-RU" sz="1600"/>
              <a:t> Центре  Норникель –СФУ  в лаборатории  контроля качества руд</a:t>
            </a:r>
            <a:r>
              <a:rPr lang="en-US" sz="1600"/>
              <a:t> </a:t>
            </a:r>
            <a:endParaRPr lang="ru-RU" sz="1600"/>
          </a:p>
        </p:txBody>
      </p:sp>
      <p:pic>
        <p:nvPicPr>
          <p:cNvPr id="26627" name="Рисунок 3" descr="DSCF0006-1 Бел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2814" y="4643438"/>
            <a:ext cx="2448842" cy="1799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4" descr="KOMPAS - Стенд для РКС СБ ver03 (с оттенками)"/>
          <p:cNvPicPr>
            <a:picLocks noChangeAspect="1" noChangeArrowheads="1"/>
          </p:cNvPicPr>
          <p:nvPr/>
        </p:nvPicPr>
        <p:blipFill>
          <a:blip r:embed="rId3" cstate="print"/>
          <a:srcRect l="9904" t="53111" r="35896" b="12737"/>
          <a:stretch>
            <a:fillRect/>
          </a:stretch>
        </p:blipFill>
        <p:spPr bwMode="auto">
          <a:xfrm>
            <a:off x="7512050" y="1116013"/>
            <a:ext cx="34099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Рисунок 6" descr="CIMG1870"/>
          <p:cNvPicPr>
            <a:picLocks noChangeAspect="1" noChangeArrowheads="1"/>
          </p:cNvPicPr>
          <p:nvPr/>
        </p:nvPicPr>
        <p:blipFill>
          <a:blip r:embed="rId4" cstate="print">
            <a:lum bright="6000"/>
          </a:blip>
          <a:srcRect/>
          <a:stretch>
            <a:fillRect/>
          </a:stretch>
        </p:blipFill>
        <p:spPr bwMode="auto">
          <a:xfrm>
            <a:off x="1966914" y="1042988"/>
            <a:ext cx="4700587" cy="28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TextBox 9"/>
          <p:cNvSpPr txBox="1">
            <a:spLocks noChangeArrowheads="1"/>
          </p:cNvSpPr>
          <p:nvPr/>
        </p:nvSpPr>
        <p:spPr bwMode="auto">
          <a:xfrm>
            <a:off x="2039939" y="684213"/>
            <a:ext cx="4833937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>
                <a:solidFill>
                  <a:schemeClr val="tx1"/>
                </a:solidFill>
                <a:latin typeface="Arial" pitchFamily="34" charset="0"/>
              </a:rPr>
              <a:t>Рентгенорадиометрический сепаратор </a:t>
            </a:r>
          </a:p>
        </p:txBody>
      </p:sp>
      <p:sp>
        <p:nvSpPr>
          <p:cNvPr id="26632" name="TextBox 10"/>
          <p:cNvSpPr txBox="1">
            <a:spLocks noChangeArrowheads="1"/>
          </p:cNvSpPr>
          <p:nvPr/>
        </p:nvSpPr>
        <p:spPr bwMode="auto">
          <a:xfrm>
            <a:off x="6935789" y="684213"/>
            <a:ext cx="5026025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>
                <a:solidFill>
                  <a:schemeClr val="tx1"/>
                </a:solidFill>
                <a:latin typeface="Arial" pitchFamily="34" charset="0"/>
              </a:rPr>
              <a:t>Радиальный  стенд имитирующий конвейер</a:t>
            </a:r>
          </a:p>
        </p:txBody>
      </p:sp>
      <p:sp>
        <p:nvSpPr>
          <p:cNvPr id="26633" name="TextBox 11"/>
          <p:cNvSpPr txBox="1">
            <a:spLocks noChangeArrowheads="1"/>
          </p:cNvSpPr>
          <p:nvPr/>
        </p:nvSpPr>
        <p:spPr bwMode="auto">
          <a:xfrm>
            <a:off x="2111375" y="4211638"/>
            <a:ext cx="3685824" cy="34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Arial" pitchFamily="34" charset="0"/>
              </a:rPr>
              <a:t>Рудоконтролирующая </a:t>
            </a:r>
            <a:r>
              <a:rPr lang="ru-RU" sz="1800" dirty="0">
                <a:solidFill>
                  <a:schemeClr val="tx1"/>
                </a:solidFill>
                <a:latin typeface="Arial" pitchFamily="34" charset="0"/>
              </a:rPr>
              <a:t>станция</a:t>
            </a:r>
            <a:endParaRPr lang="ru-RU" sz="1800" dirty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10" name="fancybox-img" descr="&amp;Ucy;&amp;ncy;&amp;icy;&amp;vcy;&amp;iecy;&amp;rcy;&amp;scy;&amp;acy;&amp;lcy;&amp;softcy;&amp;ncy;&amp;ycy;&amp;jcy; &amp;scy;&amp;kcy;&amp;acy;&amp;ncy;&amp;icy;&amp;rcy;&amp;ucy;&amp;yucy;&amp;shchcy;&amp;icy;&amp;jcy; &amp;mcy;&amp;icy;&amp;kcy;&amp;rcy;&amp;ocy;&amp;scy;&amp;kcy;&amp;ocy;&amp;pcy; Vega3 S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7920" y="4427910"/>
            <a:ext cx="2356245" cy="2725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5" descr="&amp;Mcy;&amp;ocy;&amp;bcy;&amp;icy;&amp;lcy;&amp;softcy;&amp;ncy;&amp;acy;&amp;yacy; &amp;mcy;&amp;icy;&amp;ncy;&amp;icy;&amp;lcy;&amp;acy;&amp;bcy;&amp;ocy;&amp;rcy;&amp;acy;&amp;tcy;&amp;ocy;&amp;rcy;&amp;icy;&amp;yacy; MobiLab X-50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28200" y="4355902"/>
            <a:ext cx="2232001" cy="219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7" descr="551773_ori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00207" y="6228109"/>
            <a:ext cx="109881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575871" y="4139877"/>
            <a:ext cx="346216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Аналитическое  оборудование</a:t>
            </a:r>
            <a:endParaRPr lang="ru-RU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/>
              <a:t>Создание </a:t>
            </a:r>
            <a:r>
              <a:rPr lang="ru-RU" sz="2000" b="1" dirty="0"/>
              <a:t>и развитие сети отраслевых региональных центров компетенций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83607" y="1304415"/>
            <a:ext cx="9072563" cy="5448546"/>
          </a:xfrm>
        </p:spPr>
        <p:txBody>
          <a:bodyPr>
            <a:normAutofit fontScale="92500"/>
          </a:bodyPr>
          <a:lstStyle/>
          <a:p>
            <a:pPr marL="566968" indent="-566968">
              <a:buAutoNum type="arabicPeriod"/>
            </a:pPr>
            <a:r>
              <a:rPr lang="ru-RU" sz="2800" dirty="0"/>
              <a:t>Разработка стратегии и   плана работы с крупными компаниями, формирование заинтересованных междисциплинарных групп среди ППС и научных работников для сотрудничества с каждой компанией</a:t>
            </a:r>
          </a:p>
          <a:p>
            <a:pPr marL="566968" indent="-566968">
              <a:buAutoNum type="arabicPeriod"/>
            </a:pPr>
            <a:endParaRPr lang="ru-RU" sz="2800" dirty="0"/>
          </a:p>
          <a:p>
            <a:pPr marL="566968" indent="-566968">
              <a:buAutoNum type="arabicPeriod"/>
            </a:pPr>
            <a:r>
              <a:rPr lang="ru-RU" sz="2800" dirty="0"/>
              <a:t>Использование  экономического  и технологического </a:t>
            </a:r>
            <a:r>
              <a:rPr lang="ru-RU" sz="2800" dirty="0" err="1"/>
              <a:t>форсайта</a:t>
            </a:r>
            <a:r>
              <a:rPr lang="ru-RU" sz="2800" dirty="0"/>
              <a:t> применительно   к наиболее интересным компаниям</a:t>
            </a:r>
          </a:p>
          <a:p>
            <a:pPr marL="566968" indent="-566968">
              <a:buAutoNum type="arabicPeriod"/>
            </a:pPr>
            <a:endParaRPr lang="ru-RU" sz="2800" dirty="0"/>
          </a:p>
          <a:p>
            <a:pPr marL="566968" indent="-566968">
              <a:buAutoNum type="arabicPeriod"/>
            </a:pPr>
            <a:r>
              <a:rPr lang="ru-RU" sz="2800" dirty="0"/>
              <a:t>В области предоставления образовательных услуг концентрация  на </a:t>
            </a:r>
            <a:r>
              <a:rPr lang="ru-RU" sz="2800" b="1" dirty="0"/>
              <a:t>создании  совместно с компаниями системы постоянного обновления знаний и компетенций работников, определяющих основные векторы технологического развития</a:t>
            </a:r>
          </a:p>
          <a:p>
            <a:pPr marL="566968" indent="-566968">
              <a:buAutoNum type="arabicPeriod"/>
            </a:pPr>
            <a:endParaRPr lang="ru-RU" sz="2800" dirty="0"/>
          </a:p>
          <a:p>
            <a:pPr marL="566968" indent="-566968">
              <a:buAutoNum type="arabicPeriod"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7775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Спасибо за внимание!</a:t>
            </a:r>
          </a:p>
        </p:txBody>
      </p:sp>
      <p:pic>
        <p:nvPicPr>
          <p:cNvPr id="29699" name="Picture 2" descr="C:\Documents and Settings\MVA\Рабочий стол\Фото\ХАТАНГА ФОТО - Обработанные\IMG_4618_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43176" y="900113"/>
            <a:ext cx="8213725" cy="5524500"/>
          </a:xfrm>
        </p:spPr>
      </p:pic>
      <p:sp>
        <p:nvSpPr>
          <p:cNvPr id="29700" name="TextBox 9"/>
          <p:cNvSpPr txBox="1">
            <a:spLocks noChangeArrowheads="1"/>
          </p:cNvSpPr>
          <p:nvPr/>
        </p:nvSpPr>
        <p:spPr bwMode="auto">
          <a:xfrm>
            <a:off x="1966913" y="6516689"/>
            <a:ext cx="9290050" cy="10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Государство, вузы , </a:t>
            </a:r>
            <a:r>
              <a:rPr lang="ru-RU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бизнес, </a:t>
            </a:r>
            <a:r>
              <a:rPr lang="ru-RU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...</a:t>
            </a:r>
            <a:endParaRPr lang="ru-RU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совместное решение общих задач!</a:t>
            </a:r>
            <a:endParaRPr lang="ru-RU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2"/>
          <p:cNvSpPr>
            <a:spLocks noChangeArrowheads="1"/>
          </p:cNvSpPr>
          <p:nvPr/>
        </p:nvSpPr>
        <p:spPr bwMode="auto">
          <a:xfrm>
            <a:off x="2465389" y="119063"/>
            <a:ext cx="75406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800" b="1">
                <a:latin typeface="Arial Black" panose="020B0A04020102020204" pitchFamily="34" charset="0"/>
              </a:rPr>
              <a:t>СФУ сегодня: </a:t>
            </a:r>
          </a:p>
        </p:txBody>
      </p:sp>
      <p:sp>
        <p:nvSpPr>
          <p:cNvPr id="8195" name="Текст 4"/>
          <p:cNvSpPr txBox="1">
            <a:spLocks/>
          </p:cNvSpPr>
          <p:nvPr/>
        </p:nvSpPr>
        <p:spPr bwMode="auto">
          <a:xfrm>
            <a:off x="2005014" y="1208089"/>
            <a:ext cx="9501187" cy="51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bg1"/>
                </a:solidFill>
                <a:latin typeface="Broadway" panose="04040905080B02020502" pitchFamily="82" charset="0"/>
                <a:cs typeface="msmincho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Broadway" panose="04040905080B02020502" pitchFamily="82" charset="0"/>
                <a:cs typeface="msmincho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Broadway" panose="04040905080B02020502" pitchFamily="82" charset="0"/>
                <a:cs typeface="msmincho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Broadway" panose="04040905080B02020502" pitchFamily="82" charset="0"/>
                <a:cs typeface="msmincho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Broadway" panose="04040905080B02020502" pitchFamily="82" charset="0"/>
                <a:cs typeface="msmincho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roadway" panose="04040905080B02020502" pitchFamily="82" charset="0"/>
                <a:cs typeface="msmincho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roadway" panose="04040905080B02020502" pitchFamily="82" charset="0"/>
                <a:cs typeface="msmincho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roadway" panose="04040905080B02020502" pitchFamily="82" charset="0"/>
                <a:cs typeface="msmincho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roadway" panose="04040905080B02020502" pitchFamily="82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ru-RU" altLang="ru-RU" sz="1800" dirty="0">
                <a:solidFill>
                  <a:srgbClr val="000000"/>
                </a:solidFill>
                <a:latin typeface="Arial Black" panose="020B0A04020102020204" pitchFamily="34" charset="0"/>
              </a:rPr>
              <a:t> Военно-инженерный институт;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ru-RU" altLang="ru-RU" sz="1800" dirty="0">
                <a:solidFill>
                  <a:srgbClr val="000000"/>
                </a:solidFill>
                <a:latin typeface="Arial Black" panose="020B0A04020102020204" pitchFamily="34" charset="0"/>
              </a:rPr>
              <a:t> Гуманитарный институт;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ru-RU" altLang="ru-RU" sz="1800" dirty="0">
                <a:solidFill>
                  <a:srgbClr val="000000"/>
                </a:solidFill>
                <a:latin typeface="Arial Black" panose="020B0A04020102020204" pitchFamily="34" charset="0"/>
              </a:rPr>
              <a:t> Инженерно-строительный институт;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ru-RU" altLang="ru-RU" sz="1800" dirty="0">
                <a:solidFill>
                  <a:srgbClr val="000000"/>
                </a:solidFill>
                <a:latin typeface="Arial Black" panose="020B0A04020102020204" pitchFamily="34" charset="0"/>
              </a:rPr>
              <a:t> Институт архитектуры и дизайна;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ru-RU" altLang="ru-RU" sz="1800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1800" dirty="0">
                <a:solidFill>
                  <a:srgbClr val="FF0000"/>
                </a:solidFill>
                <a:latin typeface="Arial Black" panose="020B0A04020102020204" pitchFamily="34" charset="0"/>
              </a:rPr>
              <a:t>Институт горного дела, геологии и </a:t>
            </a:r>
            <a:r>
              <a:rPr lang="ru-RU" altLang="ru-RU" sz="1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геотехнологий</a:t>
            </a:r>
            <a:r>
              <a:rPr lang="ru-RU" altLang="ru-RU" sz="1800" dirty="0">
                <a:solidFill>
                  <a:srgbClr val="FF0000"/>
                </a:solidFill>
                <a:latin typeface="Arial Black" panose="020B0A04020102020204" pitchFamily="34" charset="0"/>
              </a:rPr>
              <a:t>;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ru-RU" altLang="ru-RU" sz="1800" dirty="0">
                <a:solidFill>
                  <a:srgbClr val="000000"/>
                </a:solidFill>
                <a:latin typeface="Arial Black" panose="020B0A04020102020204" pitchFamily="34" charset="0"/>
              </a:rPr>
              <a:t> Институт инженерной физики и радиоэлектроники;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ru-RU" altLang="ru-RU" sz="1800" dirty="0">
                <a:solidFill>
                  <a:srgbClr val="000000"/>
                </a:solidFill>
                <a:latin typeface="Arial Black" panose="020B0A04020102020204" pitchFamily="34" charset="0"/>
              </a:rPr>
              <a:t> Институт космических и информационных технологий;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ru-RU" altLang="ru-RU" sz="1800" dirty="0">
                <a:solidFill>
                  <a:srgbClr val="000000"/>
                </a:solidFill>
                <a:latin typeface="Arial Black" panose="020B0A04020102020204" pitchFamily="34" charset="0"/>
              </a:rPr>
              <a:t> Институт математики и фундаментальной информатики;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ru-RU" altLang="ru-RU" sz="1800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1800" dirty="0">
                <a:solidFill>
                  <a:srgbClr val="FF0000"/>
                </a:solidFill>
                <a:latin typeface="Arial Black" panose="020B0A04020102020204" pitchFamily="34" charset="0"/>
              </a:rPr>
              <a:t>Институт нефти и газа;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ru-RU" altLang="ru-RU" sz="1800" dirty="0">
                <a:solidFill>
                  <a:srgbClr val="000000"/>
                </a:solidFill>
                <a:latin typeface="Arial Black" panose="020B0A04020102020204" pitchFamily="34" charset="0"/>
              </a:rPr>
              <a:t> Институт педагогики, психологии и социологии;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ru-RU" altLang="ru-RU" sz="1800" dirty="0">
                <a:solidFill>
                  <a:srgbClr val="000000"/>
                </a:solidFill>
                <a:latin typeface="Arial Black" panose="020B0A04020102020204" pitchFamily="34" charset="0"/>
              </a:rPr>
              <a:t> Институт управления бизнес-процессами и экономики;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ru-RU" altLang="ru-RU" sz="1800" dirty="0">
                <a:solidFill>
                  <a:srgbClr val="000000"/>
                </a:solidFill>
                <a:latin typeface="Arial Black" panose="020B0A04020102020204" pitchFamily="34" charset="0"/>
              </a:rPr>
              <a:t> Институт физической культуры, спорта и туризма;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ru-RU" altLang="ru-RU" sz="1800" dirty="0">
                <a:solidFill>
                  <a:srgbClr val="000000"/>
                </a:solidFill>
                <a:latin typeface="Arial Black" panose="020B0A04020102020204" pitchFamily="34" charset="0"/>
              </a:rPr>
              <a:t> Институт филологии и языковой коммуникации;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ru-RU" altLang="ru-RU" sz="1800" dirty="0">
                <a:solidFill>
                  <a:srgbClr val="000000"/>
                </a:solidFill>
                <a:latin typeface="Arial Black" panose="020B0A04020102020204" pitchFamily="34" charset="0"/>
              </a:rPr>
              <a:t> Институт фундаментальной биологии и биотехнологий;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ru-RU" altLang="ru-RU" sz="1800" dirty="0">
                <a:solidFill>
                  <a:srgbClr val="FF0000"/>
                </a:solidFill>
                <a:latin typeface="Arial Black" panose="020B0A04020102020204" pitchFamily="34" charset="0"/>
              </a:rPr>
              <a:t> Институт цветных металлов и материаловедения;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ru-RU" altLang="ru-RU" sz="1800" dirty="0">
                <a:solidFill>
                  <a:srgbClr val="000000"/>
                </a:solidFill>
                <a:latin typeface="Arial Black" panose="020B0A04020102020204" pitchFamily="34" charset="0"/>
              </a:rPr>
              <a:t> Институт экономики, управления и природопользования;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ru-RU" altLang="ru-RU" sz="1800" dirty="0">
                <a:solidFill>
                  <a:srgbClr val="000000"/>
                </a:solidFill>
                <a:latin typeface="Arial Black" panose="020B0A04020102020204" pitchFamily="34" charset="0"/>
              </a:rPr>
              <a:t> Политехнический институт;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ru-RU" altLang="ru-RU" sz="1800" dirty="0">
                <a:solidFill>
                  <a:srgbClr val="000000"/>
                </a:solidFill>
                <a:latin typeface="Arial Black" panose="020B0A04020102020204" pitchFamily="34" charset="0"/>
              </a:rPr>
              <a:t> Торгово-экономический институт;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ru-RU" altLang="ru-RU" sz="1800" dirty="0">
                <a:solidFill>
                  <a:srgbClr val="000000"/>
                </a:solidFill>
                <a:latin typeface="Arial Black" panose="020B0A04020102020204" pitchFamily="34" charset="0"/>
              </a:rPr>
              <a:t> Юридический институт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27399" y="6732166"/>
            <a:ext cx="7678614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 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2327400" y="6516141"/>
            <a:ext cx="8698215" cy="77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+mn-lt"/>
              </a:rPr>
              <a:t>В трех институтах (выделены красным) ведется подготовка</a:t>
            </a:r>
          </a:p>
          <a:p>
            <a:r>
              <a:rPr lang="ru-RU" dirty="0">
                <a:solidFill>
                  <a:schemeClr val="tx1"/>
                </a:solidFill>
                <a:latin typeface="+mn-lt"/>
              </a:rPr>
              <a:t>По направлениям Горное дело и Прикладная геология</a:t>
            </a:r>
            <a:endParaRPr lang="ru-RU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324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Институт горного дела геологии СФУ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47864" y="755501"/>
            <a:ext cx="9545637" cy="6640663"/>
          </a:xfrm>
        </p:spPr>
        <p:txBody>
          <a:bodyPr/>
          <a:lstStyle/>
          <a:p>
            <a:pPr lvl="1" algn="just">
              <a:lnSpc>
                <a:spcPct val="170000"/>
              </a:lnSpc>
              <a:buNone/>
            </a:pPr>
            <a:r>
              <a:rPr lang="ru-RU" sz="1400" b="1" cap="small" dirty="0">
                <a:latin typeface="Arial Black" panose="020B0A04020102020204" pitchFamily="34" charset="0"/>
              </a:rPr>
              <a:t>Структура подготовки </a:t>
            </a:r>
          </a:p>
          <a:p>
            <a:pPr lvl="1" algn="just">
              <a:lnSpc>
                <a:spcPct val="100000"/>
              </a:lnSpc>
              <a:buNone/>
            </a:pPr>
            <a:r>
              <a:rPr lang="ru-RU" sz="1400" b="1" cap="small" dirty="0" err="1">
                <a:latin typeface="Arial Black" panose="020B0A04020102020204" pitchFamily="34" charset="0"/>
              </a:rPr>
              <a:t>Специалитет</a:t>
            </a:r>
            <a:r>
              <a:rPr lang="ru-RU" sz="1400" b="1" cap="small" dirty="0">
                <a:latin typeface="Arial Black" panose="020B0A04020102020204" pitchFamily="34" charset="0"/>
              </a:rPr>
              <a:t>  </a:t>
            </a:r>
          </a:p>
          <a:p>
            <a:pPr lvl="1" algn="just">
              <a:lnSpc>
                <a:spcPct val="100000"/>
              </a:lnSpc>
              <a:buNone/>
            </a:pPr>
            <a:r>
              <a:rPr lang="ru-RU" sz="1400" b="1" cap="small" dirty="0">
                <a:latin typeface="Arial Black" panose="020B0A04020102020204" pitchFamily="34" charset="0"/>
              </a:rPr>
              <a:t> </a:t>
            </a:r>
          </a:p>
          <a:p>
            <a:pPr lvl="1" algn="just">
              <a:lnSpc>
                <a:spcPct val="100000"/>
              </a:lnSpc>
              <a:buNone/>
            </a:pPr>
            <a:r>
              <a:rPr lang="ru-RU" sz="1400" b="1" cap="small" dirty="0">
                <a:latin typeface="Arial Black" panose="020B0A04020102020204" pitchFamily="34" charset="0"/>
              </a:rPr>
              <a:t>21.05.02 Прикладная геология:</a:t>
            </a:r>
          </a:p>
          <a:p>
            <a:pPr lvl="2" algn="just">
              <a:lnSpc>
                <a:spcPct val="100000"/>
              </a:lnSpc>
            </a:pPr>
            <a:r>
              <a:rPr lang="ru-RU" sz="1400" b="1" cap="small" dirty="0">
                <a:latin typeface="Arial Black" panose="020B0A04020102020204" pitchFamily="34" charset="0"/>
              </a:rPr>
              <a:t>Геологическая съёмка, поиски и разведка месторождений полезных ископаемых;</a:t>
            </a:r>
          </a:p>
          <a:p>
            <a:pPr lvl="2" algn="just">
              <a:lnSpc>
                <a:spcPct val="100000"/>
              </a:lnSpc>
            </a:pPr>
            <a:r>
              <a:rPr lang="ru-RU" sz="1400" b="1" cap="small" dirty="0">
                <a:latin typeface="Arial Black" panose="020B0A04020102020204" pitchFamily="34" charset="0"/>
              </a:rPr>
              <a:t>Поиски и разведка подземных вод и инженерно-геологические изыскания</a:t>
            </a:r>
          </a:p>
          <a:p>
            <a:pPr lvl="2" algn="just">
              <a:lnSpc>
                <a:spcPct val="100000"/>
              </a:lnSpc>
            </a:pPr>
            <a:r>
              <a:rPr lang="ru-RU" sz="1400" b="1" cap="small" dirty="0">
                <a:latin typeface="Arial Black" panose="020B0A04020102020204" pitchFamily="34" charset="0"/>
              </a:rPr>
              <a:t>Прикладная геохимия, петрология, минералогия</a:t>
            </a:r>
          </a:p>
          <a:p>
            <a:pPr lvl="1" algn="just">
              <a:lnSpc>
                <a:spcPct val="100000"/>
              </a:lnSpc>
            </a:pPr>
            <a:r>
              <a:rPr lang="ru-RU" sz="1400" b="1" cap="small" dirty="0">
                <a:latin typeface="Arial Black" panose="020B0A04020102020204" pitchFamily="34" charset="0"/>
              </a:rPr>
              <a:t>21.05.03 Технология геологической разведки:</a:t>
            </a:r>
          </a:p>
          <a:p>
            <a:pPr lvl="2" algn="just">
              <a:lnSpc>
                <a:spcPct val="100000"/>
              </a:lnSpc>
            </a:pPr>
            <a:r>
              <a:rPr lang="ru-RU" sz="1400" b="1" cap="small" dirty="0">
                <a:latin typeface="Arial Black" panose="020B0A04020102020204" pitchFamily="34" charset="0"/>
              </a:rPr>
              <a:t>Технология и техника разведки МПИ</a:t>
            </a:r>
          </a:p>
          <a:p>
            <a:pPr lvl="1" algn="just">
              <a:lnSpc>
                <a:spcPct val="100000"/>
              </a:lnSpc>
            </a:pPr>
            <a:r>
              <a:rPr lang="ru-RU" sz="1400" b="1" cap="small" dirty="0">
                <a:latin typeface="Arial Black" panose="020B0A04020102020204" pitchFamily="34" charset="0"/>
              </a:rPr>
              <a:t>21.05.04 Горное дело:</a:t>
            </a:r>
          </a:p>
          <a:p>
            <a:pPr lvl="2" algn="just">
              <a:lnSpc>
                <a:spcPct val="100000"/>
              </a:lnSpc>
            </a:pPr>
            <a:r>
              <a:rPr lang="ru-RU" sz="1400" b="1" cap="small" dirty="0">
                <a:latin typeface="Arial Black" panose="020B0A04020102020204" pitchFamily="34" charset="0"/>
              </a:rPr>
              <a:t>Подземная разработка рудных месторождений</a:t>
            </a:r>
          </a:p>
          <a:p>
            <a:pPr lvl="2" algn="just">
              <a:lnSpc>
                <a:spcPct val="100000"/>
              </a:lnSpc>
            </a:pPr>
            <a:r>
              <a:rPr lang="ru-RU" sz="1400" b="1" cap="small" dirty="0">
                <a:latin typeface="Arial Black" panose="020B0A04020102020204" pitchFamily="34" charset="0"/>
              </a:rPr>
              <a:t>Открытые горные работы</a:t>
            </a:r>
          </a:p>
          <a:p>
            <a:pPr lvl="2" algn="just">
              <a:lnSpc>
                <a:spcPct val="100000"/>
              </a:lnSpc>
            </a:pPr>
            <a:r>
              <a:rPr lang="ru-RU" sz="1400" b="1" cap="small" dirty="0">
                <a:latin typeface="Arial Black" panose="020B0A04020102020204" pitchFamily="34" charset="0"/>
              </a:rPr>
              <a:t>Шахтное и подземное строительство</a:t>
            </a:r>
            <a:endParaRPr lang="ru-RU" sz="1400" cap="small" dirty="0">
              <a:latin typeface="Arial Black" panose="020B0A04020102020204" pitchFamily="34" charset="0"/>
            </a:endParaRPr>
          </a:p>
          <a:p>
            <a:pPr lvl="2" algn="just">
              <a:lnSpc>
                <a:spcPct val="100000"/>
              </a:lnSpc>
            </a:pPr>
            <a:r>
              <a:rPr lang="ru-RU" sz="1400" b="1" cap="small" dirty="0">
                <a:latin typeface="Arial Black" panose="020B0A04020102020204" pitchFamily="34" charset="0"/>
              </a:rPr>
              <a:t>Маркшейдерское дело</a:t>
            </a:r>
          </a:p>
          <a:p>
            <a:pPr lvl="2" algn="just">
              <a:lnSpc>
                <a:spcPct val="100000"/>
              </a:lnSpc>
            </a:pPr>
            <a:r>
              <a:rPr lang="ru-RU" sz="1400" b="1" cap="small" dirty="0">
                <a:latin typeface="Arial Black" panose="020B0A04020102020204" pitchFamily="34" charset="0"/>
              </a:rPr>
              <a:t>Горные машины и оборудование</a:t>
            </a:r>
          </a:p>
          <a:p>
            <a:pPr lvl="2" algn="just">
              <a:lnSpc>
                <a:spcPct val="100000"/>
              </a:lnSpc>
            </a:pPr>
            <a:r>
              <a:rPr lang="ru-RU" sz="1400" b="1" cap="small" dirty="0">
                <a:latin typeface="Arial Black" panose="020B0A04020102020204" pitchFamily="34" charset="0"/>
              </a:rPr>
              <a:t>Электрификация и автоматизация горного</a:t>
            </a:r>
          </a:p>
          <a:p>
            <a:pPr marL="914400" lvl="2" indent="0" algn="just">
              <a:lnSpc>
                <a:spcPct val="100000"/>
              </a:lnSpc>
              <a:buNone/>
            </a:pPr>
            <a:r>
              <a:rPr lang="ru-RU" sz="1400" b="1" cap="small" dirty="0">
                <a:latin typeface="Arial Black" panose="020B0A04020102020204" pitchFamily="34" charset="0"/>
              </a:rPr>
              <a:t> </a:t>
            </a:r>
            <a:r>
              <a:rPr lang="ru-RU" sz="1400" b="1" cap="small" dirty="0">
                <a:latin typeface="Arial Black" panose="020B0A04020102020204" pitchFamily="34" charset="0"/>
              </a:rPr>
              <a:t>   производства</a:t>
            </a:r>
          </a:p>
          <a:p>
            <a:pPr algn="just">
              <a:lnSpc>
                <a:spcPct val="100000"/>
              </a:lnSpc>
            </a:pPr>
            <a:endParaRPr lang="ru-RU" sz="1400" b="1" cap="small" dirty="0">
              <a:latin typeface="Arial Black" panose="020B0A040201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ru-RU" sz="1400" b="1" cap="small" dirty="0">
                <a:latin typeface="Arial Black" panose="020B0A04020102020204" pitchFamily="34" charset="0"/>
              </a:rPr>
              <a:t>Магистратура:</a:t>
            </a:r>
          </a:p>
          <a:p>
            <a:pPr lvl="1" algn="just">
              <a:lnSpc>
                <a:spcPct val="100000"/>
              </a:lnSpc>
            </a:pPr>
            <a:r>
              <a:rPr lang="ru-RU" sz="1400" b="1" cap="small" dirty="0">
                <a:latin typeface="Arial Black" panose="020B0A04020102020204" pitchFamily="34" charset="0"/>
              </a:rPr>
              <a:t>15.04.02 Технологические машины и оборудование:</a:t>
            </a:r>
          </a:p>
          <a:p>
            <a:pPr lvl="2" algn="just">
              <a:lnSpc>
                <a:spcPct val="100000"/>
              </a:lnSpc>
            </a:pPr>
            <a:r>
              <a:rPr lang="ru-RU" sz="1400" b="1" cap="small" dirty="0">
                <a:latin typeface="Arial Black" panose="020B0A04020102020204" pitchFamily="34" charset="0"/>
              </a:rPr>
              <a:t>Металлургические машины и оборудование</a:t>
            </a:r>
          </a:p>
          <a:p>
            <a:pPr algn="just">
              <a:lnSpc>
                <a:spcPct val="100000"/>
              </a:lnSpc>
            </a:pPr>
            <a:endParaRPr lang="ru-RU" sz="1400" b="1" cap="small" dirty="0">
              <a:latin typeface="Arial Black" panose="020B0A040201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ru-RU" sz="1400" b="1" cap="small" dirty="0" err="1">
                <a:latin typeface="Arial Black" panose="020B0A04020102020204" pitchFamily="34" charset="0"/>
              </a:rPr>
              <a:t>Бакалавриат</a:t>
            </a:r>
            <a:r>
              <a:rPr lang="ru-RU" sz="1400" b="1" cap="small" dirty="0">
                <a:latin typeface="Arial Black" panose="020B0A04020102020204" pitchFamily="34" charset="0"/>
              </a:rPr>
              <a:t>:</a:t>
            </a:r>
          </a:p>
          <a:p>
            <a:pPr lvl="1" algn="just">
              <a:lnSpc>
                <a:spcPct val="100000"/>
              </a:lnSpc>
            </a:pPr>
            <a:r>
              <a:rPr lang="ru-RU" sz="1400" b="1" cap="small" dirty="0">
                <a:latin typeface="Arial Black" panose="020B0A04020102020204" pitchFamily="34" charset="0"/>
              </a:rPr>
              <a:t>15.03.02 Технологические машины и оборудование:</a:t>
            </a:r>
          </a:p>
          <a:p>
            <a:pPr lvl="2" algn="just">
              <a:lnSpc>
                <a:spcPct val="100000"/>
              </a:lnSpc>
            </a:pPr>
            <a:r>
              <a:rPr lang="ru-RU" sz="1400" b="1" cap="small" dirty="0">
                <a:latin typeface="Arial Black" panose="020B0A04020102020204" pitchFamily="34" charset="0"/>
              </a:rPr>
              <a:t>Металлургические машины и оборудование</a:t>
            </a:r>
          </a:p>
          <a:p>
            <a:pPr algn="ctr">
              <a:lnSpc>
                <a:spcPct val="100000"/>
              </a:lnSpc>
            </a:pPr>
            <a:r>
              <a:rPr lang="ru-RU" sz="1200" b="1" kern="1200" cap="small" dirty="0">
                <a:solidFill>
                  <a:schemeClr val="tx2"/>
                </a:solidFill>
                <a:latin typeface="Arial Black" panose="020B0A04020102020204" pitchFamily="34" charset="0"/>
              </a:rPr>
              <a:t/>
            </a:r>
            <a:br>
              <a:rPr lang="ru-RU" sz="1200" b="1" kern="1200" cap="small" dirty="0">
                <a:solidFill>
                  <a:schemeClr val="tx2"/>
                </a:solidFill>
                <a:latin typeface="Arial Black" panose="020B0A04020102020204" pitchFamily="34" charset="0"/>
              </a:rPr>
            </a:br>
            <a:endParaRPr lang="ru-RU" sz="1200" b="1" kern="1200" cap="small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defTabSz="914400" eaLnBrk="1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defRPr/>
            </a:pPr>
            <a:endParaRPr lang="ru-RU" sz="1200" b="1" kern="12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677704"/>
              </p:ext>
            </p:extLst>
          </p:nvPr>
        </p:nvGraphicFramePr>
        <p:xfrm>
          <a:off x="8232055" y="2987749"/>
          <a:ext cx="3384376" cy="4151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34784">
                <a:tc>
                  <a:txBody>
                    <a:bodyPr/>
                    <a:lstStyle/>
                    <a:p>
                      <a:pPr marL="0" lvl="0" indent="0" defTabSz="914400" eaLnBrk="1" fontAlgn="auto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lvl="0" indent="0" defTabSz="914400" eaLnBrk="1" fontAlgn="auto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Численность студентов  - 1500  </a:t>
                      </a:r>
                    </a:p>
                    <a:p>
                      <a:pPr marL="0" lvl="0" indent="0" defTabSz="914400" eaLnBrk="1" fontAlgn="auto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lvl="0" indent="0" defTabSz="914400" eaLnBrk="1" fontAlgn="auto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Количество преподавателей - 141</a:t>
                      </a:r>
                    </a:p>
                    <a:p>
                      <a:pPr marL="0" lvl="0" indent="0" defTabSz="914400" eaLnBrk="1" fontAlgn="auto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lvl="0" indent="0" defTabSz="914400" eaLnBrk="1" fontAlgn="auto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Докторов наук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-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19 </a:t>
                      </a:r>
                    </a:p>
                    <a:p>
                      <a:pPr marL="0" lvl="0" indent="0" defTabSz="914400" eaLnBrk="1" fontAlgn="auto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lvl="0" indent="0" defTabSz="914400" eaLnBrk="1" fontAlgn="auto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Кандидатов наук -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71</a:t>
                      </a:r>
                    </a:p>
                    <a:p>
                      <a:pPr marL="0" lvl="0" indent="0" defTabSz="914400" eaLnBrk="1" fontAlgn="auto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lvl="0" indent="0" defTabSz="914400" eaLnBrk="1" fontAlgn="auto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Число аспирантов: 28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dirty="0" err="1">
                <a:latin typeface="Arial" pitchFamily="34" charset="0"/>
                <a:cs typeface="Arial" pitchFamily="34" charset="0"/>
              </a:rPr>
              <a:t>Госкорпорации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и крупнейшие компании  представленные в регионе  -партнеры СФУ</a:t>
            </a:r>
            <a:endParaRPr lang="ru-RU" sz="2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83607" y="971526"/>
            <a:ext cx="9072563" cy="6341101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2600" dirty="0">
              <a:latin typeface="Arial" pitchFamily="34" charset="0"/>
              <a:cs typeface="Arial" pitchFamily="34" charset="0"/>
            </a:endParaRPr>
          </a:p>
          <a:p>
            <a:r>
              <a:rPr lang="ru-RU" sz="2600" dirty="0">
                <a:latin typeface="Arial" pitchFamily="34" charset="0"/>
                <a:cs typeface="Arial" pitchFamily="34" charset="0"/>
              </a:rPr>
              <a:t>ГК </a:t>
            </a:r>
            <a:r>
              <a:rPr lang="ru-RU" sz="2600" dirty="0" err="1">
                <a:latin typeface="Arial" pitchFamily="34" charset="0"/>
                <a:cs typeface="Arial" pitchFamily="34" charset="0"/>
              </a:rPr>
              <a:t>Роскосмос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 (ИСС им. </a:t>
            </a:r>
            <a:r>
              <a:rPr lang="ru-RU" sz="2600" dirty="0" err="1">
                <a:latin typeface="Arial" pitchFamily="34" charset="0"/>
                <a:cs typeface="Arial" pitchFamily="34" charset="0"/>
              </a:rPr>
              <a:t>Решетнева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600" dirty="0" err="1">
                <a:latin typeface="Arial" pitchFamily="34" charset="0"/>
                <a:cs typeface="Arial" pitchFamily="34" charset="0"/>
              </a:rPr>
              <a:t>Красмаш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ru-RU" sz="2600" dirty="0">
              <a:latin typeface="Arial" pitchFamily="34" charset="0"/>
              <a:cs typeface="Arial" pitchFamily="34" charset="0"/>
            </a:endParaRPr>
          </a:p>
          <a:p>
            <a:r>
              <a:rPr lang="ru-RU" sz="2600" dirty="0">
                <a:latin typeface="Arial" pitchFamily="34" charset="0"/>
                <a:cs typeface="Arial" pitchFamily="34" charset="0"/>
              </a:rPr>
              <a:t>ГК </a:t>
            </a:r>
            <a:r>
              <a:rPr lang="ru-RU" sz="2600" dirty="0" err="1">
                <a:latin typeface="Arial" pitchFamily="34" charset="0"/>
                <a:cs typeface="Arial" pitchFamily="34" charset="0"/>
              </a:rPr>
              <a:t>Росатом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600" dirty="0" err="1">
                <a:latin typeface="Arial" pitchFamily="34" charset="0"/>
                <a:cs typeface="Arial" pitchFamily="34" charset="0"/>
              </a:rPr>
              <a:t>Железногорский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 ГХК)</a:t>
            </a:r>
          </a:p>
          <a:p>
            <a:endParaRPr lang="ru-RU" sz="2600" dirty="0">
              <a:latin typeface="Arial" pitchFamily="34" charset="0"/>
              <a:cs typeface="Arial" pitchFamily="34" charset="0"/>
            </a:endParaRPr>
          </a:p>
          <a:p>
            <a:r>
              <a:rPr lang="ru-RU" sz="2600" dirty="0">
                <a:latin typeface="Arial" pitchFamily="34" charset="0"/>
                <a:cs typeface="Arial" pitchFamily="34" charset="0"/>
              </a:rPr>
              <a:t>ГК </a:t>
            </a:r>
            <a:r>
              <a:rPr lang="ru-RU" sz="2600" dirty="0" err="1">
                <a:latin typeface="Arial" pitchFamily="34" charset="0"/>
                <a:cs typeface="Arial" pitchFamily="34" charset="0"/>
              </a:rPr>
              <a:t>Ростех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 (ООО «Германий»)</a:t>
            </a:r>
          </a:p>
          <a:p>
            <a:endParaRPr lang="ru-RU" sz="2600" dirty="0">
              <a:latin typeface="Arial" pitchFamily="34" charset="0"/>
              <a:cs typeface="Arial" pitchFamily="34" charset="0"/>
            </a:endParaRPr>
          </a:p>
          <a:p>
            <a:r>
              <a:rPr lang="ru-RU" sz="2600" dirty="0">
                <a:latin typeface="Arial" pitchFamily="34" charset="0"/>
                <a:cs typeface="Arial" pitchFamily="34" charset="0"/>
              </a:rPr>
              <a:t>ОАО РЖД</a:t>
            </a:r>
          </a:p>
          <a:p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r>
              <a:rPr lang="ru-RU" sz="2600" b="1" dirty="0">
                <a:latin typeface="Arial" pitchFamily="34" charset="0"/>
                <a:ea typeface="Tahoma" pitchFamily="34" charset="0"/>
                <a:cs typeface="Arial" pitchFamily="34" charset="0"/>
              </a:rPr>
              <a:t>ОК «РУСАЛ»</a:t>
            </a:r>
          </a:p>
          <a:p>
            <a:endParaRPr lang="ru-RU" sz="2600" b="1" dirty="0"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r>
              <a:rPr lang="ru-RU" sz="2600" b="1" dirty="0">
                <a:latin typeface="Arial" pitchFamily="34" charset="0"/>
                <a:ea typeface="Tahoma" pitchFamily="34" charset="0"/>
                <a:cs typeface="Arial" pitchFamily="34" charset="0"/>
              </a:rPr>
              <a:t>ПАО «ГМК «Норильский никель»</a:t>
            </a:r>
          </a:p>
          <a:p>
            <a:endParaRPr lang="ru-RU" sz="2600" b="1" dirty="0"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r>
              <a:rPr lang="ru-RU" sz="2600" b="1" dirty="0">
                <a:latin typeface="Arial" pitchFamily="34" charset="0"/>
                <a:cs typeface="Arial" pitchFamily="34" charset="0"/>
              </a:rPr>
              <a:t>АО «Полюс»</a:t>
            </a:r>
          </a:p>
          <a:p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r>
              <a:rPr lang="ru-RU" sz="2600" b="1" dirty="0">
                <a:latin typeface="Arial" pitchFamily="34" charset="0"/>
                <a:ea typeface="Tahoma" pitchFamily="34" charset="0"/>
                <a:cs typeface="Arial" pitchFamily="34" charset="0"/>
              </a:rPr>
              <a:t>АО «СУЭК»</a:t>
            </a:r>
          </a:p>
          <a:p>
            <a:endParaRPr lang="ru-RU" sz="2600" b="1" dirty="0"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r>
              <a:rPr lang="ru-RU" sz="2600" b="1" dirty="0">
                <a:latin typeface="Arial" pitchFamily="34" charset="0"/>
                <a:ea typeface="Tahoma" pitchFamily="34" charset="0"/>
                <a:cs typeface="Arial" pitchFamily="34" charset="0"/>
              </a:rPr>
              <a:t>ОАО « НК «Роснефть»</a:t>
            </a:r>
          </a:p>
          <a:p>
            <a:endParaRPr lang="ru-RU" sz="2600" b="1" dirty="0"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r>
              <a:rPr lang="ru-RU" sz="2600" b="1" dirty="0">
                <a:latin typeface="Arial" pitchFamily="34" charset="0"/>
                <a:ea typeface="Tahoma" pitchFamily="34" charset="0"/>
                <a:cs typeface="Arial" pitchFamily="34" charset="0"/>
              </a:rPr>
              <a:t>ОАО «Газпром»</a:t>
            </a:r>
          </a:p>
          <a:p>
            <a:endParaRPr lang="ru-RU" sz="2600" dirty="0"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r>
              <a:rPr lang="ru-RU" sz="2600" dirty="0">
                <a:latin typeface="Arial" pitchFamily="34" charset="0"/>
                <a:ea typeface="Tahoma" pitchFamily="34" charset="0"/>
                <a:cs typeface="Arial" pitchFamily="34" charset="0"/>
              </a:rPr>
              <a:t>ПАО «</a:t>
            </a:r>
            <a:r>
              <a:rPr lang="ru-RU" sz="2600" dirty="0" err="1">
                <a:latin typeface="Arial" pitchFamily="34" charset="0"/>
                <a:ea typeface="Tahoma" pitchFamily="34" charset="0"/>
                <a:cs typeface="Arial" pitchFamily="34" charset="0"/>
              </a:rPr>
              <a:t>РусГидро</a:t>
            </a:r>
            <a:r>
              <a:rPr lang="ru-RU" sz="2600" dirty="0">
                <a:latin typeface="Arial" pitchFamily="34" charset="0"/>
                <a:ea typeface="Tahoma" pitchFamily="34" charset="0"/>
                <a:cs typeface="Arial" pitchFamily="34" charset="0"/>
              </a:rPr>
              <a:t>»</a:t>
            </a:r>
          </a:p>
          <a:p>
            <a:endParaRPr lang="ru-RU" sz="2600" dirty="0"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r>
              <a:rPr lang="ru-RU" sz="2600" b="1" dirty="0">
                <a:latin typeface="Arial" pitchFamily="34" charset="0"/>
                <a:ea typeface="Tahoma" pitchFamily="34" charset="0"/>
                <a:cs typeface="Arial" pitchFamily="34" charset="0"/>
              </a:rPr>
              <a:t>АО «</a:t>
            </a:r>
            <a:r>
              <a:rPr lang="ru-RU" sz="2600" b="1" dirty="0" err="1">
                <a:latin typeface="Arial" pitchFamily="34" charset="0"/>
                <a:ea typeface="Tahoma" pitchFamily="34" charset="0"/>
                <a:cs typeface="Arial" pitchFamily="34" charset="0"/>
              </a:rPr>
              <a:t>Росгеология</a:t>
            </a:r>
            <a:r>
              <a:rPr lang="ru-RU" sz="2600" b="1" dirty="0">
                <a:latin typeface="Arial" pitchFamily="34" charset="0"/>
                <a:ea typeface="Tahoma" pitchFamily="34" charset="0"/>
                <a:cs typeface="Arial" pitchFamily="34" charset="0"/>
              </a:rPr>
              <a:t>»</a:t>
            </a:r>
          </a:p>
          <a:p>
            <a:pPr lvl="2"/>
            <a:endParaRPr lang="ru-RU" sz="1800" dirty="0"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89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0300" y="-287338"/>
            <a:ext cx="9359900" cy="1293813"/>
          </a:xfrm>
        </p:spPr>
        <p:txBody>
          <a:bodyPr/>
          <a:lstStyle/>
          <a:p>
            <a:pPr algn="ctr"/>
            <a:r>
              <a:rPr lang="ru-RU" sz="1800" dirty="0"/>
              <a:t>В Сибири концентрируется высоко технологичное горное производство и планируется  реализация крупных сырьевых проектов 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47864" y="779441"/>
            <a:ext cx="9545637" cy="6780234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ru-RU" sz="1800" b="1" dirty="0"/>
              <a:t>Максимальная активность в регионе крупнейших горнодобывающих компаний России (ПАО «ГМК «Норильский Никель»», АО Полюс, РУСАЛ, СУЭК, АО </a:t>
            </a:r>
            <a:r>
              <a:rPr lang="ru-RU" sz="1800" b="1" dirty="0" err="1"/>
              <a:t>Росгеология</a:t>
            </a:r>
            <a:r>
              <a:rPr lang="ru-RU" sz="1800" b="1" dirty="0"/>
              <a:t>, АЛРОСА и др.)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endParaRPr lang="ru-RU" sz="1800" b="1" dirty="0"/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ru-RU" sz="1800" b="1" dirty="0"/>
              <a:t>Реализация в ближайшие 10 лет на территории сибирского региона крупных инвестиционных проектов направленных на повышение потенциала и  эффективности сырьевого комплекса, в том числе:</a:t>
            </a:r>
          </a:p>
          <a:p>
            <a:pPr marL="0" indent="0">
              <a:lnSpc>
                <a:spcPct val="90000"/>
              </a:lnSpc>
              <a:buNone/>
            </a:pPr>
            <a:endParaRPr lang="ru-RU" sz="1800" b="1" dirty="0"/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ru-RU" sz="1800" b="1" dirty="0"/>
              <a:t>- увеличение производства цветных и благородных металлов в норильском рудном районе: строительство новых предприятий - ООО «Медвежий ручей» , 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ru-RU" sz="1800" b="1" dirty="0"/>
              <a:t>ООО «Арктик  Палладий»; 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endParaRPr lang="ru-RU" sz="1800" b="1" dirty="0"/>
          </a:p>
          <a:p>
            <a:pPr>
              <a:lnSpc>
                <a:spcPct val="90000"/>
              </a:lnSpc>
              <a:buNone/>
            </a:pPr>
            <a:r>
              <a:rPr lang="ru-RU" sz="1800" b="1" dirty="0"/>
              <a:t>     -  освоение месторождений коксующихся углей </a:t>
            </a:r>
            <a:r>
              <a:rPr lang="ru-RU" sz="1800" b="1" dirty="0" err="1"/>
              <a:t>Каахемского</a:t>
            </a:r>
            <a:r>
              <a:rPr lang="ru-RU" sz="1800" b="1" dirty="0"/>
              <a:t> угольного бассейна (Тыва) и строительство железной дороги Курагино-Кызыл;</a:t>
            </a:r>
          </a:p>
          <a:p>
            <a:pPr>
              <a:lnSpc>
                <a:spcPct val="90000"/>
              </a:lnSpc>
              <a:buNone/>
            </a:pPr>
            <a:endParaRPr lang="ru-RU" sz="1800" b="1" dirty="0"/>
          </a:p>
          <a:p>
            <a:pPr>
              <a:lnSpc>
                <a:spcPct val="90000"/>
              </a:lnSpc>
              <a:buNone/>
            </a:pPr>
            <a:r>
              <a:rPr lang="ru-RU" sz="1800" b="1" dirty="0"/>
              <a:t>     -   комплексное освоение месторождений Нижнего </a:t>
            </a:r>
            <a:r>
              <a:rPr lang="ru-RU" sz="1800" b="1" dirty="0" err="1"/>
              <a:t>Приангарья</a:t>
            </a:r>
            <a:r>
              <a:rPr lang="ru-RU" sz="1800" b="1" dirty="0"/>
              <a:t> (золото, полиметаллы,  марганец, редкие металлы) ;</a:t>
            </a:r>
          </a:p>
          <a:p>
            <a:pPr>
              <a:lnSpc>
                <a:spcPct val="90000"/>
              </a:lnSpc>
              <a:buNone/>
            </a:pPr>
            <a:endParaRPr lang="ru-RU" sz="1800" b="1" dirty="0"/>
          </a:p>
          <a:p>
            <a:pPr>
              <a:lnSpc>
                <a:spcPct val="90000"/>
              </a:lnSpc>
              <a:buNone/>
            </a:pPr>
            <a:r>
              <a:rPr lang="ru-RU" sz="1800" b="1" dirty="0"/>
              <a:t>     -  вовлечение в разработку</a:t>
            </a:r>
            <a:r>
              <a:rPr lang="en-US" sz="1800" b="1" dirty="0"/>
              <a:t> </a:t>
            </a:r>
            <a:r>
              <a:rPr lang="ru-RU" sz="1800" b="1" dirty="0"/>
              <a:t> крупных  месторождений цветных и благородных металлов юга Красноярского края и республики Тыва (</a:t>
            </a:r>
            <a:r>
              <a:rPr lang="ru-RU" sz="1800" b="1" dirty="0" err="1"/>
              <a:t>Кингашская</a:t>
            </a:r>
            <a:r>
              <a:rPr lang="ru-RU" sz="1800" b="1" dirty="0"/>
              <a:t> группа месторождений  </a:t>
            </a:r>
            <a:r>
              <a:rPr lang="en-US" sz="1800" b="1" dirty="0"/>
              <a:t>Cu, Ni, Pt, Pd</a:t>
            </a:r>
            <a:r>
              <a:rPr lang="ru-RU" sz="1800" b="1" dirty="0"/>
              <a:t> – 1/3 потенциала Норильского рудного района; </a:t>
            </a:r>
            <a:r>
              <a:rPr lang="ru-RU" sz="1800" b="1" dirty="0" err="1"/>
              <a:t>Ак-Сугское</a:t>
            </a:r>
            <a:r>
              <a:rPr lang="ru-RU" sz="1800" b="1" dirty="0"/>
              <a:t> месторождение </a:t>
            </a:r>
            <a:r>
              <a:rPr lang="en-US" sz="1800" b="1" dirty="0"/>
              <a:t>Cu, Au</a:t>
            </a:r>
            <a:r>
              <a:rPr lang="ru-RU" sz="1800" b="1" dirty="0"/>
              <a:t>);</a:t>
            </a:r>
          </a:p>
          <a:p>
            <a:pPr>
              <a:lnSpc>
                <a:spcPct val="90000"/>
              </a:lnSpc>
              <a:buNone/>
            </a:pPr>
            <a:endParaRPr lang="ru-RU" sz="1800" b="1" dirty="0"/>
          </a:p>
          <a:p>
            <a:pPr>
              <a:lnSpc>
                <a:spcPct val="90000"/>
              </a:lnSpc>
              <a:buNone/>
            </a:pPr>
            <a:r>
              <a:rPr lang="ru-RU" sz="1800" b="1" dirty="0">
                <a:solidFill>
                  <a:srgbClr val="FF0000"/>
                </a:solidFill>
              </a:rPr>
              <a:t>ВЫВОДЫ: 1) В регион привлекаются очень большие инвестиции</a:t>
            </a:r>
          </a:p>
          <a:p>
            <a:pPr>
              <a:lnSpc>
                <a:spcPct val="90000"/>
              </a:lnSpc>
              <a:buNone/>
            </a:pPr>
            <a:r>
              <a:rPr lang="ru-RU" sz="1800" b="1" dirty="0">
                <a:solidFill>
                  <a:srgbClr val="FF0000"/>
                </a:solidFill>
              </a:rPr>
              <a:t>                    2) Существует потребность в расширенном воспроизводстве кадров</a:t>
            </a:r>
          </a:p>
          <a:p>
            <a:pPr>
              <a:lnSpc>
                <a:spcPct val="90000"/>
              </a:lnSpc>
              <a:buNone/>
            </a:pPr>
            <a:r>
              <a:rPr lang="ru-RU" sz="1800" b="1" dirty="0">
                <a:solidFill>
                  <a:srgbClr val="FF0000"/>
                </a:solidFill>
              </a:rPr>
              <a:t>                         горно-геологического  профиля</a:t>
            </a:r>
            <a:endParaRPr lang="ru-RU" sz="1800" b="1" dirty="0"/>
          </a:p>
          <a:p>
            <a:pPr>
              <a:lnSpc>
                <a:spcPct val="90000"/>
              </a:lnSpc>
              <a:buFont typeface="Arial" charset="0"/>
              <a:buChar char="•"/>
            </a:pPr>
            <a:endParaRPr lang="ru-RU" sz="2000" b="1" dirty="0"/>
          </a:p>
          <a:p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/>
              <a:t>Из  проекта стратегии развития минерально-сырьевой  базы</a:t>
            </a:r>
            <a:br>
              <a:rPr lang="ru-RU" sz="2000" dirty="0"/>
            </a:br>
            <a:r>
              <a:rPr lang="ru-RU" sz="2000" dirty="0"/>
              <a:t>России (первая редакция проекта)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51027" y="539478"/>
            <a:ext cx="9545637" cy="6902475"/>
          </a:xfrm>
        </p:spPr>
        <p:txBody>
          <a:bodyPr/>
          <a:lstStyle/>
          <a:p>
            <a:endParaRPr lang="ru-RU" sz="2800" dirty="0"/>
          </a:p>
          <a:p>
            <a:pPr>
              <a:buNone/>
            </a:pPr>
            <a:r>
              <a:rPr lang="ru-RU" sz="1600" b="1" dirty="0"/>
              <a:t>Кадровое обеспечение работ по развитию МСБ Российской Федерации</a:t>
            </a:r>
          </a:p>
          <a:p>
            <a:pPr>
              <a:buNone/>
            </a:pPr>
            <a:endParaRPr lang="ru-RU" sz="1600" dirty="0"/>
          </a:p>
          <a:p>
            <a:pPr>
              <a:buNone/>
            </a:pPr>
            <a:r>
              <a:rPr lang="ru-RU" sz="1600" dirty="0"/>
              <a:t> 53. </a:t>
            </a:r>
            <a:r>
              <a:rPr lang="ru-RU" sz="1600" b="1" dirty="0">
                <a:solidFill>
                  <a:srgbClr val="FF0000"/>
                </a:solidFill>
              </a:rPr>
              <a:t>Дефицит </a:t>
            </a:r>
            <a:r>
              <a:rPr lang="ru-RU" sz="1600" b="1" dirty="0"/>
              <a:t>специалистов в области геологии, поисков и разведки месторождений полезных ископаемых в Российской Федерации </a:t>
            </a:r>
            <a:r>
              <a:rPr lang="ru-RU" sz="1600" b="1" dirty="0">
                <a:solidFill>
                  <a:srgbClr val="FF0000"/>
                </a:solidFill>
              </a:rPr>
              <a:t>составляет порядка 20 тыс.чел</a:t>
            </a:r>
            <a:r>
              <a:rPr lang="ru-RU" sz="1600" b="1" dirty="0"/>
              <a:t>. С другой стороны, </a:t>
            </a:r>
            <a:r>
              <a:rPr lang="ru-RU" sz="1600" b="1" dirty="0">
                <a:solidFill>
                  <a:srgbClr val="FF0000"/>
                </a:solidFill>
              </a:rPr>
              <a:t>50-80% выпускников геологических ВУЗов работают не по специальности.</a:t>
            </a:r>
          </a:p>
          <a:p>
            <a:pPr>
              <a:buNone/>
            </a:pPr>
            <a:endParaRPr lang="ru-RU" sz="1600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1600" b="1" dirty="0"/>
              <a:t>  54. Проблему обеспечения потребностей страны в специалистах в области геологии, поисков и разведки месторождений полезных ископаемых необходимо решать за счет повышения качества образования и закрепления в отрасли квалифицированных геологических кадров. Для этого необходимо:</a:t>
            </a:r>
          </a:p>
          <a:p>
            <a:pPr>
              <a:buNone/>
            </a:pPr>
            <a:endParaRPr lang="ru-RU" sz="1600" dirty="0"/>
          </a:p>
          <a:p>
            <a:r>
              <a:rPr lang="ru-RU" sz="1600" dirty="0"/>
              <a:t>научно обосновать необходимое отрасли количество специалистов с высшим и средним специальным образованием и оптимизировать число геологических ВУЗов с учетом их географического размещения и близости к геологоразведочным предприятиям;</a:t>
            </a:r>
          </a:p>
          <a:p>
            <a:endParaRPr lang="ru-RU" sz="1600" dirty="0"/>
          </a:p>
          <a:p>
            <a:r>
              <a:rPr lang="ru-RU" sz="1600" dirty="0"/>
              <a:t>обеспечить конкурентный уровень материального вознаграждения специалистов в области геологии, поисков и разведки месторождений полезных ископаемых, а также профессоров и преподавателей ВУЗов с одновременным повышением требований к уровню их научной квалификации;</a:t>
            </a:r>
          </a:p>
          <a:p>
            <a:endParaRPr lang="ru-RU" sz="1600" dirty="0"/>
          </a:p>
          <a:p>
            <a:r>
              <a:rPr lang="ru-RU" sz="1600" dirty="0"/>
              <a:t>создать правовые механизмы проведения студенческих практик в геологических предприятиях (учреждениях) с последующим трудоустройством дипломированных специалистов;</a:t>
            </a:r>
          </a:p>
          <a:p>
            <a:endParaRPr lang="ru-RU" sz="1600" dirty="0"/>
          </a:p>
          <a:p>
            <a:r>
              <a:rPr lang="ru-RU" sz="1600" dirty="0"/>
              <a:t>содействовать всемерному расширению программ целевой подготовки специалистов-геологов на основе договоров, заключаемых между студентом и работодателем;</a:t>
            </a:r>
          </a:p>
          <a:p>
            <a:endParaRPr lang="ru-RU" sz="1600" dirty="0"/>
          </a:p>
          <a:p>
            <a:r>
              <a:rPr lang="ru-RU" sz="1600" dirty="0"/>
              <a:t>содействовать развитию детско-юношеских геологических движений для популяризации среди молодежи профессий геологической направленности.</a:t>
            </a:r>
          </a:p>
          <a:p>
            <a:endParaRPr lang="ru-RU" sz="1600" dirty="0"/>
          </a:p>
          <a:p>
            <a:endParaRPr lang="ru-RU" sz="3600" dirty="0"/>
          </a:p>
          <a:p>
            <a:endParaRPr lang="ru-RU" sz="3600" dirty="0"/>
          </a:p>
          <a:p>
            <a:endParaRPr lang="ru-RU" sz="3600" dirty="0"/>
          </a:p>
          <a:p>
            <a:endParaRPr lang="ru-RU" sz="3600" dirty="0"/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29032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 </a:t>
            </a:r>
            <a:endParaRPr lang="ru-RU" b="1" dirty="0" smtClean="0"/>
          </a:p>
          <a:p>
            <a:endParaRPr lang="ru-RU" b="1" dirty="0"/>
          </a:p>
          <a:p>
            <a:pPr marL="0" indent="0" algn="ctr">
              <a:buNone/>
            </a:pPr>
            <a:r>
              <a:rPr lang="ru-RU" b="1" dirty="0" smtClean="0"/>
              <a:t>Профессиональные </a:t>
            </a:r>
            <a:r>
              <a:rPr lang="ru-RU" b="1" dirty="0"/>
              <a:t>и образовательные стандарты  в  горном деле и прикладной геологии </a:t>
            </a:r>
          </a:p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                   Кого учить?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Чему учить?</a:t>
            </a:r>
          </a:p>
          <a:p>
            <a:endParaRPr lang="ru-RU" dirty="0"/>
          </a:p>
          <a:p>
            <a:r>
              <a:rPr lang="ru-RU" dirty="0" smtClean="0"/>
              <a:t>                                 Как учить?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800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??????????????...........</a:t>
            </a:r>
            <a:endParaRPr lang="ru-RU" dirty="0"/>
          </a:p>
        </p:txBody>
      </p:sp>
      <p:pic>
        <p:nvPicPr>
          <p:cNvPr id="4" name="Содержимое 3" descr="i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r="4845"/>
          <a:stretch>
            <a:fillRect/>
          </a:stretch>
        </p:blipFill>
        <p:spPr>
          <a:xfrm>
            <a:off x="6899108" y="4355901"/>
            <a:ext cx="4594393" cy="3040262"/>
          </a:xfrm>
        </p:spPr>
      </p:pic>
      <p:pic>
        <p:nvPicPr>
          <p:cNvPr id="5" name="Изображение 4" descr="1323326557_010_25220_the_year_in_photos_1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44" y="914400"/>
            <a:ext cx="6340829" cy="4085306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36111" y="1187549"/>
            <a:ext cx="2736304" cy="2736304"/>
          </a:xfrm>
          <a:prstGeom prst="rect">
            <a:avLst/>
          </a:prstGeom>
        </p:spPr>
      </p:pic>
      <p:pic>
        <p:nvPicPr>
          <p:cNvPr id="7" name="Изображение 6" descr="i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368" y="4859957"/>
            <a:ext cx="4257113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5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 Black"/>
        <a:ea typeface="msmincho"/>
        <a:cs typeface="msmincho"/>
      </a:majorFont>
      <a:minorFont>
        <a:latin typeface="Arial"/>
        <a:ea typeface="msmincho"/>
        <a:cs typeface="msmincho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Broadway" pitchFamily="82" charset="0"/>
            <a:ea typeface="msmincho" charset="0"/>
            <a:cs typeface="msminch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Broadway" pitchFamily="82" charset="0"/>
            <a:ea typeface="msmincho" charset="0"/>
            <a:cs typeface="msmincho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3770</TotalTime>
  <Words>1526</Words>
  <Application>Microsoft Office PowerPoint</Application>
  <PresentationFormat>Произвольный</PresentationFormat>
  <Paragraphs>279</Paragraphs>
  <Slides>29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40" baseType="lpstr">
      <vt:lpstr>Arial</vt:lpstr>
      <vt:lpstr>Arial Black</vt:lpstr>
      <vt:lpstr>Arial Narrow</vt:lpstr>
      <vt:lpstr>Broadway</vt:lpstr>
      <vt:lpstr>Calibri</vt:lpstr>
      <vt:lpstr>msmincho</vt:lpstr>
      <vt:lpstr>Tahoma</vt:lpstr>
      <vt:lpstr>Times New Roman</vt:lpstr>
      <vt:lpstr>Wingdings</vt:lpstr>
      <vt:lpstr>Оформление по умолчанию</vt:lpstr>
      <vt:lpstr>Acrobat Document</vt:lpstr>
      <vt:lpstr>Презентация PowerPoint</vt:lpstr>
      <vt:lpstr>СФУ в цифрах </vt:lpstr>
      <vt:lpstr>Презентация PowerPoint</vt:lpstr>
      <vt:lpstr>Институт горного дела геологии СФУ</vt:lpstr>
      <vt:lpstr>Госкорпорации и крупнейшие компании  представленные в регионе  -партнеры СФУ</vt:lpstr>
      <vt:lpstr>В Сибири концентрируется высоко технологичное горное производство и планируется  реализация крупных сырьевых проектов </vt:lpstr>
      <vt:lpstr>Из  проекта стратегии развития минерально-сырьевой  базы России (первая редакция проекта)</vt:lpstr>
      <vt:lpstr>Презентация PowerPoint</vt:lpstr>
      <vt:lpstr>??????????????...........</vt:lpstr>
      <vt:lpstr>Презентация PowerPoint</vt:lpstr>
      <vt:lpstr>Презентация PowerPoint</vt:lpstr>
      <vt:lpstr>Презентация PowerPoint</vt:lpstr>
      <vt:lpstr>Презентация PowerPoint</vt:lpstr>
      <vt:lpstr>Р</vt:lpstr>
      <vt:lpstr>Стратегии развития МСБ РФ до 2035 года (УТВЕРЖДЕНА распоряжением Правительства РФ от 22 декабря 2018 г.  № 2914-р) </vt:lpstr>
      <vt:lpstr>    Разработка и проведение мониторинга и прогнозирования (среднесрочного и долгосрочного) в отношении потребности кадров   </vt:lpstr>
      <vt:lpstr> Развитие и совершенствование системы отраслевых профессиональных стандартов </vt:lpstr>
      <vt:lpstr> Развитие и совершенствование системы отраслевых профессиональных стандартов </vt:lpstr>
      <vt:lpstr>Развитие и совершенствование системы отраслевых профессиональных стандартов </vt:lpstr>
      <vt:lpstr>Презентация PowerPoint</vt:lpstr>
      <vt:lpstr>Разработка собственных профессиональных стандартов компанией Полюс</vt:lpstr>
      <vt:lpstr>Создание системы непрерывного повышения квалификации, направленной на формирование новых компетенций специалистов, необходимых для обеспечения инновационного развития отрасли </vt:lpstr>
      <vt:lpstr>Презентация PowerPoint</vt:lpstr>
      <vt:lpstr>Презентация PowerPoint</vt:lpstr>
      <vt:lpstr>ЦЕЛИ И ЗАДАЧИ   R&amp;D ЦЕНТРА</vt:lpstr>
      <vt:lpstr>Лаборатория коммоделирования  месторождений и календарного планирования их отработки  в R&amp;D Центре  Норникель –СФУ </vt:lpstr>
      <vt:lpstr>Оборудование  размещаемое  в  R&amp;D Центре  Норникель –СФУ  в лаборатории  контроля качества руд </vt:lpstr>
      <vt:lpstr>Создание и развитие сети отраслевых региональных центров компетенций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Кубики</dc:title>
  <dc:creator>user</dc:creator>
  <cp:lastModifiedBy>admin101</cp:lastModifiedBy>
  <cp:revision>325</cp:revision>
  <cp:lastPrinted>1601-01-01T00:00:00Z</cp:lastPrinted>
  <dcterms:created xsi:type="dcterms:W3CDTF">2010-03-24T09:44:54Z</dcterms:created>
  <dcterms:modified xsi:type="dcterms:W3CDTF">2019-05-22T02:38:34Z</dcterms:modified>
</cp:coreProperties>
</file>