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83" r:id="rId3"/>
    <p:sldId id="284" r:id="rId4"/>
    <p:sldId id="304" r:id="rId5"/>
    <p:sldId id="277" r:id="rId6"/>
    <p:sldId id="268" r:id="rId7"/>
    <p:sldId id="307" r:id="rId8"/>
    <p:sldId id="279" r:id="rId9"/>
    <p:sldId id="278" r:id="rId10"/>
    <p:sldId id="262" r:id="rId11"/>
    <p:sldId id="310" r:id="rId12"/>
    <p:sldId id="286" r:id="rId13"/>
    <p:sldId id="287" r:id="rId14"/>
    <p:sldId id="299" r:id="rId15"/>
    <p:sldId id="288" r:id="rId16"/>
    <p:sldId id="290" r:id="rId17"/>
    <p:sldId id="300" r:id="rId18"/>
    <p:sldId id="291" r:id="rId19"/>
    <p:sldId id="292" r:id="rId20"/>
    <p:sldId id="294" r:id="rId21"/>
    <p:sldId id="295" r:id="rId22"/>
    <p:sldId id="293" r:id="rId23"/>
    <p:sldId id="296" r:id="rId24"/>
    <p:sldId id="297" r:id="rId25"/>
    <p:sldId id="309" r:id="rId26"/>
    <p:sldId id="302" r:id="rId27"/>
    <p:sldId id="298" r:id="rId28"/>
    <p:sldId id="301" r:id="rId29"/>
    <p:sldId id="289" r:id="rId30"/>
    <p:sldId id="285" r:id="rId31"/>
  </p:sldIdLst>
  <p:sldSz cx="12192000" cy="6858000"/>
  <p:notesSz cx="9942513" cy="67611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552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40;&#1076;&#1084;&#1080;&#1085;\Desktop\&#1055;&#1086;%20&#1087;&#1088;&#1077;&#1076;&#1087;&#1088;&#1080;&#1103;&#1090;&#1080;&#1103;&#1084;%202017%20&#1075;&#1086;&#1076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Частные инвестиции</c:v>
                </c:pt>
              </c:strCache>
            </c:strRef>
          </c:tx>
          <c:spPr>
            <a:solidFill>
              <a:srgbClr val="00B050"/>
            </a:solidFill>
            <a:ln w="9525" cap="flat" cmpd="sng" algn="ctr">
              <a:solidFill>
                <a:srgbClr val="00B05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0"/>
                  <c:y val="7.012734057261297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20E-481A-8B4A-029C31CC2745}"/>
                </c:ext>
              </c:extLst>
            </c:dLbl>
            <c:dLbl>
              <c:idx val="1"/>
              <c:layout>
                <c:manualLayout>
                  <c:x val="2.8074591371776913E-17"/>
                  <c:y val="6.5209111145226662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20E-481A-8B4A-029C31CC2745}"/>
                </c:ext>
              </c:extLst>
            </c:dLbl>
            <c:dLbl>
              <c:idx val="2"/>
              <c:layout>
                <c:manualLayout>
                  <c:x val="1.5313590377373893E-3"/>
                  <c:y val="6.5209111145223746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20E-481A-8B4A-029C31CC2745}"/>
                </c:ext>
              </c:extLst>
            </c:dLbl>
            <c:dLbl>
              <c:idx val="3"/>
              <c:layout>
                <c:manualLayout>
                  <c:x val="-5.6149182743553825E-17"/>
                  <c:y val="1.337337700307038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20E-481A-8B4A-029C31CC2745}"/>
                </c:ext>
              </c:extLst>
            </c:dLbl>
            <c:dLbl>
              <c:idx val="4"/>
              <c:layout>
                <c:manualLayout>
                  <c:x val="-3.0627180754747786E-3"/>
                  <c:y val="-5.708551834356808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20E-481A-8B4A-029C31CC2745}"/>
                </c:ext>
              </c:extLst>
            </c:dLbl>
            <c:dLbl>
              <c:idx val="5"/>
              <c:layout>
                <c:manualLayout>
                  <c:x val="-1.5313590377373893E-3"/>
                  <c:y val="6.5209111145226662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F20E-481A-8B4A-029C31CC2745}"/>
                </c:ext>
              </c:extLst>
            </c:dLbl>
            <c:dLbl>
              <c:idx val="6"/>
              <c:layout>
                <c:manualLayout>
                  <c:x val="1.531359037737277E-3"/>
                  <c:y val="-1.524951625307044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F20E-481A-8B4A-029C31CC2745}"/>
                </c:ext>
              </c:extLst>
            </c:dLbl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2010 год</c:v>
                </c:pt>
                <c:pt idx="1">
                  <c:v>2011 год</c:v>
                </c:pt>
                <c:pt idx="2">
                  <c:v>2012 год</c:v>
                </c:pt>
                <c:pt idx="3">
                  <c:v>2013 год</c:v>
                </c:pt>
                <c:pt idx="4">
                  <c:v>2014 год</c:v>
                </c:pt>
                <c:pt idx="5">
                  <c:v>2015 год</c:v>
                </c:pt>
                <c:pt idx="6">
                  <c:v>2016 год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5.0999999999999996</c:v>
                </c:pt>
                <c:pt idx="1">
                  <c:v>4.0999999999999996</c:v>
                </c:pt>
                <c:pt idx="2">
                  <c:v>4.5</c:v>
                </c:pt>
                <c:pt idx="3">
                  <c:v>4.5999999999999996</c:v>
                </c:pt>
                <c:pt idx="4">
                  <c:v>4.2</c:v>
                </c:pt>
                <c:pt idx="5">
                  <c:v>4.0999999999999996</c:v>
                </c:pt>
                <c:pt idx="6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20E-481A-8B4A-029C31CC274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Госбюджет</c:v>
                </c:pt>
              </c:strCache>
            </c:strRef>
          </c:tx>
          <c:spPr>
            <a:solidFill>
              <a:srgbClr val="0070C0"/>
            </a:soli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0719513264161725E-2"/>
                  <c:y val="7.012734057261312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F20E-481A-8B4A-029C31CC2745}"/>
                </c:ext>
              </c:extLst>
            </c:dLbl>
            <c:dLbl>
              <c:idx val="1"/>
              <c:layout>
                <c:manualLayout>
                  <c:x val="3.0627180754747786E-3"/>
                  <c:y val="-4.134918752803127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F20E-481A-8B4A-029C31CC2745}"/>
                </c:ext>
              </c:extLst>
            </c:dLbl>
            <c:dLbl>
              <c:idx val="2"/>
              <c:layout>
                <c:manualLayout>
                  <c:x val="6.1254361509495573E-3"/>
                  <c:y val="-6.768074680959915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F20E-481A-8B4A-029C31CC2745}"/>
                </c:ext>
              </c:extLst>
            </c:dLbl>
            <c:dLbl>
              <c:idx val="3"/>
              <c:layout>
                <c:manualLayout>
                  <c:x val="3.0627180754747786E-3"/>
                  <c:y val="-4.134918752803127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F20E-481A-8B4A-029C31CC2745}"/>
                </c:ext>
              </c:extLst>
            </c:dLbl>
            <c:dLbl>
              <c:idx val="4"/>
              <c:layout>
                <c:manualLayout>
                  <c:x val="0"/>
                  <c:y val="-2.818215579217926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F20E-481A-8B4A-029C31CC2745}"/>
                </c:ext>
              </c:extLst>
            </c:dLbl>
            <c:dLbl>
              <c:idx val="5"/>
              <c:layout>
                <c:manualLayout>
                  <c:x val="0"/>
                  <c:y val="-2.818215579217926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F20E-481A-8B4A-029C31CC2745}"/>
                </c:ext>
              </c:extLst>
            </c:dLbl>
            <c:dLbl>
              <c:idx val="6"/>
              <c:layout>
                <c:manualLayout>
                  <c:x val="1.5313590377375016E-3"/>
                  <c:y val="7.012734057261312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F20E-481A-8B4A-029C31CC2745}"/>
                </c:ext>
              </c:extLst>
            </c:dLbl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2010 год</c:v>
                </c:pt>
                <c:pt idx="1">
                  <c:v>2011 год</c:v>
                </c:pt>
                <c:pt idx="2">
                  <c:v>2012 год</c:v>
                </c:pt>
                <c:pt idx="3">
                  <c:v>2013 год</c:v>
                </c:pt>
                <c:pt idx="4">
                  <c:v>2014 год</c:v>
                </c:pt>
                <c:pt idx="5">
                  <c:v>2015 год</c:v>
                </c:pt>
                <c:pt idx="6">
                  <c:v>2016 год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0.55700000000000005</c:v>
                </c:pt>
                <c:pt idx="1">
                  <c:v>0.5</c:v>
                </c:pt>
                <c:pt idx="2">
                  <c:v>0.48</c:v>
                </c:pt>
                <c:pt idx="3">
                  <c:v>0.5</c:v>
                </c:pt>
                <c:pt idx="4">
                  <c:v>0.51</c:v>
                </c:pt>
                <c:pt idx="5">
                  <c:v>0.51</c:v>
                </c:pt>
                <c:pt idx="6">
                  <c:v>0.57999999999999996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F20E-481A-8B4A-029C31CC274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2010 год</c:v>
                </c:pt>
                <c:pt idx="1">
                  <c:v>2011 год</c:v>
                </c:pt>
                <c:pt idx="2">
                  <c:v>2012 год</c:v>
                </c:pt>
                <c:pt idx="3">
                  <c:v>2013 год</c:v>
                </c:pt>
                <c:pt idx="4">
                  <c:v>2014 год</c:v>
                </c:pt>
                <c:pt idx="5">
                  <c:v>2015 год</c:v>
                </c:pt>
                <c:pt idx="6">
                  <c:v>2016 год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10-F20E-481A-8B4A-029C31CC27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overlap val="-1"/>
        <c:axId val="220567328"/>
        <c:axId val="220566936"/>
      </c:barChart>
      <c:catAx>
        <c:axId val="2205673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20566936"/>
        <c:crosses val="autoZero"/>
        <c:auto val="1"/>
        <c:lblAlgn val="ctr"/>
        <c:lblOffset val="100"/>
        <c:noMultiLvlLbl val="0"/>
      </c:catAx>
      <c:valAx>
        <c:axId val="22056693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 dirty="0" err="1"/>
                  <a:t>млн.долл.США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4.6058938994876213E-3"/>
              <c:y val="0.3087964436493362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20567328"/>
        <c:crosses val="autoZero"/>
        <c:crossBetween val="between"/>
      </c:valAx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20738315218079392"/>
          <c:y val="0.92711028728820499"/>
          <c:w val="0.53469884739307827"/>
          <c:h val="7.2889712711795007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Виды ПИ</c:v>
                </c:pt>
              </c:strCache>
            </c:strRef>
          </c:tx>
          <c:dPt>
            <c:idx val="0"/>
            <c:bubble3D val="0"/>
            <c:spPr>
              <a:solidFill>
                <a:srgbClr val="FABA0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68E0-42CD-A159-178B88AC6B09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8E0-42CD-A159-178B88AC6B09}"/>
              </c:ext>
            </c:extLst>
          </c:dPt>
          <c:dPt>
            <c:idx val="2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68E0-42CD-A159-178B88AC6B09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8E0-42CD-A159-178B88AC6B09}"/>
              </c:ext>
            </c:extLst>
          </c:dPt>
          <c:dPt>
            <c:idx val="4"/>
            <c:bubble3D val="0"/>
            <c:spPr>
              <a:solidFill>
                <a:schemeClr val="tx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68E0-42CD-A159-178B88AC6B09}"/>
              </c:ext>
            </c:extLst>
          </c:dPt>
          <c:dPt>
            <c:idx val="5"/>
            <c:bubble3D val="0"/>
            <c:spPr>
              <a:solidFill>
                <a:srgbClr val="00B0F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8E0-42CD-A159-178B88AC6B09}"/>
              </c:ext>
            </c:extLst>
          </c:dPt>
          <c:dLbls>
            <c:dLbl>
              <c:idx val="0"/>
              <c:layout>
                <c:manualLayout>
                  <c:x val="0.16345774008536224"/>
                  <c:y val="-9.9638396391252701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8E0-42CD-A159-178B88AC6B09}"/>
                </c:ext>
              </c:extLst>
            </c:dLbl>
            <c:dLbl>
              <c:idx val="1"/>
              <c:layout>
                <c:manualLayout>
                  <c:x val="0.17603141239962089"/>
                  <c:y val="-3.2141418190726731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8E0-42CD-A159-178B88AC6B09}"/>
                </c:ext>
              </c:extLst>
            </c:dLbl>
            <c:dLbl>
              <c:idx val="2"/>
              <c:layout>
                <c:manualLayout>
                  <c:x val="7.8585451964116412E-2"/>
                  <c:y val="7.3925261838671222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68E0-42CD-A159-178B88AC6B09}"/>
                </c:ext>
              </c:extLst>
            </c:dLbl>
            <c:dLbl>
              <c:idx val="3"/>
              <c:layout>
                <c:manualLayout>
                  <c:x val="-0.20432217510670295"/>
                  <c:y val="6.7496978200525887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8E0-42CD-A159-178B88AC6B09}"/>
                </c:ext>
              </c:extLst>
            </c:dLbl>
            <c:dLbl>
              <c:idx val="4"/>
              <c:layout>
                <c:manualLayout>
                  <c:x val="-0.18860508471387966"/>
                  <c:y val="-8.9995970934034733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8E0-42CD-A159-178B88AC6B09}"/>
                </c:ext>
              </c:extLst>
            </c:dLbl>
            <c:dLbl>
              <c:idx val="5"/>
              <c:layout>
                <c:manualLayout>
                  <c:x val="-0.1634577400853624"/>
                  <c:y val="-0.125351530943834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8E0-42CD-A159-178B88AC6B09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Лист1!$A$2:$A$7</c:f>
              <c:strCache>
                <c:ptCount val="6"/>
                <c:pt idx="0">
                  <c:v>золото</c:v>
                </c:pt>
                <c:pt idx="1">
                  <c:v>металлы</c:v>
                </c:pt>
                <c:pt idx="2">
                  <c:v>уголь</c:v>
                </c:pt>
                <c:pt idx="3">
                  <c:v>нерудка</c:v>
                </c:pt>
                <c:pt idx="4">
                  <c:v>нефть и газ</c:v>
                </c:pt>
                <c:pt idx="5">
                  <c:v>вода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464</c:v>
                </c:pt>
                <c:pt idx="1">
                  <c:v>105</c:v>
                </c:pt>
                <c:pt idx="2">
                  <c:v>322</c:v>
                </c:pt>
                <c:pt idx="3">
                  <c:v>1125</c:v>
                </c:pt>
                <c:pt idx="4">
                  <c:v>67</c:v>
                </c:pt>
                <c:pt idx="5">
                  <c:v>406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E0-42CD-A159-178B88AC6B0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FF00"/>
            </a:solidFill>
          </c:spPr>
          <c:dPt>
            <c:idx val="0"/>
            <c:bubble3D val="0"/>
            <c:spPr>
              <a:solidFill>
                <a:srgbClr val="00B0F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D72-433F-AF1F-E10C38CC3CCE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D72-433F-AF1F-E10C38CC3CCE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D72-433F-AF1F-E10C38CC3CCE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D72-433F-AF1F-E10C38CC3CCE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DD72-433F-AF1F-E10C38CC3CCE}"/>
              </c:ext>
            </c:extLst>
          </c:dPt>
          <c:dPt>
            <c:idx val="5"/>
            <c:bubble3D val="0"/>
            <c:spPr>
              <a:solidFill>
                <a:srgbClr val="FFFF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DD72-433F-AF1F-E10C38CC3CCE}"/>
              </c:ext>
            </c:extLst>
          </c:dPt>
          <c:dLbls>
            <c:dLbl>
              <c:idx val="0"/>
              <c:layout>
                <c:manualLayout>
                  <c:x val="0.16345774008536224"/>
                  <c:y val="-9.9638396391252701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D72-433F-AF1F-E10C38CC3CCE}"/>
                </c:ext>
              </c:extLst>
            </c:dLbl>
            <c:dLbl>
              <c:idx val="1"/>
              <c:layout>
                <c:manualLayout>
                  <c:x val="0.17603141239962089"/>
                  <c:y val="-3.2141418190726731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D72-433F-AF1F-E10C38CC3CCE}"/>
                </c:ext>
              </c:extLst>
            </c:dLbl>
            <c:dLbl>
              <c:idx val="2"/>
              <c:layout>
                <c:manualLayout>
                  <c:x val="6.9155197728422532E-2"/>
                  <c:y val="0.1510646654964152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D72-433F-AF1F-E10C38CC3CCE}"/>
                </c:ext>
              </c:extLst>
            </c:dLbl>
            <c:dLbl>
              <c:idx val="3"/>
              <c:layout>
                <c:manualLayout>
                  <c:x val="-0.20432217510670295"/>
                  <c:y val="6.7496978200525887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D72-433F-AF1F-E10C38CC3CCE}"/>
                </c:ext>
              </c:extLst>
            </c:dLbl>
            <c:dLbl>
              <c:idx val="4"/>
              <c:layout>
                <c:manualLayout>
                  <c:x val="-0.18860508471387966"/>
                  <c:y val="-8.9995970934034733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D72-433F-AF1F-E10C38CC3CCE}"/>
                </c:ext>
              </c:extLst>
            </c:dLbl>
            <c:dLbl>
              <c:idx val="5"/>
              <c:layout>
                <c:manualLayout>
                  <c:x val="-0.1634577400853624"/>
                  <c:y val="-0.125351530943834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D72-433F-AF1F-E10C38CC3CCE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Лист1!$A$2:$A$7</c:f>
              <c:strCache>
                <c:ptCount val="3"/>
                <c:pt idx="0">
                  <c:v>поиск</c:v>
                </c:pt>
                <c:pt idx="1">
                  <c:v>разведка</c:v>
                </c:pt>
                <c:pt idx="2">
                  <c:v>разработка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464</c:v>
                </c:pt>
                <c:pt idx="1">
                  <c:v>981</c:v>
                </c:pt>
                <c:pt idx="2">
                  <c:v>1229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D72-433F-AF1F-E10C38CC3CC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ru-RU" dirty="0"/>
              <a:t>Перерегистрация</a:t>
            </a:r>
            <a:r>
              <a:rPr lang="en-US" dirty="0"/>
              <a:t> </a:t>
            </a:r>
            <a:r>
              <a:rPr lang="ru-RU" dirty="0"/>
              <a:t>(изменение состава участников и доли в уставном капитале)</a:t>
            </a:r>
          </a:p>
        </c:rich>
      </c:tx>
      <c:layout>
        <c:manualLayout>
          <c:xMode val="edge"/>
          <c:yMode val="edge"/>
          <c:x val="0.1074312730684245"/>
          <c:y val="1.95792264920809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Лист5!$A$2</c:f>
              <c:strCache>
                <c:ptCount val="1"/>
                <c:pt idx="0">
                  <c:v>Перерегистрация (изменение состава участников и доли в уставном капитале)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Лист5!$B$1:$E$1</c:f>
              <c:strCache>
                <c:ptCount val="4"/>
                <c:pt idx="0">
                  <c:v>2013 г.</c:v>
                </c:pt>
                <c:pt idx="1">
                  <c:v>2014 г.</c:v>
                </c:pt>
                <c:pt idx="2">
                  <c:v>2015 г.</c:v>
                </c:pt>
                <c:pt idx="3">
                  <c:v>2016 г.</c:v>
                </c:pt>
              </c:strCache>
            </c:strRef>
          </c:cat>
          <c:val>
            <c:numRef>
              <c:f>Лист5!$B$2:$E$2</c:f>
              <c:numCache>
                <c:formatCode>General</c:formatCode>
                <c:ptCount val="4"/>
                <c:pt idx="0">
                  <c:v>40</c:v>
                </c:pt>
                <c:pt idx="1">
                  <c:v>50</c:v>
                </c:pt>
                <c:pt idx="2">
                  <c:v>132</c:v>
                </c:pt>
                <c:pt idx="3">
                  <c:v>147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82E-44A9-86D2-AE600F5ABE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7605864"/>
        <c:axId val="137606256"/>
      </c:lineChart>
      <c:catAx>
        <c:axId val="137605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137606256"/>
        <c:crosses val="autoZero"/>
        <c:auto val="1"/>
        <c:lblAlgn val="ctr"/>
        <c:lblOffset val="100"/>
        <c:noMultiLvlLbl val="0"/>
      </c:catAx>
      <c:valAx>
        <c:axId val="137606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137605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  <a:latin typeface="Arial Narrow" panose="020B0606020202030204" pitchFamily="34" charset="0"/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Кумтор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3.413544774556031E-3"/>
                  <c:y val="-0.37571010799122811"/>
                </c:manualLayout>
              </c:layout>
              <c:tx>
                <c:rich>
                  <a:bodyPr/>
                  <a:lstStyle/>
                  <a:p>
                    <a:r>
                      <a:rPr lang="en-US" sz="1000" b="1" dirty="0"/>
                      <a:t>18071,6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D07-4655-9C42-B5D13CB354CA}"/>
                </c:ext>
              </c:extLst>
            </c:dLbl>
            <c:dLbl>
              <c:idx val="1"/>
              <c:layout>
                <c:manualLayout>
                  <c:x val="0"/>
                  <c:y val="-0.43269266377809873"/>
                </c:manualLayout>
              </c:layout>
              <c:tx>
                <c:rich>
                  <a:bodyPr/>
                  <a:lstStyle/>
                  <a:p>
                    <a:r>
                      <a:rPr lang="en-US" sz="1000" b="1" dirty="0"/>
                      <a:t>18920,5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D07-4655-9C42-B5D13CB354CA}"/>
                </c:ext>
              </c:extLst>
            </c:dLbl>
            <c:dLbl>
              <c:idx val="2"/>
              <c:layout>
                <c:manualLayout>
                  <c:x val="3.0634653534129417E-3"/>
                  <c:y val="-0.30805836388549418"/>
                </c:manualLayout>
              </c:layout>
              <c:tx>
                <c:rich>
                  <a:bodyPr/>
                  <a:lstStyle/>
                  <a:p>
                    <a:r>
                      <a:rPr lang="en-US" sz="1000" b="1" dirty="0"/>
                      <a:t>11402,3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D07-4655-9C42-B5D13CB354CA}"/>
                </c:ext>
              </c:extLst>
            </c:dLbl>
            <c:dLbl>
              <c:idx val="3"/>
              <c:layout>
                <c:manualLayout>
                  <c:x val="3.2874101858734533E-4"/>
                  <c:y val="-0.42452607211781118"/>
                </c:manualLayout>
              </c:layout>
              <c:tx>
                <c:rich>
                  <a:bodyPr/>
                  <a:lstStyle/>
                  <a:p>
                    <a:r>
                      <a:rPr lang="en-US" sz="1000" b="1" dirty="0"/>
                      <a:t>19505,8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D07-4655-9C42-B5D13CB354CA}"/>
                </c:ext>
              </c:extLst>
            </c:dLbl>
            <c:dLbl>
              <c:idx val="4"/>
              <c:layout>
                <c:manualLayout>
                  <c:x val="-1.0076117316594301E-3"/>
                  <c:y val="-0.38087397164523168"/>
                </c:manualLayout>
              </c:layout>
              <c:tx>
                <c:rich>
                  <a:bodyPr/>
                  <a:lstStyle/>
                  <a:p>
                    <a:r>
                      <a:rPr lang="en-US" sz="1000" b="1" dirty="0"/>
                      <a:t>18592,69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5D07-4655-9C42-B5D13CB354CA}"/>
                </c:ext>
              </c:extLst>
            </c:dLbl>
            <c:dLbl>
              <c:idx val="5"/>
              <c:layout>
                <c:manualLayout>
                  <c:x val="-1.8605218075130507E-3"/>
                  <c:y val="-0.40274189934237037"/>
                </c:manualLayout>
              </c:layout>
              <c:tx>
                <c:rich>
                  <a:bodyPr/>
                  <a:lstStyle/>
                  <a:p>
                    <a:r>
                      <a:rPr lang="en-US" sz="1000" b="1" dirty="0"/>
                      <a:t>17484,37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D07-4655-9C42-B5D13CB354CA}"/>
                </c:ext>
              </c:extLst>
            </c:dLbl>
            <c:dLbl>
              <c:idx val="6"/>
              <c:layout>
                <c:manualLayout>
                  <c:x val="6.2391939574939622E-3"/>
                  <c:y val="-0.45187928942499833"/>
                </c:manualLayout>
              </c:layout>
              <c:tx>
                <c:rich>
                  <a:bodyPr/>
                  <a:lstStyle/>
                  <a:p>
                    <a:r>
                      <a:rPr lang="en-US" sz="1000" b="1" dirty="0"/>
                      <a:t>19680,18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5D07-4655-9C42-B5D13CB354CA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2010 год</c:v>
                </c:pt>
                <c:pt idx="1">
                  <c:v>2011 год</c:v>
                </c:pt>
                <c:pt idx="2">
                  <c:v>2012 год</c:v>
                </c:pt>
                <c:pt idx="3">
                  <c:v>2013 год</c:v>
                </c:pt>
                <c:pt idx="4">
                  <c:v>2014 год</c:v>
                </c:pt>
                <c:pt idx="5">
                  <c:v>2015 год</c:v>
                </c:pt>
                <c:pt idx="6">
                  <c:v>2016 год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17660.5</c:v>
                </c:pt>
                <c:pt idx="1">
                  <c:v>18138</c:v>
                </c:pt>
                <c:pt idx="2">
                  <c:v>9805</c:v>
                </c:pt>
                <c:pt idx="3">
                  <c:v>18674.599999999999</c:v>
                </c:pt>
                <c:pt idx="4">
                  <c:v>17657</c:v>
                </c:pt>
                <c:pt idx="5">
                  <c:v>16195</c:v>
                </c:pt>
                <c:pt idx="6">
                  <c:v>17137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D07-4655-9C42-B5D13CB354C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Макмал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elete val="1"/>
          </c:dLbls>
          <c:cat>
            <c:strRef>
              <c:f>Лист1!$A$2:$A$8</c:f>
              <c:strCache>
                <c:ptCount val="7"/>
                <c:pt idx="0">
                  <c:v>2010 год</c:v>
                </c:pt>
                <c:pt idx="1">
                  <c:v>2011 год</c:v>
                </c:pt>
                <c:pt idx="2">
                  <c:v>2012 год</c:v>
                </c:pt>
                <c:pt idx="3">
                  <c:v>2013 год</c:v>
                </c:pt>
                <c:pt idx="4">
                  <c:v>2014 год</c:v>
                </c:pt>
                <c:pt idx="5">
                  <c:v>2015 год</c:v>
                </c:pt>
                <c:pt idx="6">
                  <c:v>2016 год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240.5</c:v>
                </c:pt>
                <c:pt idx="1">
                  <c:v>363.6</c:v>
                </c:pt>
                <c:pt idx="2">
                  <c:v>367.4</c:v>
                </c:pt>
                <c:pt idx="3">
                  <c:v>456.5</c:v>
                </c:pt>
                <c:pt idx="4">
                  <c:v>282.7</c:v>
                </c:pt>
                <c:pt idx="5">
                  <c:v>272.38</c:v>
                </c:pt>
                <c:pt idx="6">
                  <c:v>172.78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D07-4655-9C42-B5D13CB354C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Тереккан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elete val="1"/>
          </c:dLbls>
          <c:cat>
            <c:strRef>
              <c:f>Лист1!$A$2:$A$8</c:f>
              <c:strCache>
                <c:ptCount val="7"/>
                <c:pt idx="0">
                  <c:v>2010 год</c:v>
                </c:pt>
                <c:pt idx="1">
                  <c:v>2011 год</c:v>
                </c:pt>
                <c:pt idx="2">
                  <c:v>2012 год</c:v>
                </c:pt>
                <c:pt idx="3">
                  <c:v>2013 год</c:v>
                </c:pt>
                <c:pt idx="4">
                  <c:v>2014 год</c:v>
                </c:pt>
                <c:pt idx="5">
                  <c:v>2015 год</c:v>
                </c:pt>
                <c:pt idx="6">
                  <c:v>2016 год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106.4</c:v>
                </c:pt>
                <c:pt idx="1">
                  <c:v>76.099999999999994</c:v>
                </c:pt>
                <c:pt idx="2">
                  <c:v>89.7</c:v>
                </c:pt>
                <c:pt idx="3">
                  <c:v>103.1</c:v>
                </c:pt>
                <c:pt idx="4">
                  <c:v>66.513000000000005</c:v>
                </c:pt>
                <c:pt idx="5">
                  <c:v>41.627000000000002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D07-4655-9C42-B5D13CB354C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Солтон-Сары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elete val="1"/>
          </c:dLbls>
          <c:cat>
            <c:strRef>
              <c:f>Лист1!$A$2:$A$8</c:f>
              <c:strCache>
                <c:ptCount val="7"/>
                <c:pt idx="0">
                  <c:v>2010 год</c:v>
                </c:pt>
                <c:pt idx="1">
                  <c:v>2011 год</c:v>
                </c:pt>
                <c:pt idx="2">
                  <c:v>2012 год</c:v>
                </c:pt>
                <c:pt idx="3">
                  <c:v>2013 год</c:v>
                </c:pt>
                <c:pt idx="4">
                  <c:v>2014 год</c:v>
                </c:pt>
                <c:pt idx="5">
                  <c:v>2015 год</c:v>
                </c:pt>
                <c:pt idx="6">
                  <c:v>2016 год</c:v>
                </c:pt>
              </c:strCache>
            </c:strRef>
          </c:cat>
          <c:val>
            <c:numRef>
              <c:f>Лист1!$E$2:$E$8</c:f>
              <c:numCache>
                <c:formatCode>General</c:formatCode>
                <c:ptCount val="7"/>
                <c:pt idx="0">
                  <c:v>64.2</c:v>
                </c:pt>
                <c:pt idx="1">
                  <c:v>70</c:v>
                </c:pt>
                <c:pt idx="2">
                  <c:v>70.8</c:v>
                </c:pt>
                <c:pt idx="3">
                  <c:v>63</c:v>
                </c:pt>
                <c:pt idx="4">
                  <c:v>51.356000000000002</c:v>
                </c:pt>
                <c:pt idx="5">
                  <c:v>49.1</c:v>
                </c:pt>
                <c:pt idx="6">
                  <c:v>29.5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D07-4655-9C42-B5D13CB354CA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Джамгыр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elete val="1"/>
          </c:dLbls>
          <c:cat>
            <c:strRef>
              <c:f>Лист1!$A$2:$A$8</c:f>
              <c:strCache>
                <c:ptCount val="7"/>
                <c:pt idx="0">
                  <c:v>2010 год</c:v>
                </c:pt>
                <c:pt idx="1">
                  <c:v>2011 год</c:v>
                </c:pt>
                <c:pt idx="2">
                  <c:v>2012 год</c:v>
                </c:pt>
                <c:pt idx="3">
                  <c:v>2013 год</c:v>
                </c:pt>
                <c:pt idx="4">
                  <c:v>2014 год</c:v>
                </c:pt>
                <c:pt idx="5">
                  <c:v>2015 год</c:v>
                </c:pt>
                <c:pt idx="6">
                  <c:v>2016 год</c:v>
                </c:pt>
              </c:strCache>
            </c:strRef>
          </c:cat>
          <c:val>
            <c:numRef>
              <c:f>Лист1!$F$2:$F$8</c:f>
              <c:numCache>
                <c:formatCode>General</c:formatCode>
                <c:ptCount val="7"/>
                <c:pt idx="0">
                  <c:v>0</c:v>
                </c:pt>
                <c:pt idx="1">
                  <c:v>172.4</c:v>
                </c:pt>
                <c:pt idx="2">
                  <c:v>390.8</c:v>
                </c:pt>
                <c:pt idx="3">
                  <c:v>208.6</c:v>
                </c:pt>
                <c:pt idx="4">
                  <c:v>413.09</c:v>
                </c:pt>
                <c:pt idx="5">
                  <c:v>377.9</c:v>
                </c:pt>
                <c:pt idx="6">
                  <c:v>679.41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D07-4655-9C42-B5D13CB354CA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Иштамберды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elete val="1"/>
          </c:dLbls>
          <c:cat>
            <c:strRef>
              <c:f>Лист1!$A$2:$A$8</c:f>
              <c:strCache>
                <c:ptCount val="7"/>
                <c:pt idx="0">
                  <c:v>2010 год</c:v>
                </c:pt>
                <c:pt idx="1">
                  <c:v>2011 год</c:v>
                </c:pt>
                <c:pt idx="2">
                  <c:v>2012 год</c:v>
                </c:pt>
                <c:pt idx="3">
                  <c:v>2013 год</c:v>
                </c:pt>
                <c:pt idx="4">
                  <c:v>2014 год</c:v>
                </c:pt>
                <c:pt idx="5">
                  <c:v>2015 год</c:v>
                </c:pt>
                <c:pt idx="6">
                  <c:v>2016 год</c:v>
                </c:pt>
              </c:strCache>
            </c:strRef>
          </c:cat>
          <c:val>
            <c:numRef>
              <c:f>Лист1!$G$2:$G$8</c:f>
              <c:numCache>
                <c:formatCode>General</c:formatCode>
                <c:ptCount val="7"/>
                <c:pt idx="0">
                  <c:v>0</c:v>
                </c:pt>
                <c:pt idx="1">
                  <c:v>100.4</c:v>
                </c:pt>
                <c:pt idx="2">
                  <c:v>476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205.839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D07-4655-9C42-B5D13CB354CA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Бозымчак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elete val="1"/>
          </c:dLbls>
          <c:cat>
            <c:strRef>
              <c:f>Лист1!$A$2:$A$8</c:f>
              <c:strCache>
                <c:ptCount val="7"/>
                <c:pt idx="0">
                  <c:v>2010 год</c:v>
                </c:pt>
                <c:pt idx="1">
                  <c:v>2011 год</c:v>
                </c:pt>
                <c:pt idx="2">
                  <c:v>2012 год</c:v>
                </c:pt>
                <c:pt idx="3">
                  <c:v>2013 год</c:v>
                </c:pt>
                <c:pt idx="4">
                  <c:v>2014 год</c:v>
                </c:pt>
                <c:pt idx="5">
                  <c:v>2015 год</c:v>
                </c:pt>
                <c:pt idx="6">
                  <c:v>2016 год</c:v>
                </c:pt>
              </c:strCache>
            </c:strRef>
          </c:cat>
          <c:val>
            <c:numRef>
              <c:f>Лист1!$H$2:$H$8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202.6</c:v>
                </c:pt>
                <c:pt idx="3">
                  <c:v>0</c:v>
                </c:pt>
                <c:pt idx="4">
                  <c:v>122.04</c:v>
                </c:pt>
                <c:pt idx="5">
                  <c:v>548.37</c:v>
                </c:pt>
                <c:pt idx="6">
                  <c:v>1432.41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5D07-4655-9C42-B5D13CB354CA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Караказык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delete val="1"/>
          </c:dLbls>
          <c:cat>
            <c:strRef>
              <c:f>Лист1!$A$2:$A$8</c:f>
              <c:strCache>
                <c:ptCount val="7"/>
                <c:pt idx="0">
                  <c:v>2010 год</c:v>
                </c:pt>
                <c:pt idx="1">
                  <c:v>2011 год</c:v>
                </c:pt>
                <c:pt idx="2">
                  <c:v>2012 год</c:v>
                </c:pt>
                <c:pt idx="3">
                  <c:v>2013 год</c:v>
                </c:pt>
                <c:pt idx="4">
                  <c:v>2014 год</c:v>
                </c:pt>
                <c:pt idx="5">
                  <c:v>2015 год</c:v>
                </c:pt>
                <c:pt idx="6">
                  <c:v>2016 год</c:v>
                </c:pt>
              </c:strCache>
            </c:strRef>
          </c:cat>
          <c:val>
            <c:numRef>
              <c:f>Лист1!$I$2:$I$8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23.25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D07-4655-9C42-B5D13CB354C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20570856"/>
        <c:axId val="220570464"/>
      </c:barChart>
      <c:catAx>
        <c:axId val="2205708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20570464"/>
        <c:crosses val="autoZero"/>
        <c:auto val="1"/>
        <c:lblAlgn val="ctr"/>
        <c:lblOffset val="100"/>
        <c:noMultiLvlLbl val="0"/>
      </c:catAx>
      <c:valAx>
        <c:axId val="220570464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Au</a:t>
                </a:r>
                <a:r>
                  <a:rPr lang="ky-KG"/>
                  <a:t>, кг</a:t>
                </a:r>
                <a:endParaRPr lang="ru-RU"/>
              </a:p>
            </c:rich>
          </c:tx>
          <c:layout>
            <c:manualLayout>
              <c:xMode val="edge"/>
              <c:yMode val="edge"/>
              <c:x val="1.0802469135802469E-2"/>
              <c:y val="5.612065321788976E-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20570856"/>
        <c:crosses val="autoZero"/>
        <c:crossBetween val="between"/>
        <c:majorUnit val="2000"/>
      </c:valAx>
    </c:plotArea>
    <c:legend>
      <c:legendPos val="r"/>
      <c:layout>
        <c:manualLayout>
          <c:xMode val="edge"/>
          <c:yMode val="edge"/>
          <c:x val="0.82757898695016796"/>
          <c:y val="0.1621188328861288"/>
          <c:w val="0.17242100180455966"/>
          <c:h val="0.6327653638756690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EC130C-C005-452F-9348-607EBDD493DF}" type="doc">
      <dgm:prSet loTypeId="urn:microsoft.com/office/officeart/2008/layout/AlternatingPictureBlocks" loCatId="picture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DF176FF-426A-4EE2-8AB8-4B71F7AED012}">
      <dgm:prSet phldrT="[Текст]" custT="1"/>
      <dgm:spPr/>
      <dgm:t>
        <a:bodyPr/>
        <a:lstStyle/>
        <a:p>
          <a:pPr algn="ctr">
            <a:spcAft>
              <a:spcPts val="0"/>
            </a:spcAft>
          </a:pPr>
          <a:r>
            <a:rPr lang="ru-RU" sz="2200" dirty="0">
              <a:latin typeface="Calibri"/>
              <a:ea typeface="Calibri"/>
              <a:cs typeface="Times New Roman"/>
            </a:rPr>
            <a:t>31.8% </a:t>
          </a:r>
        </a:p>
        <a:p>
          <a:pPr algn="ctr">
            <a:spcAft>
              <a:spcPct val="35000"/>
            </a:spcAft>
          </a:pPr>
          <a:r>
            <a:rPr lang="ru-RU" sz="2200" baseline="0" dirty="0">
              <a:latin typeface="Calibri"/>
              <a:ea typeface="Calibri"/>
              <a:cs typeface="Times New Roman"/>
            </a:rPr>
            <a:t>объема инвестиций</a:t>
          </a:r>
          <a:endParaRPr lang="ru-RU" sz="2200" dirty="0"/>
        </a:p>
      </dgm:t>
    </dgm:pt>
    <dgm:pt modelId="{3320D1BD-BB66-49B3-9C3D-878F1D8585B3}" type="parTrans" cxnId="{BD3F7E2F-D72E-4F9F-8D19-C3AB85791554}">
      <dgm:prSet/>
      <dgm:spPr/>
      <dgm:t>
        <a:bodyPr/>
        <a:lstStyle/>
        <a:p>
          <a:endParaRPr lang="ru-RU"/>
        </a:p>
      </dgm:t>
    </dgm:pt>
    <dgm:pt modelId="{E2E0D553-AB55-4395-9775-C996DC2E3604}" type="sibTrans" cxnId="{BD3F7E2F-D72E-4F9F-8D19-C3AB85791554}">
      <dgm:prSet/>
      <dgm:spPr/>
      <dgm:t>
        <a:bodyPr/>
        <a:lstStyle/>
        <a:p>
          <a:endParaRPr lang="ru-RU"/>
        </a:p>
      </dgm:t>
    </dgm:pt>
    <dgm:pt modelId="{F2363805-503E-432F-BB73-0EEE4B250790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800" dirty="0">
              <a:latin typeface="+mn-lt"/>
              <a:ea typeface="Calibri"/>
              <a:cs typeface="Times New Roman"/>
            </a:rPr>
            <a:t>8.35%</a:t>
          </a:r>
          <a:endParaRPr lang="ru-RU" sz="2800" dirty="0">
            <a:latin typeface="Calibri"/>
            <a:ea typeface="Calibri"/>
            <a:cs typeface="Times New Roman"/>
          </a:endParaRPr>
        </a:p>
        <a:p>
          <a:pPr>
            <a:spcAft>
              <a:spcPts val="0"/>
            </a:spcAft>
          </a:pPr>
          <a:r>
            <a:rPr lang="ru-RU" sz="2800" dirty="0">
              <a:latin typeface="Calibri"/>
              <a:cs typeface="Times New Roman"/>
            </a:rPr>
            <a:t>ВВП</a:t>
          </a:r>
          <a:endParaRPr lang="ru-RU" sz="2800" dirty="0"/>
        </a:p>
      </dgm:t>
    </dgm:pt>
    <dgm:pt modelId="{5957FAA8-FA88-4EF6-A72E-9659EFB54330}" type="parTrans" cxnId="{76317209-2B51-479D-883C-699F002F49EC}">
      <dgm:prSet/>
      <dgm:spPr/>
      <dgm:t>
        <a:bodyPr/>
        <a:lstStyle/>
        <a:p>
          <a:endParaRPr lang="ru-RU"/>
        </a:p>
      </dgm:t>
    </dgm:pt>
    <dgm:pt modelId="{41034717-E5C3-4B6A-A69C-106AD02E2DCB}" type="sibTrans" cxnId="{76317209-2B51-479D-883C-699F002F49EC}">
      <dgm:prSet/>
      <dgm:spPr/>
      <dgm:t>
        <a:bodyPr/>
        <a:lstStyle/>
        <a:p>
          <a:endParaRPr lang="ru-RU"/>
        </a:p>
      </dgm:t>
    </dgm:pt>
    <dgm:pt modelId="{205836F0-169E-4FE1-AF69-1F9F2984B58B}">
      <dgm:prSet phldrT="[Текст]" custT="1"/>
      <dgm:spPr/>
      <dgm:t>
        <a:bodyPr/>
        <a:lstStyle/>
        <a:p>
          <a:pPr algn="ctr">
            <a:spcAft>
              <a:spcPts val="0"/>
            </a:spcAft>
          </a:pPr>
          <a:r>
            <a:rPr lang="ru-RU" sz="1800" dirty="0"/>
            <a:t>47.1% </a:t>
          </a:r>
        </a:p>
        <a:p>
          <a:pPr algn="ctr">
            <a:spcAft>
              <a:spcPts val="0"/>
            </a:spcAft>
          </a:pPr>
          <a:r>
            <a:rPr lang="ru-RU" sz="1800" dirty="0">
              <a:latin typeface="Calibri"/>
              <a:ea typeface="Calibri"/>
              <a:cs typeface="Times New Roman"/>
            </a:rPr>
            <a:t>объема промышленности</a:t>
          </a:r>
          <a:endParaRPr lang="ru-RU" sz="1800" dirty="0"/>
        </a:p>
      </dgm:t>
    </dgm:pt>
    <dgm:pt modelId="{7FBBAD5E-B350-46D3-B94E-F934E48E9F33}" type="sibTrans" cxnId="{51D9B610-907C-4DA6-8CD2-612724E4A548}">
      <dgm:prSet/>
      <dgm:spPr/>
      <dgm:t>
        <a:bodyPr/>
        <a:lstStyle/>
        <a:p>
          <a:endParaRPr lang="ru-RU"/>
        </a:p>
      </dgm:t>
    </dgm:pt>
    <dgm:pt modelId="{CB455C44-29B2-4C03-892A-F70EA0867120}" type="parTrans" cxnId="{51D9B610-907C-4DA6-8CD2-612724E4A548}">
      <dgm:prSet/>
      <dgm:spPr/>
      <dgm:t>
        <a:bodyPr/>
        <a:lstStyle/>
        <a:p>
          <a:endParaRPr lang="ru-RU"/>
        </a:p>
      </dgm:t>
    </dgm:pt>
    <dgm:pt modelId="{C650DF9B-D556-44A8-AC83-CECC72B66A1E}" type="pres">
      <dgm:prSet presAssocID="{2AEC130C-C005-452F-9348-607EBDD493DF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6036BCF-4409-4E4E-B2F5-7BE6FCB31DC7}" type="pres">
      <dgm:prSet presAssocID="{F2363805-503E-432F-BB73-0EEE4B250790}" presName="comp" presStyleCnt="0"/>
      <dgm:spPr/>
    </dgm:pt>
    <dgm:pt modelId="{FF84112C-52F1-4193-AC38-AC2F4EAD950E}" type="pres">
      <dgm:prSet presAssocID="{F2363805-503E-432F-BB73-0EEE4B250790}" presName="rect2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C3EDCA-A763-4155-B021-1905BADA28C2}" type="pres">
      <dgm:prSet presAssocID="{F2363805-503E-432F-BB73-0EEE4B250790}" presName="rect1" presStyleLbl="lnNode1" presStyleIdx="0" presStyleCnt="3"/>
      <dgm:spPr>
        <a:blipFill>
          <a:blip xmlns:r="http://schemas.openxmlformats.org/officeDocument/2006/relationships" r:embed="rId1">
            <a:extLst/>
          </a:blip>
          <a:srcRect/>
          <a:stretch>
            <a:fillRect l="-1000" r="-1000"/>
          </a:stretch>
        </a:blipFill>
      </dgm:spPr>
    </dgm:pt>
    <dgm:pt modelId="{03461BD8-DED4-4EA0-8F82-11DCC2BC6171}" type="pres">
      <dgm:prSet presAssocID="{41034717-E5C3-4B6A-A69C-106AD02E2DCB}" presName="sibTrans" presStyleCnt="0"/>
      <dgm:spPr/>
    </dgm:pt>
    <dgm:pt modelId="{0457D98E-701F-48D9-9B05-AA8DDA849395}" type="pres">
      <dgm:prSet presAssocID="{1DF176FF-426A-4EE2-8AB8-4B71F7AED012}" presName="comp" presStyleCnt="0"/>
      <dgm:spPr/>
    </dgm:pt>
    <dgm:pt modelId="{747EC4AF-CDE6-4B7A-99A0-B83CBE0EADCC}" type="pres">
      <dgm:prSet presAssocID="{1DF176FF-426A-4EE2-8AB8-4B71F7AED012}" presName="rect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889BDB-D17C-467B-9BF2-A77853B18C2C}" type="pres">
      <dgm:prSet presAssocID="{1DF176FF-426A-4EE2-8AB8-4B71F7AED012}" presName="rect1" presStyleLbl="lnNode1" presStyleIdx="1" presStyleCnt="3"/>
      <dgm:spPr>
        <a:blipFill>
          <a:blip xmlns:r="http://schemas.openxmlformats.org/officeDocument/2006/relationships" r:embed="rId2" cstate="print">
            <a:extLst/>
          </a:blip>
          <a:srcRect/>
          <a:stretch>
            <a:fillRect l="-18000" r="-18000"/>
          </a:stretch>
        </a:blipFill>
      </dgm:spPr>
    </dgm:pt>
    <dgm:pt modelId="{2C7B0947-17DC-474D-8AB2-51A3BAF525C3}" type="pres">
      <dgm:prSet presAssocID="{E2E0D553-AB55-4395-9775-C996DC2E3604}" presName="sibTrans" presStyleCnt="0"/>
      <dgm:spPr/>
    </dgm:pt>
    <dgm:pt modelId="{3A1B100B-0353-4A28-AF3B-06F21538D2A9}" type="pres">
      <dgm:prSet presAssocID="{205836F0-169E-4FE1-AF69-1F9F2984B58B}" presName="comp" presStyleCnt="0"/>
      <dgm:spPr/>
    </dgm:pt>
    <dgm:pt modelId="{9488DCBC-F82B-401C-9FAE-BC85349A82DC}" type="pres">
      <dgm:prSet presAssocID="{205836F0-169E-4FE1-AF69-1F9F2984B58B}" presName="rect2" presStyleLbl="node1" presStyleIdx="2" presStyleCnt="3" custScaleX="1046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3B8EFB-747B-42FD-8826-886B66B2BF8F}" type="pres">
      <dgm:prSet presAssocID="{205836F0-169E-4FE1-AF69-1F9F2984B58B}" presName="rect1" presStyleLbl="lnNode1" presStyleIdx="2" presStyleCnt="3"/>
      <dgm:spPr>
        <a:blipFill>
          <a:blip xmlns:r="http://schemas.openxmlformats.org/officeDocument/2006/relationships" r:embed="rId3" cstate="print">
            <a:extLst/>
          </a:blip>
          <a:srcRect/>
          <a:stretch>
            <a:fillRect l="-17000" r="-17000"/>
          </a:stretch>
        </a:blipFill>
      </dgm:spPr>
    </dgm:pt>
  </dgm:ptLst>
  <dgm:cxnLst>
    <dgm:cxn modelId="{51D9B610-907C-4DA6-8CD2-612724E4A548}" srcId="{2AEC130C-C005-452F-9348-607EBDD493DF}" destId="{205836F0-169E-4FE1-AF69-1F9F2984B58B}" srcOrd="2" destOrd="0" parTransId="{CB455C44-29B2-4C03-892A-F70EA0867120}" sibTransId="{7FBBAD5E-B350-46D3-B94E-F934E48E9F33}"/>
    <dgm:cxn modelId="{8560EA24-F60D-491D-8344-678B25CA2EFB}" type="presOf" srcId="{1DF176FF-426A-4EE2-8AB8-4B71F7AED012}" destId="{747EC4AF-CDE6-4B7A-99A0-B83CBE0EADCC}" srcOrd="0" destOrd="0" presId="urn:microsoft.com/office/officeart/2008/layout/AlternatingPictureBlocks"/>
    <dgm:cxn modelId="{CD14BFE4-ED9F-4470-8A87-9B919FBD4112}" type="presOf" srcId="{2AEC130C-C005-452F-9348-607EBDD493DF}" destId="{C650DF9B-D556-44A8-AC83-CECC72B66A1E}" srcOrd="0" destOrd="0" presId="urn:microsoft.com/office/officeart/2008/layout/AlternatingPictureBlocks"/>
    <dgm:cxn modelId="{33DF36C2-AF75-4D3F-8372-4D63526FF650}" type="presOf" srcId="{205836F0-169E-4FE1-AF69-1F9F2984B58B}" destId="{9488DCBC-F82B-401C-9FAE-BC85349A82DC}" srcOrd="0" destOrd="0" presId="urn:microsoft.com/office/officeart/2008/layout/AlternatingPictureBlocks"/>
    <dgm:cxn modelId="{D2363526-0ECF-441D-A123-C7A9C5700D78}" type="presOf" srcId="{F2363805-503E-432F-BB73-0EEE4B250790}" destId="{FF84112C-52F1-4193-AC38-AC2F4EAD950E}" srcOrd="0" destOrd="0" presId="urn:microsoft.com/office/officeart/2008/layout/AlternatingPictureBlocks"/>
    <dgm:cxn modelId="{76317209-2B51-479D-883C-699F002F49EC}" srcId="{2AEC130C-C005-452F-9348-607EBDD493DF}" destId="{F2363805-503E-432F-BB73-0EEE4B250790}" srcOrd="0" destOrd="0" parTransId="{5957FAA8-FA88-4EF6-A72E-9659EFB54330}" sibTransId="{41034717-E5C3-4B6A-A69C-106AD02E2DCB}"/>
    <dgm:cxn modelId="{BD3F7E2F-D72E-4F9F-8D19-C3AB85791554}" srcId="{2AEC130C-C005-452F-9348-607EBDD493DF}" destId="{1DF176FF-426A-4EE2-8AB8-4B71F7AED012}" srcOrd="1" destOrd="0" parTransId="{3320D1BD-BB66-49B3-9C3D-878F1D8585B3}" sibTransId="{E2E0D553-AB55-4395-9775-C996DC2E3604}"/>
    <dgm:cxn modelId="{4267A249-C035-4569-BC44-EC0509061062}" type="presParOf" srcId="{C650DF9B-D556-44A8-AC83-CECC72B66A1E}" destId="{76036BCF-4409-4E4E-B2F5-7BE6FCB31DC7}" srcOrd="0" destOrd="0" presId="urn:microsoft.com/office/officeart/2008/layout/AlternatingPictureBlocks"/>
    <dgm:cxn modelId="{4D41FD2C-D7FA-4EE6-B393-68E21461889F}" type="presParOf" srcId="{76036BCF-4409-4E4E-B2F5-7BE6FCB31DC7}" destId="{FF84112C-52F1-4193-AC38-AC2F4EAD950E}" srcOrd="0" destOrd="0" presId="urn:microsoft.com/office/officeart/2008/layout/AlternatingPictureBlocks"/>
    <dgm:cxn modelId="{57F2F98A-1B17-4D44-A1C7-E54EF4070145}" type="presParOf" srcId="{76036BCF-4409-4E4E-B2F5-7BE6FCB31DC7}" destId="{2BC3EDCA-A763-4155-B021-1905BADA28C2}" srcOrd="1" destOrd="0" presId="urn:microsoft.com/office/officeart/2008/layout/AlternatingPictureBlocks"/>
    <dgm:cxn modelId="{F8248532-0595-4938-ACA1-2D2F9B9D2C6E}" type="presParOf" srcId="{C650DF9B-D556-44A8-AC83-CECC72B66A1E}" destId="{03461BD8-DED4-4EA0-8F82-11DCC2BC6171}" srcOrd="1" destOrd="0" presId="urn:microsoft.com/office/officeart/2008/layout/AlternatingPictureBlocks"/>
    <dgm:cxn modelId="{44E5C573-189B-4991-B305-B494301EBE80}" type="presParOf" srcId="{C650DF9B-D556-44A8-AC83-CECC72B66A1E}" destId="{0457D98E-701F-48D9-9B05-AA8DDA849395}" srcOrd="2" destOrd="0" presId="urn:microsoft.com/office/officeart/2008/layout/AlternatingPictureBlocks"/>
    <dgm:cxn modelId="{82EF1370-A4CD-43B4-8432-1CAC2F380B3D}" type="presParOf" srcId="{0457D98E-701F-48D9-9B05-AA8DDA849395}" destId="{747EC4AF-CDE6-4B7A-99A0-B83CBE0EADCC}" srcOrd="0" destOrd="0" presId="urn:microsoft.com/office/officeart/2008/layout/AlternatingPictureBlocks"/>
    <dgm:cxn modelId="{A100AF90-D4ED-4B04-85B4-D0E90E5223A1}" type="presParOf" srcId="{0457D98E-701F-48D9-9B05-AA8DDA849395}" destId="{5B889BDB-D17C-467B-9BF2-A77853B18C2C}" srcOrd="1" destOrd="0" presId="urn:microsoft.com/office/officeart/2008/layout/AlternatingPictureBlocks"/>
    <dgm:cxn modelId="{59C6BCFF-3258-4418-8A5D-1BD25A73D350}" type="presParOf" srcId="{C650DF9B-D556-44A8-AC83-CECC72B66A1E}" destId="{2C7B0947-17DC-474D-8AB2-51A3BAF525C3}" srcOrd="3" destOrd="0" presId="urn:microsoft.com/office/officeart/2008/layout/AlternatingPictureBlocks"/>
    <dgm:cxn modelId="{60879C9E-6CEA-4B62-903F-B6DFDDB427CA}" type="presParOf" srcId="{C650DF9B-D556-44A8-AC83-CECC72B66A1E}" destId="{3A1B100B-0353-4A28-AF3B-06F21538D2A9}" srcOrd="4" destOrd="0" presId="urn:microsoft.com/office/officeart/2008/layout/AlternatingPictureBlocks"/>
    <dgm:cxn modelId="{7FA41AA7-7C41-4BB4-83E8-B062828180FC}" type="presParOf" srcId="{3A1B100B-0353-4A28-AF3B-06F21538D2A9}" destId="{9488DCBC-F82B-401C-9FAE-BC85349A82DC}" srcOrd="0" destOrd="0" presId="urn:microsoft.com/office/officeart/2008/layout/AlternatingPictureBlocks"/>
    <dgm:cxn modelId="{9CC3660E-577C-42AA-9C17-1EE74269C1C2}" type="presParOf" srcId="{3A1B100B-0353-4A28-AF3B-06F21538D2A9}" destId="{D03B8EFB-747B-42FD-8826-886B66B2BF8F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84112C-52F1-4193-AC38-AC2F4EAD950E}">
      <dsp:nvSpPr>
        <dsp:cNvPr id="0" name=""/>
        <dsp:cNvSpPr/>
      </dsp:nvSpPr>
      <dsp:spPr>
        <a:xfrm>
          <a:off x="3869159" y="1646"/>
          <a:ext cx="2321983" cy="105019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kern="1200" dirty="0">
              <a:latin typeface="+mn-lt"/>
              <a:ea typeface="Calibri"/>
              <a:cs typeface="Times New Roman"/>
            </a:rPr>
            <a:t>8.35%</a:t>
          </a:r>
          <a:endParaRPr lang="ru-RU" sz="2800" kern="1200" dirty="0">
            <a:latin typeface="Calibri"/>
            <a:ea typeface="Calibri"/>
            <a:cs typeface="Times New Roman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kern="1200" dirty="0">
              <a:latin typeface="Calibri"/>
              <a:cs typeface="Times New Roman"/>
            </a:rPr>
            <a:t>ВВП</a:t>
          </a:r>
          <a:endParaRPr lang="ru-RU" sz="2800" kern="1200" dirty="0"/>
        </a:p>
      </dsp:txBody>
      <dsp:txXfrm>
        <a:off x="3869159" y="1646"/>
        <a:ext cx="2321983" cy="1050195"/>
      </dsp:txXfrm>
    </dsp:sp>
    <dsp:sp modelId="{2BC3EDCA-A763-4155-B021-1905BADA28C2}">
      <dsp:nvSpPr>
        <dsp:cNvPr id="0" name=""/>
        <dsp:cNvSpPr/>
      </dsp:nvSpPr>
      <dsp:spPr>
        <a:xfrm>
          <a:off x="2725496" y="1646"/>
          <a:ext cx="1039694" cy="1050195"/>
        </a:xfrm>
        <a:prstGeom prst="rect">
          <a:avLst/>
        </a:prstGeom>
        <a:blipFill>
          <a:blip xmlns:r="http://schemas.openxmlformats.org/officeDocument/2006/relationships" r:embed="rId1">
            <a:extLst/>
          </a:blip>
          <a:srcRect/>
          <a:stretch>
            <a:fillRect l="-1000" r="-1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7EC4AF-CDE6-4B7A-99A0-B83CBE0EADCC}">
      <dsp:nvSpPr>
        <dsp:cNvPr id="0" name=""/>
        <dsp:cNvSpPr/>
      </dsp:nvSpPr>
      <dsp:spPr>
        <a:xfrm>
          <a:off x="2725496" y="1225125"/>
          <a:ext cx="2321983" cy="1050195"/>
        </a:xfrm>
        <a:prstGeom prst="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200" kern="1200" dirty="0">
              <a:latin typeface="Calibri"/>
              <a:ea typeface="Calibri"/>
              <a:cs typeface="Times New Roman"/>
            </a:rPr>
            <a:t>31.8%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baseline="0" dirty="0">
              <a:latin typeface="Calibri"/>
              <a:ea typeface="Calibri"/>
              <a:cs typeface="Times New Roman"/>
            </a:rPr>
            <a:t>объема инвестиций</a:t>
          </a:r>
          <a:endParaRPr lang="ru-RU" sz="2200" kern="1200" dirty="0"/>
        </a:p>
      </dsp:txBody>
      <dsp:txXfrm>
        <a:off x="2725496" y="1225125"/>
        <a:ext cx="2321983" cy="1050195"/>
      </dsp:txXfrm>
    </dsp:sp>
    <dsp:sp modelId="{5B889BDB-D17C-467B-9BF2-A77853B18C2C}">
      <dsp:nvSpPr>
        <dsp:cNvPr id="0" name=""/>
        <dsp:cNvSpPr/>
      </dsp:nvSpPr>
      <dsp:spPr>
        <a:xfrm>
          <a:off x="5151448" y="1225125"/>
          <a:ext cx="1039694" cy="1050195"/>
        </a:xfrm>
        <a:prstGeom prst="rect">
          <a:avLst/>
        </a:prstGeom>
        <a:blipFill>
          <a:blip xmlns:r="http://schemas.openxmlformats.org/officeDocument/2006/relationships" r:embed="rId2" cstate="print">
            <a:extLst/>
          </a:blip>
          <a:srcRect/>
          <a:stretch>
            <a:fillRect l="-18000" r="-18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88DCBC-F82B-401C-9FAE-BC85349A82DC}">
      <dsp:nvSpPr>
        <dsp:cNvPr id="0" name=""/>
        <dsp:cNvSpPr/>
      </dsp:nvSpPr>
      <dsp:spPr>
        <a:xfrm>
          <a:off x="3788702" y="2448603"/>
          <a:ext cx="2429258" cy="1050195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/>
            <a:t>47.1%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>
              <a:latin typeface="Calibri"/>
              <a:ea typeface="Calibri"/>
              <a:cs typeface="Times New Roman"/>
            </a:rPr>
            <a:t>объема промышленности</a:t>
          </a:r>
          <a:endParaRPr lang="ru-RU" sz="1800" kern="1200" dirty="0"/>
        </a:p>
      </dsp:txBody>
      <dsp:txXfrm>
        <a:off x="3788702" y="2448603"/>
        <a:ext cx="2429258" cy="1050195"/>
      </dsp:txXfrm>
    </dsp:sp>
    <dsp:sp modelId="{D03B8EFB-747B-42FD-8826-886B66B2BF8F}">
      <dsp:nvSpPr>
        <dsp:cNvPr id="0" name=""/>
        <dsp:cNvSpPr/>
      </dsp:nvSpPr>
      <dsp:spPr>
        <a:xfrm>
          <a:off x="2698677" y="2448603"/>
          <a:ext cx="1039694" cy="1050195"/>
        </a:xfrm>
        <a:prstGeom prst="rect">
          <a:avLst/>
        </a:prstGeom>
        <a:blipFill>
          <a:blip xmlns:r="http://schemas.openxmlformats.org/officeDocument/2006/relationships" r:embed="rId3" cstate="print">
            <a:extLst/>
          </a:blip>
          <a:srcRect/>
          <a:stretch>
            <a:fillRect l="-17000" r="-17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1790" y="0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D4B3BE-EE5D-4779-9D37-680C7819982B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21932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1790" y="6421932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D63336-3A10-4C6F-8CE2-275A844496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7518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1790" y="0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BD239-775A-437A-B7C7-D7AFDC4E5B54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717800" y="506413"/>
            <a:ext cx="4506913" cy="2536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252" y="3211553"/>
            <a:ext cx="7954010" cy="304252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21932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1790" y="6421932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FE1FA-5EEB-4CCD-A1C9-B055A7181A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514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717800" y="506413"/>
            <a:ext cx="4506913" cy="2536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A3BC5-2E05-4163-98A1-798C2520AAC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525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0DDFC-8B6B-42B2-920F-E26B7ED73709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39A47-39F5-4020-AAA0-B09310D01F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684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0DDFC-8B6B-42B2-920F-E26B7ED73709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39A47-39F5-4020-AAA0-B09310D01F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451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0DDFC-8B6B-42B2-920F-E26B7ED73709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39A47-39F5-4020-AAA0-B09310D01F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454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0DDFC-8B6B-42B2-920F-E26B7ED73709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39A47-39F5-4020-AAA0-B09310D01F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586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0DDFC-8B6B-42B2-920F-E26B7ED73709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39A47-39F5-4020-AAA0-B09310D01F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808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0DDFC-8B6B-42B2-920F-E26B7ED73709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39A47-39F5-4020-AAA0-B09310D01F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63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0DDFC-8B6B-42B2-920F-E26B7ED73709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39A47-39F5-4020-AAA0-B09310D01F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875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0DDFC-8B6B-42B2-920F-E26B7ED73709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39A47-39F5-4020-AAA0-B09310D01F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889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0DDFC-8B6B-42B2-920F-E26B7ED73709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39A47-39F5-4020-AAA0-B09310D01F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798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0DDFC-8B6B-42B2-920F-E26B7ED73709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39A47-39F5-4020-AAA0-B09310D01F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176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0DDFC-8B6B-42B2-920F-E26B7ED73709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39A47-39F5-4020-AAA0-B09310D01F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586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0DDFC-8B6B-42B2-920F-E26B7ED73709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39A47-39F5-4020-AAA0-B09310D01F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506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2.png"/><Relationship Id="rId7" Type="http://schemas.openxmlformats.org/officeDocument/2006/relationships/diagramData" Target="../diagrams/data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11" Type="http://schemas.microsoft.com/office/2007/relationships/diagramDrawing" Target="../diagrams/drawing1.xml"/><Relationship Id="rId5" Type="http://schemas.openxmlformats.org/officeDocument/2006/relationships/image" Target="../media/image1.emf"/><Relationship Id="rId10" Type="http://schemas.openxmlformats.org/officeDocument/2006/relationships/diagramColors" Target="../diagrams/colors1.xml"/><Relationship Id="rId4" Type="http://schemas.openxmlformats.org/officeDocument/2006/relationships/oleObject" Target="../embeddings/oleObject2.bin"/><Relationship Id="rId9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9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49259" y="1"/>
            <a:ext cx="7772400" cy="1470025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7030A0"/>
                </a:solidFill>
                <a:cs typeface="Times New Roman" panose="02020603050405020304" pitchFamily="18" charset="0"/>
              </a:rPr>
              <a:t>Международный форум МИНГЕО</a:t>
            </a:r>
            <a:r>
              <a:rPr lang="ru-RU" sz="1800" dirty="0">
                <a:solidFill>
                  <a:srgbClr val="7030A0"/>
                </a:solidFill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7030A0"/>
                </a:solidFill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7030A0"/>
                </a:solidFill>
                <a:cs typeface="Times New Roman" panose="02020603050405020304" pitchFamily="18" charset="0"/>
              </a:rPr>
              <a:t>Красноярск, 22-23 мая 2019 г.</a:t>
            </a:r>
          </a:p>
        </p:txBody>
      </p:sp>
      <p:pic>
        <p:nvPicPr>
          <p:cNvPr id="9" name="Picture 2" descr="C:\Users\user\Desktop\logo_igd2_5eef44c76d8be3d4a1feeaefcda1c1a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9869" y="114344"/>
            <a:ext cx="1010296" cy="1010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3383699"/>
              </p:ext>
            </p:extLst>
          </p:nvPr>
        </p:nvGraphicFramePr>
        <p:xfrm>
          <a:off x="1991544" y="5657993"/>
          <a:ext cx="1500188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4" name="Презентация" r:id="rId4" imgW="4570654" imgH="3427618" progId="PowerPoint.Show.8">
                  <p:embed/>
                </p:oleObj>
              </mc:Choice>
              <mc:Fallback>
                <p:oleObj name="Презентация" r:id="rId4" imgW="4570654" imgH="3427618" progId="PowerPoint.Show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1544" y="5657993"/>
                        <a:ext cx="1500188" cy="1125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2" descr="http://www.geoportal-kg.org/templates/fusion/images/slideshow/slide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647" y="3429001"/>
            <a:ext cx="842962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 descr="Карьер+Подземка Каркасы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90375" y="3429000"/>
            <a:ext cx="2859897" cy="2105025"/>
          </a:xfrm>
          <a:prstGeom prst="rect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15" name="Рисунок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912" y="212440"/>
            <a:ext cx="1011198" cy="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95666" y="1065724"/>
            <a:ext cx="519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КГА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2861111" y="1772816"/>
            <a:ext cx="6548699" cy="1431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Горнодобывающая отрасль Кыргызстана. Внедрение горного кодекса и малое предпринимательство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662329" y="5805265"/>
            <a:ext cx="6192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00" i="1" dirty="0" err="1"/>
              <a:t>Заведущий</a:t>
            </a:r>
            <a:r>
              <a:rPr lang="ru-RU" altLang="ru-RU" sz="1600" i="1" dirty="0"/>
              <a:t> кафедрой ИГД и ГТ, Президент Кыргызской горной ассоциации, Президент Кыргызского общества экспертов недр</a:t>
            </a:r>
            <a:r>
              <a:rPr lang="en-US" altLang="ru-RU" sz="1600" i="1" dirty="0"/>
              <a:t>:</a:t>
            </a:r>
            <a:r>
              <a:rPr lang="ru-RU" altLang="ru-RU" sz="1600" i="1" dirty="0"/>
              <a:t> </a:t>
            </a:r>
          </a:p>
          <a:p>
            <a:pPr algn="ctr"/>
            <a:r>
              <a:rPr lang="ru-RU" altLang="ru-RU" sz="1600" i="1" dirty="0" err="1"/>
              <a:t>проф.Чунуев</a:t>
            </a:r>
            <a:r>
              <a:rPr lang="ru-RU" altLang="ru-RU" sz="1600" i="1" dirty="0"/>
              <a:t> И.К.</a:t>
            </a:r>
            <a:r>
              <a:rPr lang="en-US" altLang="ru-RU" sz="1600" i="1" dirty="0"/>
              <a:t> E:mail -</a:t>
            </a:r>
            <a:r>
              <a:rPr lang="en-US" altLang="ru-RU" sz="1600" i="1" dirty="0">
                <a:solidFill>
                  <a:srgbClr val="7030A0"/>
                </a:solidFill>
              </a:rPr>
              <a:t> IChunuev@gmail.com</a:t>
            </a:r>
            <a:endParaRPr lang="ru-RU" altLang="ru-RU" sz="1600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11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3767" y="476672"/>
            <a:ext cx="8229600" cy="850106"/>
          </a:xfr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indent="450850" fontAlgn="base">
              <a:spcAft>
                <a:spcPct val="0"/>
              </a:spcAft>
            </a:pPr>
            <a:r>
              <a:rPr lang="ru-RU" sz="28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itchFamily="18" charset="0"/>
              </a:rPr>
              <a:t>Перспективные запасы и прогнозные ресурсы металлических полезных ископаемых</a:t>
            </a:r>
            <a:endParaRPr lang="ru-RU" sz="4800" dirty="0">
              <a:solidFill>
                <a:schemeClr val="tx1"/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1703512" y="2012422"/>
          <a:ext cx="3177716" cy="4445901"/>
        </p:xfrm>
        <a:graphic>
          <a:graphicData uri="http://schemas.openxmlformats.org/drawingml/2006/table">
            <a:tbl>
              <a:tblPr firstRow="1" firstCol="1" bandRow="1" bandCol="1">
                <a:tableStyleId>{BC89EF96-8CEA-46FF-86C4-4CE0E7609802}</a:tableStyleId>
              </a:tblPr>
              <a:tblGrid>
                <a:gridCol w="12241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14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8613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Вид ПИ</a:t>
                      </a:r>
                      <a:endParaRPr lang="ru-RU" sz="1100" b="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3839" marR="538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Количество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месторож-дений</a:t>
                      </a:r>
                      <a:endParaRPr lang="ru-RU" sz="1100" b="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3839" marR="538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Запасы и прогнозные ресурсы</a:t>
                      </a:r>
                      <a:endParaRPr lang="ru-RU" sz="1100" b="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3839" marR="5383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204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Железо</a:t>
                      </a:r>
                      <a:endParaRPr lang="ru-RU" sz="11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3839" marR="538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12</a:t>
                      </a:r>
                      <a:endParaRPr lang="ru-RU" sz="1100" b="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3839" marR="53839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effectLst/>
                        </a:rPr>
                        <a:t>1791,4 млн. тонн</a:t>
                      </a:r>
                      <a:endParaRPr lang="ru-RU" sz="1100" b="0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53839" marR="5383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2612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Алюминий (бокситы)</a:t>
                      </a:r>
                      <a:endParaRPr lang="ru-RU" sz="1100" b="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3839" marR="538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10</a:t>
                      </a:r>
                      <a:endParaRPr lang="ru-RU" sz="1100" b="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3839" marR="53839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effectLst/>
                        </a:rPr>
                        <a:t>47067.9 тыс. тонн</a:t>
                      </a:r>
                      <a:endParaRPr lang="ru-RU" sz="1100" b="0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53839" marR="53839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8817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Алюминий (нефелиновые сиениты)</a:t>
                      </a:r>
                      <a:endParaRPr lang="ru-RU" sz="1100" b="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3839" marR="538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</a:t>
                      </a:r>
                      <a:endParaRPr lang="ru-RU" sz="1100" b="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3839" marR="53839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effectLst/>
                        </a:rPr>
                        <a:t>405403 тыс. тонн</a:t>
                      </a:r>
                      <a:endParaRPr lang="ru-RU" sz="1100" b="0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53839" marR="53839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6204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Медь</a:t>
                      </a:r>
                      <a:endParaRPr lang="ru-RU" sz="11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3839" marR="538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29</a:t>
                      </a:r>
                      <a:endParaRPr lang="ru-RU" sz="1100" b="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3839" marR="53839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effectLst/>
                        </a:rPr>
                        <a:t>6470.3 тыс. тонн</a:t>
                      </a:r>
                      <a:endParaRPr lang="ru-RU" sz="1100" b="0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53839" marR="53839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6204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Свинец</a:t>
                      </a:r>
                      <a:endParaRPr lang="ru-RU" sz="11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3839" marR="53839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27</a:t>
                      </a:r>
                      <a:endParaRPr lang="ru-RU" sz="1100" b="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3839" marR="53839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effectLst/>
                        </a:rPr>
                        <a:t>912 тыс. тонн</a:t>
                      </a:r>
                      <a:endParaRPr lang="ru-RU" sz="1100" b="0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53839" marR="53839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6204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Цинк</a:t>
                      </a:r>
                      <a:endParaRPr lang="ru-RU" sz="11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3839" marR="53839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effectLst/>
                        </a:rPr>
                        <a:t>452,9 тыс. тонн</a:t>
                      </a:r>
                      <a:endParaRPr lang="ru-RU" sz="1100" b="0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53839" marR="53839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6204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Олово</a:t>
                      </a:r>
                      <a:endParaRPr lang="ru-RU" sz="11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3839" marR="538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14</a:t>
                      </a:r>
                      <a:endParaRPr lang="ru-RU" sz="1100" b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3839" marR="538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277,7 тыс. тонн</a:t>
                      </a:r>
                      <a:endParaRPr lang="ru-RU" sz="1100" b="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3839" marR="53839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6204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Вольфрам </a:t>
                      </a:r>
                      <a:endParaRPr lang="ru-RU" sz="11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3839" marR="538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</a:t>
                      </a:r>
                      <a:endParaRPr lang="ru-RU" sz="1100" b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3839" marR="538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276.2 тыс. тонн</a:t>
                      </a:r>
                      <a:endParaRPr lang="ru-RU" sz="1100" b="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3839" marR="53839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6204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Молибден</a:t>
                      </a:r>
                      <a:endParaRPr lang="ru-RU" sz="11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3839" marR="538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18</a:t>
                      </a:r>
                      <a:endParaRPr lang="ru-RU" sz="1100" b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3839" marR="538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106 тыс. тонн</a:t>
                      </a:r>
                      <a:endParaRPr lang="ru-RU" sz="1100" b="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3839" marR="53839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6204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Ртуть</a:t>
                      </a:r>
                      <a:endParaRPr lang="ru-RU" sz="11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3839" marR="538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29</a:t>
                      </a:r>
                      <a:endParaRPr lang="ru-RU" sz="1100" b="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3839" marR="538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48,3 тыс. тонн</a:t>
                      </a:r>
                      <a:endParaRPr lang="ru-RU" sz="1100" b="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3839" marR="53839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6204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Сурьма</a:t>
                      </a:r>
                      <a:endParaRPr lang="ru-RU" sz="11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3839" marR="538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33</a:t>
                      </a:r>
                      <a:endParaRPr lang="ru-RU" sz="1100" b="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3839" marR="538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770,8 тыс. тонн</a:t>
                      </a:r>
                      <a:endParaRPr lang="ru-RU" sz="1100" b="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3839" marR="53839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6204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Редкоземельные  </a:t>
                      </a:r>
                      <a:endParaRPr lang="ru-RU" sz="11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3839" marR="538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11</a:t>
                      </a:r>
                      <a:endParaRPr lang="ru-RU" sz="1100" b="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3839" marR="538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75,1 тыс. тонн</a:t>
                      </a:r>
                      <a:endParaRPr lang="ru-RU" sz="1100" b="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3839" marR="53839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6204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Золото коренное</a:t>
                      </a:r>
                      <a:endParaRPr lang="ru-RU" sz="11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3839" marR="538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70</a:t>
                      </a:r>
                      <a:endParaRPr lang="ru-RU" sz="1100" b="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3839" marR="538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2123,7 тонн</a:t>
                      </a:r>
                      <a:endParaRPr lang="ru-RU" sz="1100" b="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3839" marR="53839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6204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Золото россыпное</a:t>
                      </a:r>
                      <a:endParaRPr lang="ru-RU" sz="11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3839" marR="538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63</a:t>
                      </a:r>
                      <a:endParaRPr lang="ru-RU" sz="1100" b="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3839" marR="538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25,6 тонн</a:t>
                      </a:r>
                      <a:endParaRPr lang="ru-RU" sz="1100" b="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3839" marR="53839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6204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Серебро</a:t>
                      </a:r>
                      <a:endParaRPr lang="ru-RU" sz="11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3839" marR="538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37</a:t>
                      </a:r>
                      <a:endParaRPr lang="ru-RU" sz="1100" b="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3839" marR="538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7406,5 тонн</a:t>
                      </a:r>
                      <a:endParaRPr lang="ru-RU" sz="1100" b="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3839" marR="53839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6204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Уран</a:t>
                      </a:r>
                      <a:endParaRPr lang="ru-RU" sz="11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3839" marR="538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22</a:t>
                      </a:r>
                      <a:endParaRPr lang="ru-RU" sz="1100" b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3839" marR="538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31,2 тыс. тонн</a:t>
                      </a:r>
                      <a:endParaRPr lang="ru-RU" sz="1100" b="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3839" marR="53839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4" t="17132" r="29030" b="38585"/>
          <a:stretch/>
        </p:blipFill>
        <p:spPr bwMode="auto">
          <a:xfrm>
            <a:off x="4966486" y="2012417"/>
            <a:ext cx="5513342" cy="26642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72" t="36515" r="12690" b="44450"/>
          <a:stretch/>
        </p:blipFill>
        <p:spPr bwMode="auto">
          <a:xfrm>
            <a:off x="8061227" y="4951237"/>
            <a:ext cx="1970973" cy="1431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23" t="17132" r="12939" b="63699"/>
          <a:stretch/>
        </p:blipFill>
        <p:spPr bwMode="auto">
          <a:xfrm>
            <a:off x="5900987" y="4941169"/>
            <a:ext cx="1970973" cy="1442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84033" y="4716872"/>
            <a:ext cx="17804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Arial Narrow" panose="020B0606020202030204" pitchFamily="34" charset="0"/>
              </a:rPr>
              <a:t>Условные обозначения: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4966486" y="2012418"/>
            <a:ext cx="3361762" cy="17794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100" b="1" dirty="0">
                <a:latin typeface="Arial Narrow" panose="020B0606020202030204" pitchFamily="34" charset="0"/>
                <a:cs typeface="Times New Roman" pitchFamily="18" charset="0"/>
              </a:rPr>
              <a:t>Карта металлических полезных ископаемых КР</a:t>
            </a:r>
            <a:endParaRPr lang="ru-RU" sz="1100" dirty="0">
              <a:latin typeface="Arial Narrow" panose="020B0606020202030204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2179516" y="1484785"/>
            <a:ext cx="8462173" cy="196553"/>
            <a:chOff x="655515" y="781663"/>
            <a:chExt cx="8462173" cy="196553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799530" y="848068"/>
              <a:ext cx="8318158" cy="67874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tx2">
                    <a:lumMod val="60000"/>
                    <a:lumOff val="40000"/>
                  </a:schemeClr>
                </a:gs>
                <a:gs pos="100000">
                  <a:schemeClr val="tx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00B0F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655515" y="781663"/>
              <a:ext cx="8462144" cy="66406"/>
            </a:xfrm>
            <a:prstGeom prst="rect">
              <a:avLst/>
            </a:prstGeom>
            <a:gradFill flip="none" rotWithShape="1">
              <a:gsLst>
                <a:gs pos="833">
                  <a:schemeClr val="bg1"/>
                </a:gs>
                <a:gs pos="50000">
                  <a:srgbClr val="FC9896"/>
                </a:gs>
                <a:gs pos="100000">
                  <a:srgbClr val="CC00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00B0F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834716" y="915942"/>
              <a:ext cx="8282943" cy="62274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35000">
                  <a:srgbClr val="FFFF00"/>
                </a:gs>
                <a:gs pos="100000">
                  <a:srgbClr val="FFCC00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00B0F0"/>
                </a:solidFill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232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user\Desktop\logo_igd2_5eef44c76d8be3d4a1feeaefcda1c1a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9869" y="114344"/>
            <a:ext cx="1010296" cy="1010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Объект 9"/>
          <p:cNvGraphicFramePr>
            <a:graphicFrameLocks noChangeAspect="1"/>
          </p:cNvGraphicFramePr>
          <p:nvPr>
            <p:extLst/>
          </p:nvPr>
        </p:nvGraphicFramePr>
        <p:xfrm>
          <a:off x="1849912" y="5694782"/>
          <a:ext cx="1500188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8" name="Презентация" r:id="rId4" imgW="4570654" imgH="3427618" progId="PowerPoint.Show.8">
                  <p:embed/>
                </p:oleObj>
              </mc:Choice>
              <mc:Fallback>
                <p:oleObj name="Презентация" r:id="rId4" imgW="4570654" imgH="3427618" progId="PowerPoint.Show.8">
                  <p:embed/>
                  <p:pic>
                    <p:nvPicPr>
                      <p:cNvPr id="10" name="Объект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9912" y="5694782"/>
                        <a:ext cx="1500188" cy="1125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Рисунок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912" y="182555"/>
            <a:ext cx="1011198" cy="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95666" y="1065724"/>
            <a:ext cx="519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КГА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2788045" y="350137"/>
            <a:ext cx="6548699" cy="1431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dirty="0">
                <a:solidFill>
                  <a:srgbClr val="0070C0"/>
                </a:solidFill>
              </a:rPr>
              <a:t>О необходимости разработки и внедрения Горного Кодекса в Кыргызстане</a:t>
            </a:r>
            <a:r>
              <a:rPr lang="ru-RU" sz="2400" dirty="0">
                <a:solidFill>
                  <a:srgbClr val="0070C0"/>
                </a:solidFill>
              </a:rPr>
              <a:t/>
            </a:r>
            <a:br>
              <a:rPr lang="ru-RU" sz="2400" dirty="0">
                <a:solidFill>
                  <a:srgbClr val="0070C0"/>
                </a:solidFill>
              </a:rPr>
            </a:br>
            <a:r>
              <a:rPr lang="ru-RU" alt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75720" y="5805265"/>
            <a:ext cx="6192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00" i="1" dirty="0" err="1"/>
              <a:t>Заведущий</a:t>
            </a:r>
            <a:r>
              <a:rPr lang="ru-RU" altLang="ru-RU" sz="1600" i="1" dirty="0"/>
              <a:t> кафедрой ИГД и ГТ, Президент Кыргызской горной ассоциации, Президент Кыргызского общества экспертов недр</a:t>
            </a:r>
            <a:r>
              <a:rPr lang="en-US" altLang="ru-RU" sz="1600" i="1" dirty="0"/>
              <a:t>:</a:t>
            </a:r>
            <a:r>
              <a:rPr lang="ru-RU" altLang="ru-RU" sz="1600" i="1" dirty="0"/>
              <a:t> </a:t>
            </a:r>
          </a:p>
          <a:p>
            <a:pPr algn="ctr"/>
            <a:r>
              <a:rPr lang="ru-RU" altLang="ru-RU" sz="1600" i="1" dirty="0" err="1"/>
              <a:t>проф.Чунуев</a:t>
            </a:r>
            <a:r>
              <a:rPr lang="ru-RU" altLang="ru-RU" sz="1600" i="1" dirty="0"/>
              <a:t> И.К.</a:t>
            </a:r>
            <a:r>
              <a:rPr lang="en-US" altLang="ru-RU" sz="1600" i="1" dirty="0"/>
              <a:t> E:mail -</a:t>
            </a:r>
            <a:r>
              <a:rPr lang="en-US" altLang="ru-RU" sz="1600" i="1" dirty="0">
                <a:solidFill>
                  <a:srgbClr val="7030A0"/>
                </a:solidFill>
              </a:rPr>
              <a:t> IChunuev@gmail.com</a:t>
            </a:r>
            <a:endParaRPr lang="ru-RU" altLang="ru-RU" sz="1600" i="1" dirty="0">
              <a:solidFill>
                <a:srgbClr val="7030A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91544" y="1373499"/>
            <a:ext cx="849694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/>
              <a:t>Основные вопросы, которые необходимо рассмотреть в Горном Кодексе:</a:t>
            </a:r>
          </a:p>
          <a:p>
            <a:endParaRPr lang="ru-RU" sz="2000" dirty="0"/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Государственный баланс запасов полезных ископаемых</a:t>
            </a:r>
            <a:endParaRPr lang="ru-RU" sz="1600" dirty="0"/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Упрощение регулятивных процедур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Порядок предоставления права пользования недрами (Статья 22 </a:t>
            </a:r>
            <a:r>
              <a:rPr lang="ru-RU" dirty="0" err="1"/>
              <a:t>ЗоНа</a:t>
            </a:r>
            <a:r>
              <a:rPr lang="ru-RU" dirty="0"/>
              <a:t>)</a:t>
            </a:r>
            <a:endParaRPr lang="ru-RU" sz="1600" dirty="0"/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Государственный кадастр месторождений и проявлений  полезных ископаемых (ГКМП)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Вторичный рынок прав пользования недрами</a:t>
            </a:r>
            <a:endParaRPr lang="ru-RU" sz="1600" dirty="0"/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Проведение политики в области добычи полезных ископаемых</a:t>
            </a:r>
            <a:endParaRPr lang="ru-RU" sz="1600" dirty="0"/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Государственный банк цифровой геологической информации</a:t>
            </a:r>
            <a:endParaRPr lang="ru-RU" sz="1600" dirty="0"/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Малое горное предпринимательство</a:t>
            </a:r>
            <a:endParaRPr lang="ru-RU" sz="1600" dirty="0"/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Вопросы ликвидации и рекультивации разработок месторождений</a:t>
            </a:r>
            <a:endParaRPr lang="ru-RU" sz="1600" dirty="0"/>
          </a:p>
          <a:p>
            <a:pPr lvl="1"/>
            <a:endParaRPr lang="ru-RU" sz="1400" b="1" i="1" dirty="0"/>
          </a:p>
          <a:p>
            <a:pPr lvl="1"/>
            <a:endParaRPr lang="ru-RU" sz="1400" b="1" i="1" dirty="0"/>
          </a:p>
          <a:p>
            <a:pPr lvl="1"/>
            <a:endParaRPr lang="en-US" sz="1400" b="1" i="1" dirty="0"/>
          </a:p>
          <a:p>
            <a:pPr lvl="1"/>
            <a:endParaRPr lang="ru-RU" sz="14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124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user\Desktop\logo_igd2_5eef44c76d8be3d4a1feeaefcda1c1a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9869" y="114344"/>
            <a:ext cx="1010296" cy="1010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5727946"/>
              </p:ext>
            </p:extLst>
          </p:nvPr>
        </p:nvGraphicFramePr>
        <p:xfrm>
          <a:off x="1849912" y="5694782"/>
          <a:ext cx="1500188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3" name="Презентация" r:id="rId4" imgW="4570654" imgH="3427618" progId="PowerPoint.Show.8">
                  <p:embed/>
                </p:oleObj>
              </mc:Choice>
              <mc:Fallback>
                <p:oleObj name="Презентация" r:id="rId4" imgW="4570654" imgH="3427618" progId="PowerPoint.Show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9912" y="5694782"/>
                        <a:ext cx="1500188" cy="1125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Рисунок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912" y="182555"/>
            <a:ext cx="1011198" cy="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95666" y="1065724"/>
            <a:ext cx="519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КГА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2788045" y="350137"/>
            <a:ext cx="6548699" cy="1431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dirty="0">
                <a:solidFill>
                  <a:srgbClr val="0070C0"/>
                </a:solidFill>
              </a:rPr>
              <a:t>О необходимости разработки и внедрения Горного Кодекса в Кыргызстане</a:t>
            </a:r>
            <a:r>
              <a:rPr lang="ru-RU" sz="2400" dirty="0">
                <a:solidFill>
                  <a:srgbClr val="0070C0"/>
                </a:solidFill>
              </a:rPr>
              <a:t/>
            </a:r>
            <a:br>
              <a:rPr lang="ru-RU" sz="2400" dirty="0">
                <a:solidFill>
                  <a:srgbClr val="0070C0"/>
                </a:solidFill>
              </a:rPr>
            </a:br>
            <a:r>
              <a:rPr lang="ru-RU" alt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75720" y="5805265"/>
            <a:ext cx="6192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00" i="1" dirty="0" err="1"/>
              <a:t>Заведущий</a:t>
            </a:r>
            <a:r>
              <a:rPr lang="ru-RU" altLang="ru-RU" sz="1600" i="1" dirty="0"/>
              <a:t> кафедрой ИГД и ГТ, Президент Кыргызской горной ассоциации, Президент Кыргызского общества экспертов недр</a:t>
            </a:r>
            <a:r>
              <a:rPr lang="en-US" altLang="ru-RU" sz="1600" i="1" dirty="0"/>
              <a:t>:</a:t>
            </a:r>
            <a:r>
              <a:rPr lang="ru-RU" altLang="ru-RU" sz="1600" i="1" dirty="0"/>
              <a:t> </a:t>
            </a:r>
          </a:p>
          <a:p>
            <a:pPr algn="ctr"/>
            <a:r>
              <a:rPr lang="ru-RU" altLang="ru-RU" sz="1600" i="1" dirty="0" err="1"/>
              <a:t>проф.Чунуев</a:t>
            </a:r>
            <a:r>
              <a:rPr lang="ru-RU" altLang="ru-RU" sz="1600" i="1" dirty="0"/>
              <a:t> И.К.</a:t>
            </a:r>
            <a:r>
              <a:rPr lang="en-US" altLang="ru-RU" sz="1600" i="1" dirty="0"/>
              <a:t> E:mail -</a:t>
            </a:r>
            <a:r>
              <a:rPr lang="en-US" altLang="ru-RU" sz="1600" i="1" dirty="0">
                <a:solidFill>
                  <a:srgbClr val="7030A0"/>
                </a:solidFill>
              </a:rPr>
              <a:t> IChunuev@gmail.com</a:t>
            </a:r>
            <a:endParaRPr lang="ru-RU" altLang="ru-RU" sz="1600" i="1" dirty="0">
              <a:solidFill>
                <a:srgbClr val="7030A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95666" y="1373499"/>
            <a:ext cx="8392822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cs typeface="Times New Roman" panose="02020603050405020304" pitchFamily="18" charset="0"/>
              </a:rPr>
              <a:t>Предпосылки разработки и внедрения Горного Кодекса в Кыргызстане</a:t>
            </a:r>
            <a:r>
              <a:rPr lang="en-US" sz="2000" b="1" dirty="0">
                <a:cs typeface="Times New Roman" panose="02020603050405020304" pitchFamily="18" charset="0"/>
              </a:rPr>
              <a:t>:</a:t>
            </a:r>
            <a:endParaRPr lang="ru-RU" sz="2000" b="1" dirty="0">
              <a:cs typeface="Times New Roman" panose="02020603050405020304" pitchFamily="18" charset="0"/>
            </a:endParaRPr>
          </a:p>
          <a:p>
            <a:endParaRPr lang="ru-RU" sz="2000" b="1" dirty="0"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cs typeface="Times New Roman" panose="02020603050405020304" pitchFamily="18" charset="0"/>
              </a:rPr>
              <a:t>Практически </a:t>
            </a:r>
            <a:r>
              <a:rPr lang="ru-RU" b="1" i="1" dirty="0">
                <a:cs typeface="Times New Roman" panose="02020603050405020304" pitchFamily="18" charset="0"/>
              </a:rPr>
              <a:t>все законодательство Кыргызстана кодифицировано (18 кодексов). </a:t>
            </a:r>
            <a:r>
              <a:rPr lang="ru-RU" sz="1600" i="1" dirty="0">
                <a:cs typeface="Times New Roman" panose="02020603050405020304" pitchFamily="18" charset="0"/>
              </a:rPr>
              <a:t>Вполне логично кодифицировать и недропользование. Действующее законодательство содержит множество устаревших советских норм и правил, не соответствующих рыночным условиям ведения бизнеса.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От обнаружения до ввода в эксплуатацию месторождения проходит не менее десяти лет, поэтому </a:t>
            </a:r>
            <a:r>
              <a:rPr lang="ru-RU" b="1" dirty="0"/>
              <a:t>главной целью Кодекса должно стать создание благоприятных условий для привлечения инвестиций в поиск и разведку месторождений полезных ископаемых (МПИ).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Если не привлекать инвестиции, в конце 20-х годов ожидается обвал горнодобывающей отрасли. В настоящее время идет широкое обсуждение </a:t>
            </a:r>
            <a:r>
              <a:rPr lang="ru-RU" b="1" i="1" dirty="0"/>
              <a:t>Проекта Национальной Стратегии Устойчивого Развития (НСУР) КР</a:t>
            </a:r>
            <a:r>
              <a:rPr lang="ru-RU" dirty="0"/>
              <a:t>, в котором обозначены шаги по привлечению инвестиций в горнодобывающей промышленности. 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Опыт других стран (Чили, Грузии, Казахстан и др.).</a:t>
            </a:r>
            <a:endParaRPr lang="en-US" dirty="0"/>
          </a:p>
          <a:p>
            <a:endParaRPr lang="en-US" dirty="0"/>
          </a:p>
          <a:p>
            <a:pPr lvl="1"/>
            <a:endParaRPr lang="ru-RU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036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user\Desktop\logo_igd2_5eef44c76d8be3d4a1feeaefcda1c1a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9869" y="114344"/>
            <a:ext cx="1010296" cy="1010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3100909"/>
              </p:ext>
            </p:extLst>
          </p:nvPr>
        </p:nvGraphicFramePr>
        <p:xfrm>
          <a:off x="1849912" y="5694782"/>
          <a:ext cx="1500188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27" name="Презентация" r:id="rId4" imgW="4570654" imgH="3427618" progId="PowerPoint.Show.8">
                  <p:embed/>
                </p:oleObj>
              </mc:Choice>
              <mc:Fallback>
                <p:oleObj name="Презентация" r:id="rId4" imgW="4570654" imgH="3427618" progId="PowerPoint.Show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9912" y="5694782"/>
                        <a:ext cx="1500188" cy="1125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Рисунок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912" y="182555"/>
            <a:ext cx="1011198" cy="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95666" y="1065724"/>
            <a:ext cx="519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КГА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2788045" y="350137"/>
            <a:ext cx="6548699" cy="1431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dirty="0">
                <a:solidFill>
                  <a:srgbClr val="0070C0"/>
                </a:solidFill>
              </a:rPr>
              <a:t>О необходимости разработки и внедрения Горного Кодекса в Кыргызстане</a:t>
            </a:r>
            <a:r>
              <a:rPr lang="ru-RU" sz="2400" dirty="0">
                <a:solidFill>
                  <a:srgbClr val="0070C0"/>
                </a:solidFill>
              </a:rPr>
              <a:t/>
            </a:r>
            <a:br>
              <a:rPr lang="ru-RU" sz="2400" dirty="0">
                <a:solidFill>
                  <a:srgbClr val="0070C0"/>
                </a:solidFill>
              </a:rPr>
            </a:br>
            <a:r>
              <a:rPr lang="ru-RU" alt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75720" y="5805265"/>
            <a:ext cx="6192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00" i="1" dirty="0" err="1"/>
              <a:t>Заведущий</a:t>
            </a:r>
            <a:r>
              <a:rPr lang="ru-RU" altLang="ru-RU" sz="1600" i="1" dirty="0"/>
              <a:t> кафедрой ИГД и ГТ, Президент Кыргызской горной ассоциации, Президент Кыргызского общества экспертов недр</a:t>
            </a:r>
            <a:r>
              <a:rPr lang="en-US" altLang="ru-RU" sz="1600" i="1" dirty="0"/>
              <a:t>:</a:t>
            </a:r>
            <a:r>
              <a:rPr lang="ru-RU" altLang="ru-RU" sz="1600" i="1" dirty="0"/>
              <a:t> </a:t>
            </a:r>
          </a:p>
          <a:p>
            <a:pPr algn="ctr"/>
            <a:r>
              <a:rPr lang="ru-RU" altLang="ru-RU" sz="1600" i="1" dirty="0" err="1"/>
              <a:t>проф.Чунуев</a:t>
            </a:r>
            <a:r>
              <a:rPr lang="ru-RU" altLang="ru-RU" sz="1600" i="1" dirty="0"/>
              <a:t> И.К.</a:t>
            </a:r>
            <a:r>
              <a:rPr lang="en-US" altLang="ru-RU" sz="1600" i="1" dirty="0"/>
              <a:t> E:mail -</a:t>
            </a:r>
            <a:r>
              <a:rPr lang="en-US" altLang="ru-RU" sz="1600" i="1" dirty="0">
                <a:solidFill>
                  <a:srgbClr val="7030A0"/>
                </a:solidFill>
              </a:rPr>
              <a:t> IChunuev@gmail.com</a:t>
            </a:r>
            <a:endParaRPr lang="ru-RU" altLang="ru-RU" sz="1600" i="1" dirty="0">
              <a:solidFill>
                <a:srgbClr val="7030A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91544" y="1373499"/>
            <a:ext cx="8496944" cy="546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cs typeface="Times New Roman" panose="02020603050405020304" pitchFamily="18" charset="0"/>
              </a:rPr>
              <a:t>Предпосылки разработки и внедрения Горного Кодекса в Кыргызстане</a:t>
            </a:r>
            <a:endParaRPr lang="en-US" sz="2000" b="1" dirty="0"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>
                <a:cs typeface="Times New Roman" panose="02020603050405020304" pitchFamily="18" charset="0"/>
              </a:rPr>
              <a:t>(</a:t>
            </a:r>
            <a:r>
              <a:rPr lang="ru-RU" sz="2000" b="1" dirty="0">
                <a:cs typeface="Times New Roman" panose="02020603050405020304" pitchFamily="18" charset="0"/>
              </a:rPr>
              <a:t>продолжение)</a:t>
            </a:r>
            <a:r>
              <a:rPr lang="en-US" sz="2000" b="1" dirty="0">
                <a:cs typeface="Times New Roman" panose="02020603050405020304" pitchFamily="18" charset="0"/>
              </a:rPr>
              <a:t>:</a:t>
            </a:r>
            <a:endParaRPr lang="ru-RU" sz="2000" b="1" dirty="0">
              <a:cs typeface="Times New Roman" panose="02020603050405020304" pitchFamily="18" charset="0"/>
            </a:endParaRPr>
          </a:p>
          <a:p>
            <a:endParaRPr lang="ru-RU" sz="2000" b="1" dirty="0"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Действующие в настоящее время подзаконные акты необоснованно расширительно толкуют </a:t>
            </a:r>
            <a:r>
              <a:rPr lang="ru-RU" b="1" dirty="0"/>
              <a:t>Закон о Недрах </a:t>
            </a:r>
            <a:r>
              <a:rPr lang="ru-RU" dirty="0"/>
              <a:t>(2012 г. и проект 2016 г.) и не всегда с ним согласуются. </a:t>
            </a:r>
            <a:r>
              <a:rPr lang="ru-RU" sz="1600" i="1" dirty="0"/>
              <a:t>Этот дефект может быть устранен Горным Кодексом.</a:t>
            </a:r>
            <a:endParaRPr lang="en-US" sz="1600" i="1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i="1" dirty="0"/>
              <a:t>Недропользование</a:t>
            </a:r>
            <a:r>
              <a:rPr lang="en-US" i="1" dirty="0"/>
              <a:t> – 9 (5 </a:t>
            </a:r>
            <a:r>
              <a:rPr lang="ru-RU" i="1" dirty="0"/>
              <a:t>- Законов и 4 - Положений)</a:t>
            </a:r>
            <a:r>
              <a:rPr lang="en-US" i="1" dirty="0"/>
              <a:t>;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i="1" dirty="0" err="1"/>
              <a:t>Акты,регулирующие</a:t>
            </a:r>
            <a:r>
              <a:rPr lang="ru-RU" i="1" dirty="0"/>
              <a:t> права на землю </a:t>
            </a:r>
            <a:r>
              <a:rPr lang="ru-RU" i="1" dirty="0" err="1"/>
              <a:t>недропользователей</a:t>
            </a:r>
            <a:r>
              <a:rPr lang="en-US" i="1" dirty="0"/>
              <a:t> – 4</a:t>
            </a:r>
            <a:r>
              <a:rPr lang="ru-RU" i="1" dirty="0"/>
              <a:t> (2 - Кодекса,1-Постановление,1-Положение)</a:t>
            </a:r>
            <a:r>
              <a:rPr lang="en-US" i="1" dirty="0"/>
              <a:t>;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i="1" dirty="0"/>
              <a:t>Акты, регулирующие налогообложение </a:t>
            </a:r>
            <a:r>
              <a:rPr lang="ru-RU" i="1" dirty="0" err="1"/>
              <a:t>недропользователей</a:t>
            </a:r>
            <a:r>
              <a:rPr lang="en-US" i="1" dirty="0"/>
              <a:t> – 5</a:t>
            </a:r>
            <a:r>
              <a:rPr lang="ru-RU" i="1" dirty="0"/>
              <a:t> (1-Кодекс,1-Закон,3-Положения)</a:t>
            </a:r>
            <a:r>
              <a:rPr lang="en-US" i="1" dirty="0"/>
              <a:t>;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i="1" dirty="0"/>
              <a:t>Акты, регулирующие вопросы охраны окружающей среды в процессе недропользования </a:t>
            </a:r>
            <a:r>
              <a:rPr lang="en-US" i="1" dirty="0"/>
              <a:t> - 6</a:t>
            </a:r>
            <a:r>
              <a:rPr lang="ru-RU" i="1" dirty="0"/>
              <a:t> (4-Закона, 2-Постановления)</a:t>
            </a:r>
            <a:r>
              <a:rPr lang="en-US" i="1" dirty="0"/>
              <a:t>;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i="1" dirty="0"/>
              <a:t>Уполномоченные государственные органы в сфере недропользования</a:t>
            </a:r>
            <a:r>
              <a:rPr lang="en-US" i="1" dirty="0"/>
              <a:t> – 5.</a:t>
            </a:r>
            <a:endParaRPr lang="ru-RU" i="1" dirty="0"/>
          </a:p>
          <a:p>
            <a:pPr lvl="1"/>
            <a:endParaRPr lang="ru-RU" sz="1500" b="1" i="1" dirty="0"/>
          </a:p>
          <a:p>
            <a:pPr lvl="1"/>
            <a:endParaRPr lang="ru-RU" sz="1400" b="1" i="1" dirty="0"/>
          </a:p>
          <a:p>
            <a:pPr lvl="1"/>
            <a:endParaRPr lang="en-US" sz="1400" b="1" i="1" dirty="0"/>
          </a:p>
          <a:p>
            <a:pPr lvl="1"/>
            <a:endParaRPr lang="ru-RU" sz="14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143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user\Desktop\logo_igd2_5eef44c76d8be3d4a1feeaefcda1c1a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9869" y="114344"/>
            <a:ext cx="1010296" cy="1010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1842311"/>
              </p:ext>
            </p:extLst>
          </p:nvPr>
        </p:nvGraphicFramePr>
        <p:xfrm>
          <a:off x="1849912" y="5694782"/>
          <a:ext cx="1500188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91" name="Презентация" r:id="rId4" imgW="4570654" imgH="3427618" progId="PowerPoint.Show.8">
                  <p:embed/>
                </p:oleObj>
              </mc:Choice>
              <mc:Fallback>
                <p:oleObj name="Презентация" r:id="rId4" imgW="4570654" imgH="3427618" progId="PowerPoint.Show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9912" y="5694782"/>
                        <a:ext cx="1500188" cy="1125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Рисунок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912" y="182555"/>
            <a:ext cx="1011198" cy="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95666" y="1065724"/>
            <a:ext cx="519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КГА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2788045" y="350137"/>
            <a:ext cx="6548699" cy="1431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dirty="0">
                <a:solidFill>
                  <a:srgbClr val="0070C0"/>
                </a:solidFill>
              </a:rPr>
              <a:t>О необходимости разработки и внедрения Горного Кодекса в Кыргызстане</a:t>
            </a:r>
            <a:r>
              <a:rPr lang="ru-RU" sz="2400" dirty="0">
                <a:solidFill>
                  <a:srgbClr val="0070C0"/>
                </a:solidFill>
              </a:rPr>
              <a:t/>
            </a:r>
            <a:br>
              <a:rPr lang="ru-RU" sz="2400" dirty="0">
                <a:solidFill>
                  <a:srgbClr val="0070C0"/>
                </a:solidFill>
              </a:rPr>
            </a:br>
            <a:r>
              <a:rPr lang="ru-RU" alt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75720" y="5805265"/>
            <a:ext cx="6192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00" i="1" dirty="0" err="1"/>
              <a:t>Заведущий</a:t>
            </a:r>
            <a:r>
              <a:rPr lang="ru-RU" altLang="ru-RU" sz="1600" i="1" dirty="0"/>
              <a:t> кафедрой ИГД и ГТ, Президент Кыргызской горной ассоциации, Президент Кыргызского общества экспертов недр</a:t>
            </a:r>
            <a:r>
              <a:rPr lang="en-US" altLang="ru-RU" sz="1600" i="1" dirty="0"/>
              <a:t>:</a:t>
            </a:r>
            <a:r>
              <a:rPr lang="ru-RU" altLang="ru-RU" sz="1600" i="1" dirty="0"/>
              <a:t> </a:t>
            </a:r>
          </a:p>
          <a:p>
            <a:pPr algn="ctr"/>
            <a:r>
              <a:rPr lang="ru-RU" altLang="ru-RU" sz="1600" i="1" dirty="0" err="1"/>
              <a:t>проф.Чунуев</a:t>
            </a:r>
            <a:r>
              <a:rPr lang="ru-RU" altLang="ru-RU" sz="1600" i="1" dirty="0"/>
              <a:t> И.К.</a:t>
            </a:r>
            <a:r>
              <a:rPr lang="en-US" altLang="ru-RU" sz="1600" i="1" dirty="0"/>
              <a:t> E:mail -</a:t>
            </a:r>
            <a:r>
              <a:rPr lang="en-US" altLang="ru-RU" sz="1600" i="1" dirty="0">
                <a:solidFill>
                  <a:srgbClr val="7030A0"/>
                </a:solidFill>
              </a:rPr>
              <a:t> IChunuev@gmail.com</a:t>
            </a:r>
            <a:endParaRPr lang="ru-RU" altLang="ru-RU" sz="1600" i="1" dirty="0">
              <a:solidFill>
                <a:srgbClr val="7030A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91544" y="1219612"/>
            <a:ext cx="8496944" cy="6478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cs typeface="Times New Roman" panose="02020603050405020304" pitchFamily="18" charset="0"/>
              </a:rPr>
              <a:t>Предлагаемая структура Горного Кодекса</a:t>
            </a:r>
            <a:r>
              <a:rPr lang="en-US" sz="2000" b="1" dirty="0">
                <a:cs typeface="Times New Roman" panose="02020603050405020304" pitchFamily="18" charset="0"/>
              </a:rPr>
              <a:t>:</a:t>
            </a:r>
            <a:endParaRPr lang="ru-RU" sz="2000" b="1" dirty="0"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b="1" dirty="0"/>
              <a:t>Общая часть</a:t>
            </a:r>
            <a:r>
              <a:rPr lang="ru-RU" dirty="0"/>
              <a:t> кодифицированного нормативного правового акта (кодекса). </a:t>
            </a:r>
            <a:r>
              <a:rPr lang="ru-RU" sz="1600" i="1" dirty="0"/>
              <a:t>В основу может быть заложен действующий «Закон о недрах» ( 2012 г. и проект 2016 г.)</a:t>
            </a:r>
            <a:r>
              <a:rPr lang="ru-RU" dirty="0"/>
              <a:t>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600" i="1" dirty="0"/>
              <a:t>фундаментальные положения (принципы, определения терминов, основные институты);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600" i="1" dirty="0"/>
              <a:t>специализированные нормативные положения;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600" i="1" dirty="0"/>
              <a:t>иные исходные нормативные положения, которые характеризуются высокой степенью обобщенности, стабильности и закладывают правовую основу использования (применения) норм особенной части.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b="1" dirty="0"/>
              <a:t>Особенная часть</a:t>
            </a:r>
            <a:r>
              <a:rPr lang="ru-RU" dirty="0"/>
              <a:t> (</a:t>
            </a:r>
            <a:r>
              <a:rPr lang="ru-RU" sz="1600" i="1" dirty="0"/>
              <a:t>будут отражены особенности других упомянутых законов и добавится раздел «О горной концессии», «О малом горном предпринимательстве»)</a:t>
            </a:r>
            <a:r>
              <a:rPr lang="ru-RU" dirty="0"/>
              <a:t> </a:t>
            </a:r>
            <a:r>
              <a:rPr lang="ru-RU" sz="1600" i="1" dirty="0"/>
              <a:t>может содержать нормы, которые обозначают</a:t>
            </a:r>
            <a:r>
              <a:rPr lang="en-US" sz="1600" i="1" dirty="0"/>
              <a:t>:</a:t>
            </a:r>
            <a:endParaRPr lang="ru-RU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i="1" dirty="0"/>
              <a:t>вид и меру (правила) возможного и должного поведения (юридические права и обязанности);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i="1" dirty="0"/>
              <a:t>вид и меру негативных (отрицательных) последствий возможных нарушений норм права (юридическую ответственность).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2000" b="1" dirty="0">
              <a:cs typeface="Times New Roman" panose="02020603050405020304" pitchFamily="18" charset="0"/>
            </a:endParaRPr>
          </a:p>
          <a:p>
            <a:pPr lvl="1"/>
            <a:endParaRPr lang="ru-RU" sz="1500" b="1" i="1" dirty="0"/>
          </a:p>
          <a:p>
            <a:pPr lvl="1"/>
            <a:endParaRPr lang="ru-RU" sz="1400" b="1" i="1" dirty="0"/>
          </a:p>
          <a:p>
            <a:pPr lvl="1"/>
            <a:endParaRPr lang="en-US" sz="1400" b="1" i="1" dirty="0"/>
          </a:p>
          <a:p>
            <a:pPr lvl="1"/>
            <a:endParaRPr lang="ru-RU" sz="14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550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user\Desktop\logo_igd2_5eef44c76d8be3d4a1feeaefcda1c1a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9869" y="114344"/>
            <a:ext cx="1010296" cy="1010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6074207"/>
              </p:ext>
            </p:extLst>
          </p:nvPr>
        </p:nvGraphicFramePr>
        <p:xfrm>
          <a:off x="1849912" y="5694782"/>
          <a:ext cx="1500188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47" name="Презентация" r:id="rId4" imgW="4570654" imgH="3427618" progId="PowerPoint.Show.8">
                  <p:embed/>
                </p:oleObj>
              </mc:Choice>
              <mc:Fallback>
                <p:oleObj name="Презентация" r:id="rId4" imgW="4570654" imgH="3427618" progId="PowerPoint.Show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9912" y="5694782"/>
                        <a:ext cx="1500188" cy="1125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Рисунок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912" y="182555"/>
            <a:ext cx="1011198" cy="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95666" y="1065724"/>
            <a:ext cx="519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КГА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2788045" y="350137"/>
            <a:ext cx="6548699" cy="1431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dirty="0">
                <a:solidFill>
                  <a:srgbClr val="0070C0"/>
                </a:solidFill>
              </a:rPr>
              <a:t>О необходимости разработки и внедрения Горного Кодекса в Кыргызстане</a:t>
            </a:r>
            <a:r>
              <a:rPr lang="ru-RU" sz="2400" dirty="0">
                <a:solidFill>
                  <a:srgbClr val="0070C0"/>
                </a:solidFill>
              </a:rPr>
              <a:t/>
            </a:r>
            <a:br>
              <a:rPr lang="ru-RU" sz="2400" dirty="0">
                <a:solidFill>
                  <a:srgbClr val="0070C0"/>
                </a:solidFill>
              </a:rPr>
            </a:br>
            <a:r>
              <a:rPr lang="ru-RU" alt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75720" y="5805265"/>
            <a:ext cx="6192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00" i="1" dirty="0" err="1"/>
              <a:t>Заведущий</a:t>
            </a:r>
            <a:r>
              <a:rPr lang="ru-RU" altLang="ru-RU" sz="1600" i="1" dirty="0"/>
              <a:t> кафедрой ИГД и ГТ, Президент Кыргызской горной ассоциации, Президент Кыргызского общества экспертов недр</a:t>
            </a:r>
            <a:r>
              <a:rPr lang="en-US" altLang="ru-RU" sz="1600" i="1" dirty="0"/>
              <a:t>:</a:t>
            </a:r>
            <a:r>
              <a:rPr lang="ru-RU" altLang="ru-RU" sz="1600" i="1" dirty="0"/>
              <a:t> </a:t>
            </a:r>
          </a:p>
          <a:p>
            <a:pPr algn="ctr"/>
            <a:r>
              <a:rPr lang="ru-RU" altLang="ru-RU" sz="1600" i="1" dirty="0" err="1"/>
              <a:t>проф.Чунуев</a:t>
            </a:r>
            <a:r>
              <a:rPr lang="ru-RU" altLang="ru-RU" sz="1600" i="1" dirty="0"/>
              <a:t> И.К.</a:t>
            </a:r>
            <a:r>
              <a:rPr lang="en-US" altLang="ru-RU" sz="1600" i="1" dirty="0"/>
              <a:t> E:mail -</a:t>
            </a:r>
            <a:r>
              <a:rPr lang="en-US" altLang="ru-RU" sz="1600" i="1" dirty="0">
                <a:solidFill>
                  <a:srgbClr val="7030A0"/>
                </a:solidFill>
              </a:rPr>
              <a:t> IChunuev@gmail.com</a:t>
            </a:r>
            <a:endParaRPr lang="ru-RU" altLang="ru-RU" sz="1600" i="1" dirty="0">
              <a:solidFill>
                <a:srgbClr val="7030A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91544" y="1373499"/>
            <a:ext cx="849694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/>
              <a:t>Основные вопросы, которые необходимо рассмотреть в Горном Кодексе:</a:t>
            </a:r>
          </a:p>
          <a:p>
            <a:endParaRPr lang="ru-RU" sz="2000" dirty="0"/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Государственный баланс запасов полезных ископаемых</a:t>
            </a:r>
            <a:endParaRPr lang="ru-RU" sz="1600" dirty="0"/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Упрощение регулятивных процедур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Порядок предоставления права пользования недрами (Статья 22 </a:t>
            </a:r>
            <a:r>
              <a:rPr lang="ru-RU" dirty="0" err="1"/>
              <a:t>ЗоНа</a:t>
            </a:r>
            <a:r>
              <a:rPr lang="ru-RU" dirty="0"/>
              <a:t>)</a:t>
            </a:r>
            <a:endParaRPr lang="ru-RU" sz="1600" dirty="0"/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Государственный кадастр месторождений и проявлений  полезных ископаемых (ГКМП)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Вторичный рынок прав пользования недрами</a:t>
            </a:r>
            <a:endParaRPr lang="ru-RU" sz="1600" dirty="0"/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Проведение политики в области добычи полезных ископаемых</a:t>
            </a:r>
            <a:endParaRPr lang="ru-RU" sz="1600" dirty="0"/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Государственный банк цифровой геологической информации</a:t>
            </a:r>
            <a:endParaRPr lang="ru-RU" sz="1600" dirty="0"/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Малое горное предпринимательство</a:t>
            </a:r>
            <a:endParaRPr lang="ru-RU" sz="1600" dirty="0"/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Вопросы ликвидации и рекультивации разработок месторождений</a:t>
            </a:r>
            <a:endParaRPr lang="ru-RU" sz="1600" dirty="0"/>
          </a:p>
          <a:p>
            <a:pPr lvl="1"/>
            <a:endParaRPr lang="ru-RU" sz="1400" b="1" i="1" dirty="0"/>
          </a:p>
          <a:p>
            <a:pPr lvl="1"/>
            <a:endParaRPr lang="ru-RU" sz="1400" b="1" i="1" dirty="0"/>
          </a:p>
          <a:p>
            <a:pPr lvl="1"/>
            <a:endParaRPr lang="en-US" sz="1400" b="1" i="1" dirty="0"/>
          </a:p>
          <a:p>
            <a:pPr lvl="1"/>
            <a:endParaRPr lang="ru-RU" sz="14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426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user\Desktop\logo_igd2_5eef44c76d8be3d4a1feeaefcda1c1a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9869" y="114344"/>
            <a:ext cx="1010296" cy="1010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5423555"/>
              </p:ext>
            </p:extLst>
          </p:nvPr>
        </p:nvGraphicFramePr>
        <p:xfrm>
          <a:off x="1849912" y="5694782"/>
          <a:ext cx="1500188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9" name="Презентация" r:id="rId4" imgW="4570654" imgH="3427618" progId="PowerPoint.Show.8">
                  <p:embed/>
                </p:oleObj>
              </mc:Choice>
              <mc:Fallback>
                <p:oleObj name="Презентация" r:id="rId4" imgW="4570654" imgH="3427618" progId="PowerPoint.Show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9912" y="5694782"/>
                        <a:ext cx="1500188" cy="1125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Рисунок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912" y="182555"/>
            <a:ext cx="1011198" cy="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95666" y="1065724"/>
            <a:ext cx="519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КГА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2788045" y="350137"/>
            <a:ext cx="6548699" cy="1431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dirty="0">
                <a:solidFill>
                  <a:srgbClr val="0070C0"/>
                </a:solidFill>
              </a:rPr>
              <a:t>О необходимости разработки и внедрения Горного Кодекса в Кыргызстане</a:t>
            </a:r>
            <a:r>
              <a:rPr lang="ru-RU" sz="2400" dirty="0">
                <a:solidFill>
                  <a:srgbClr val="0070C0"/>
                </a:solidFill>
              </a:rPr>
              <a:t/>
            </a:r>
            <a:br>
              <a:rPr lang="ru-RU" sz="2400" dirty="0">
                <a:solidFill>
                  <a:srgbClr val="0070C0"/>
                </a:solidFill>
              </a:rPr>
            </a:br>
            <a:r>
              <a:rPr lang="ru-RU" alt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75720" y="5805265"/>
            <a:ext cx="6192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00" i="1" dirty="0" err="1"/>
              <a:t>Заведущий</a:t>
            </a:r>
            <a:r>
              <a:rPr lang="ru-RU" altLang="ru-RU" sz="1600" i="1" dirty="0"/>
              <a:t> кафедрой ИГД и ГТ, Президент Кыргызской горной ассоциации, Президент Кыргызского общества экспертов недр</a:t>
            </a:r>
            <a:r>
              <a:rPr lang="en-US" altLang="ru-RU" sz="1600" i="1" dirty="0"/>
              <a:t>:</a:t>
            </a:r>
            <a:r>
              <a:rPr lang="ru-RU" altLang="ru-RU" sz="1600" i="1" dirty="0"/>
              <a:t> </a:t>
            </a:r>
          </a:p>
          <a:p>
            <a:pPr algn="ctr"/>
            <a:r>
              <a:rPr lang="ru-RU" altLang="ru-RU" sz="1600" i="1" dirty="0" err="1"/>
              <a:t>проф.Чунуев</a:t>
            </a:r>
            <a:r>
              <a:rPr lang="ru-RU" altLang="ru-RU" sz="1600" i="1" dirty="0"/>
              <a:t> И.К.</a:t>
            </a:r>
            <a:r>
              <a:rPr lang="en-US" altLang="ru-RU" sz="1600" i="1" dirty="0"/>
              <a:t> E:mail -</a:t>
            </a:r>
            <a:r>
              <a:rPr lang="en-US" altLang="ru-RU" sz="1600" i="1" dirty="0">
                <a:solidFill>
                  <a:srgbClr val="7030A0"/>
                </a:solidFill>
              </a:rPr>
              <a:t> IChunuev@gmail.com</a:t>
            </a:r>
            <a:endParaRPr lang="ru-RU" altLang="ru-RU" sz="1600" i="1" dirty="0">
              <a:solidFill>
                <a:srgbClr val="7030A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91544" y="1373500"/>
            <a:ext cx="849694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/>
              <a:t>1.Государственный баланс запасов полезных ископаемых</a:t>
            </a:r>
            <a:r>
              <a:rPr lang="en-US" sz="2000" b="1" dirty="0"/>
              <a:t>:</a:t>
            </a:r>
          </a:p>
          <a:p>
            <a:pPr algn="ctr"/>
            <a:r>
              <a:rPr lang="ru-RU" sz="1600" dirty="0"/>
              <a:t>Месторождения, запасы которых прошли экспертизу </a:t>
            </a:r>
          </a:p>
          <a:p>
            <a:pPr algn="ctr"/>
            <a:r>
              <a:rPr lang="ru-RU" sz="1600" dirty="0"/>
              <a:t>по стандартам семейства </a:t>
            </a:r>
            <a:r>
              <a:rPr lang="en-US" sz="1600" dirty="0"/>
              <a:t>CRIRSCO</a:t>
            </a:r>
          </a:p>
          <a:p>
            <a:pPr algn="ctr"/>
            <a:endParaRPr lang="ru-RU" dirty="0"/>
          </a:p>
          <a:p>
            <a:pPr lvl="0"/>
            <a:endParaRPr lang="ru-RU" sz="2000" b="1" dirty="0"/>
          </a:p>
          <a:p>
            <a:pPr lvl="1"/>
            <a:endParaRPr lang="ru-RU" sz="1400" b="1" i="1" dirty="0"/>
          </a:p>
          <a:p>
            <a:pPr lvl="1"/>
            <a:endParaRPr lang="ru-RU" sz="1400" b="1" i="1" dirty="0"/>
          </a:p>
          <a:p>
            <a:pPr lvl="1"/>
            <a:endParaRPr lang="en-US" sz="1400" b="1" i="1" dirty="0"/>
          </a:p>
          <a:p>
            <a:pPr lvl="1"/>
            <a:endParaRPr lang="ru-RU" sz="14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106164"/>
              </p:ext>
            </p:extLst>
          </p:nvPr>
        </p:nvGraphicFramePr>
        <p:xfrm>
          <a:off x="4151785" y="2252546"/>
          <a:ext cx="4392489" cy="3361721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470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71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23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20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9946"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2715" marR="62715" marT="871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Месторождение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15" marR="62715" marT="871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Кодекс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15" marR="62715" marT="871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Биржа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15" marR="62715" marT="871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3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1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15" marR="62715" marT="871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ru-RU" sz="1200" b="1" dirty="0" err="1">
                          <a:effectLst/>
                        </a:rPr>
                        <a:t>Талдыбулак</a:t>
                      </a:r>
                      <a:r>
                        <a:rPr lang="ru-RU" sz="1200" b="1" dirty="0">
                          <a:effectLst/>
                        </a:rPr>
                        <a:t> </a:t>
                      </a:r>
                      <a:r>
                        <a:rPr lang="ru-RU" sz="1200" b="1" dirty="0" err="1">
                          <a:effectLst/>
                        </a:rPr>
                        <a:t>Таласский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15" marR="62715" marT="871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</a:rPr>
                        <a:t>JORC</a:t>
                      </a:r>
                      <a:r>
                        <a:rPr lang="ru-RU" sz="1200" b="1" dirty="0">
                          <a:effectLst/>
                        </a:rPr>
                        <a:t>, (SAMREC)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15" marR="62715" marT="871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</a:rPr>
                        <a:t>ASX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15" marR="62715" marT="871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10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2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15" marR="62715" marT="871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ru-RU" sz="1200" b="1" dirty="0" err="1">
                          <a:effectLst/>
                        </a:rPr>
                        <a:t>Андаш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15" marR="62715" marT="871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</a:rPr>
                        <a:t>JORC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15" marR="62715" marT="871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</a:rPr>
                        <a:t>ASX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15" marR="62715" marT="871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10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3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15" marR="62715" marT="871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Акташ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15" marR="62715" marT="871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</a:rPr>
                        <a:t>JORC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15" marR="62715" marT="871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</a:rPr>
                        <a:t>ASX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15" marR="62715" marT="871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10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4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15" marR="62715" marT="871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ru-RU" sz="1200" b="1" dirty="0" err="1">
                          <a:effectLst/>
                        </a:rPr>
                        <a:t>Жамгыр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15" marR="62715" marT="871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</a:rPr>
                        <a:t>PERC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15" marR="62715" marT="871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</a:rPr>
                        <a:t>LME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15" marR="62715" marT="871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10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5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15" marR="62715" marT="871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ru-RU" sz="1200" b="1" dirty="0" err="1">
                          <a:effectLst/>
                        </a:rPr>
                        <a:t>Бозымчак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15" marR="62715" marT="871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</a:rPr>
                        <a:t>PERC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15" marR="62715" marT="871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</a:rPr>
                        <a:t>LME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15" marR="62715" marT="871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10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6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15" marR="62715" marT="871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ru-RU" sz="1200" b="1" dirty="0" err="1">
                          <a:effectLst/>
                        </a:rPr>
                        <a:t>Чаарат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15" marR="62715" marT="871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</a:rPr>
                        <a:t>PERC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15" marR="62715" marT="871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</a:rPr>
                        <a:t>LME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15" marR="62715" marT="871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23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7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15" marR="62715" marT="871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ru-RU" sz="1200" b="1" dirty="0" err="1">
                          <a:effectLst/>
                        </a:rPr>
                        <a:t>Кутессай</a:t>
                      </a:r>
                      <a:r>
                        <a:rPr lang="ru-RU" sz="1200" b="1" dirty="0">
                          <a:effectLst/>
                        </a:rPr>
                        <a:t> </a:t>
                      </a:r>
                      <a:r>
                        <a:rPr lang="en-US" sz="1200" b="1" dirty="0">
                          <a:effectLst/>
                        </a:rPr>
                        <a:t>II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15" marR="62715" marT="871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</a:rPr>
                        <a:t>JORC </a:t>
                      </a:r>
                      <a:r>
                        <a:rPr lang="ru-RU" sz="1200" b="1" dirty="0">
                          <a:effectLst/>
                        </a:rPr>
                        <a:t> (</a:t>
                      </a:r>
                      <a:r>
                        <a:rPr lang="en-US" sz="1200" b="1" dirty="0">
                          <a:effectLst/>
                        </a:rPr>
                        <a:t>CIM NI-43-101</a:t>
                      </a:r>
                      <a:r>
                        <a:rPr lang="ru-RU" sz="1200" b="1" dirty="0">
                          <a:effectLst/>
                        </a:rPr>
                        <a:t>)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15" marR="62715" marT="871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</a:rPr>
                        <a:t>TSE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15" marR="62715" marT="871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10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8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15" marR="62715" marT="871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ru-RU" sz="1200" b="1" dirty="0" err="1">
                          <a:effectLst/>
                        </a:rPr>
                        <a:t>Кумтор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15" marR="62715" marT="871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</a:rPr>
                        <a:t>CIM NI-43-101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15" marR="62715" marT="871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</a:rPr>
                        <a:t>TSE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15" marR="62715" marT="871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10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9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15" marR="62715" marT="871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ru-RU" sz="1200" b="1" dirty="0" err="1">
                          <a:effectLst/>
                        </a:rPr>
                        <a:t>Шамбесай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15" marR="62715" marT="871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</a:rPr>
                        <a:t>JORC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15" marR="62715" marT="871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</a:rPr>
                        <a:t>ASX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15" marR="62715" marT="871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10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10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15" marR="62715" marT="871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ru-RU" sz="1200" b="1" dirty="0" err="1">
                          <a:effectLst/>
                        </a:rPr>
                        <a:t>Джеруй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15" marR="62715" marT="871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</a:rPr>
                        <a:t>SME</a:t>
                      </a:r>
                      <a:r>
                        <a:rPr lang="ru-RU" sz="1200" b="1" dirty="0">
                          <a:effectLst/>
                        </a:rPr>
                        <a:t>, </a:t>
                      </a:r>
                      <a:r>
                        <a:rPr lang="en-US" sz="1200" b="1" dirty="0">
                          <a:effectLst/>
                        </a:rPr>
                        <a:t>PERC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15" marR="62715" marT="871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</a:rPr>
                        <a:t>LME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15" marR="62715" marT="871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10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11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15" marR="62715" marT="871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ru-RU" sz="1200" b="1" dirty="0" err="1">
                          <a:effectLst/>
                        </a:rPr>
                        <a:t>Куранджайляу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15" marR="62715" marT="871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</a:rPr>
                        <a:t>JORC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15" marR="62715" marT="871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</a:rPr>
                        <a:t>ASX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15" marR="62715" marT="871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10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12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15" marR="62715" marT="871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ru-RU" sz="1200" b="1" dirty="0" err="1">
                          <a:effectLst/>
                        </a:rPr>
                        <a:t>Долпран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15" marR="62715" marT="871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</a:rPr>
                        <a:t>JORC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15" marR="62715" marT="871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</a:rPr>
                        <a:t>ASX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15" marR="62715" marT="871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512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user\Desktop\logo_igd2_5eef44c76d8be3d4a1feeaefcda1c1a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9869" y="114344"/>
            <a:ext cx="1010296" cy="1010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4195133"/>
              </p:ext>
            </p:extLst>
          </p:nvPr>
        </p:nvGraphicFramePr>
        <p:xfrm>
          <a:off x="1849912" y="5694782"/>
          <a:ext cx="1500188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11" name="Презентация" r:id="rId4" imgW="4570654" imgH="3427618" progId="PowerPoint.Show.8">
                  <p:embed/>
                </p:oleObj>
              </mc:Choice>
              <mc:Fallback>
                <p:oleObj name="Презентация" r:id="rId4" imgW="4570654" imgH="3427618" progId="PowerPoint.Show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9912" y="5694782"/>
                        <a:ext cx="1500188" cy="1125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Рисунок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912" y="182555"/>
            <a:ext cx="1011198" cy="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95666" y="1065724"/>
            <a:ext cx="519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КГА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2788045" y="350137"/>
            <a:ext cx="6548699" cy="1431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dirty="0">
                <a:solidFill>
                  <a:srgbClr val="0070C0"/>
                </a:solidFill>
              </a:rPr>
              <a:t>О необходимости разработки и внедрения Горного Кодекса в Кыргызстане</a:t>
            </a:r>
            <a:r>
              <a:rPr lang="ru-RU" sz="2400" dirty="0">
                <a:solidFill>
                  <a:srgbClr val="0070C0"/>
                </a:solidFill>
              </a:rPr>
              <a:t/>
            </a:r>
            <a:br>
              <a:rPr lang="ru-RU" sz="2400" dirty="0">
                <a:solidFill>
                  <a:srgbClr val="0070C0"/>
                </a:solidFill>
              </a:rPr>
            </a:br>
            <a:r>
              <a:rPr lang="ru-RU" alt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75720" y="5805265"/>
            <a:ext cx="6192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00" i="1" dirty="0" err="1"/>
              <a:t>Заведущий</a:t>
            </a:r>
            <a:r>
              <a:rPr lang="ru-RU" altLang="ru-RU" sz="1600" i="1" dirty="0"/>
              <a:t> кафедрой ИГД и ГТ, Президент Кыргызской горной ассоциации, Президент Кыргызского общества экспертов недр</a:t>
            </a:r>
            <a:r>
              <a:rPr lang="en-US" altLang="ru-RU" sz="1600" i="1" dirty="0"/>
              <a:t>:</a:t>
            </a:r>
            <a:r>
              <a:rPr lang="ru-RU" altLang="ru-RU" sz="1600" i="1" dirty="0"/>
              <a:t> </a:t>
            </a:r>
          </a:p>
          <a:p>
            <a:pPr algn="ctr"/>
            <a:r>
              <a:rPr lang="ru-RU" altLang="ru-RU" sz="1600" i="1" dirty="0" err="1"/>
              <a:t>проф.Чунуев</a:t>
            </a:r>
            <a:r>
              <a:rPr lang="ru-RU" altLang="ru-RU" sz="1600" i="1" dirty="0"/>
              <a:t> И.К.</a:t>
            </a:r>
            <a:r>
              <a:rPr lang="en-US" altLang="ru-RU" sz="1600" i="1" dirty="0"/>
              <a:t> E:mail -</a:t>
            </a:r>
            <a:r>
              <a:rPr lang="en-US" altLang="ru-RU" sz="1600" i="1" dirty="0">
                <a:solidFill>
                  <a:srgbClr val="7030A0"/>
                </a:solidFill>
              </a:rPr>
              <a:t> IChunuev@gmail.com</a:t>
            </a:r>
            <a:endParaRPr lang="ru-RU" altLang="ru-RU" sz="1600" i="1" dirty="0">
              <a:solidFill>
                <a:srgbClr val="7030A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91544" y="1373500"/>
            <a:ext cx="849694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/>
              <a:t>1.Государственный баланс запасов полезных ископаемых</a:t>
            </a:r>
            <a:r>
              <a:rPr lang="en-US" sz="2000" b="1" dirty="0"/>
              <a:t>:</a:t>
            </a:r>
            <a:endParaRPr lang="ru-RU" sz="2000" b="1" dirty="0"/>
          </a:p>
          <a:p>
            <a:pPr lvl="0"/>
            <a:endParaRPr lang="en-US" sz="2000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В Горном кодексе требуется законодательно признать международную номенклатуру и классификацию запасов, и международные стандарты отчетности</a:t>
            </a:r>
            <a:r>
              <a:rPr lang="en-US" dirty="0"/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необходимо предусмотреть ежегодные отчеты о состоянии  запасов отрабатываемых месторождений, подписанные компетентными экспертами и в таком виде учитываемые Государственным балансом, сохранив 5-ГР</a:t>
            </a:r>
            <a:r>
              <a:rPr lang="en-US" dirty="0"/>
              <a:t>;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следует передать  экспертизы сертифицированным и аккредитованным специалистам - членам независимых профессиональных объединений, имеющих  </a:t>
            </a:r>
            <a:r>
              <a:rPr lang="ru-RU" dirty="0" err="1"/>
              <a:t>санкционный</a:t>
            </a:r>
            <a:r>
              <a:rPr lang="ru-RU" dirty="0"/>
              <a:t> механизм.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b="1" dirty="0"/>
          </a:p>
          <a:p>
            <a:pPr lvl="1"/>
            <a:r>
              <a:rPr lang="ru-RU" i="1" dirty="0"/>
              <a:t>В Кыргызстане создано Кыргызское Общество Экспертов Недр ( КОЭН, апрель 2017 г.) и ведутся совместные работы данного Общества с ГКЗ КР по внедрению стандартов </a:t>
            </a:r>
            <a:r>
              <a:rPr lang="en-US" i="1" dirty="0"/>
              <a:t>CRIRSCO</a:t>
            </a:r>
            <a:r>
              <a:rPr lang="ru-RU" i="1" dirty="0"/>
              <a:t>.</a:t>
            </a:r>
          </a:p>
          <a:p>
            <a:pPr lvl="1"/>
            <a:endParaRPr lang="ru-RU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334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user\Desktop\logo_igd2_5eef44c76d8be3d4a1feeaefcda1c1a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9869" y="114344"/>
            <a:ext cx="1010296" cy="1010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7163626"/>
              </p:ext>
            </p:extLst>
          </p:nvPr>
        </p:nvGraphicFramePr>
        <p:xfrm>
          <a:off x="1849912" y="5694782"/>
          <a:ext cx="1500188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13" name="Презентация" r:id="rId4" imgW="4570654" imgH="3427618" progId="PowerPoint.Show.8">
                  <p:embed/>
                </p:oleObj>
              </mc:Choice>
              <mc:Fallback>
                <p:oleObj name="Презентация" r:id="rId4" imgW="4570654" imgH="3427618" progId="PowerPoint.Show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9912" y="5694782"/>
                        <a:ext cx="1500188" cy="1125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Рисунок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912" y="182555"/>
            <a:ext cx="1011198" cy="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95666" y="1065724"/>
            <a:ext cx="519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КГА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2788045" y="350137"/>
            <a:ext cx="6548699" cy="1431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dirty="0">
                <a:solidFill>
                  <a:srgbClr val="0070C0"/>
                </a:solidFill>
              </a:rPr>
              <a:t>О необходимости разработки и внедрения Горного Кодекса в Кыргызстане</a:t>
            </a:r>
            <a:r>
              <a:rPr lang="ru-RU" sz="2400" dirty="0">
                <a:solidFill>
                  <a:srgbClr val="0070C0"/>
                </a:solidFill>
              </a:rPr>
              <a:t/>
            </a:r>
            <a:br>
              <a:rPr lang="ru-RU" sz="2400" dirty="0">
                <a:solidFill>
                  <a:srgbClr val="0070C0"/>
                </a:solidFill>
              </a:rPr>
            </a:br>
            <a:r>
              <a:rPr lang="ru-RU" alt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75720" y="5805265"/>
            <a:ext cx="6192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00" i="1" dirty="0" err="1"/>
              <a:t>Заведущий</a:t>
            </a:r>
            <a:r>
              <a:rPr lang="ru-RU" altLang="ru-RU" sz="1600" i="1" dirty="0"/>
              <a:t> кафедрой ИГД и ГТ, Президент Кыргызской горной ассоциации, Президент Кыргызского общества экспертов недр</a:t>
            </a:r>
            <a:r>
              <a:rPr lang="en-US" altLang="ru-RU" sz="1600" i="1" dirty="0"/>
              <a:t>:</a:t>
            </a:r>
            <a:r>
              <a:rPr lang="ru-RU" altLang="ru-RU" sz="1600" i="1" dirty="0"/>
              <a:t> </a:t>
            </a:r>
          </a:p>
          <a:p>
            <a:pPr algn="ctr"/>
            <a:r>
              <a:rPr lang="ru-RU" altLang="ru-RU" sz="1600" i="1" dirty="0" err="1"/>
              <a:t>проф.Чунуев</a:t>
            </a:r>
            <a:r>
              <a:rPr lang="ru-RU" altLang="ru-RU" sz="1600" i="1" dirty="0"/>
              <a:t> И.К.</a:t>
            </a:r>
            <a:r>
              <a:rPr lang="en-US" altLang="ru-RU" sz="1600" i="1" dirty="0"/>
              <a:t> E:mail -</a:t>
            </a:r>
            <a:r>
              <a:rPr lang="en-US" altLang="ru-RU" sz="1600" i="1" dirty="0">
                <a:solidFill>
                  <a:srgbClr val="7030A0"/>
                </a:solidFill>
              </a:rPr>
              <a:t> IChunuev@gmail.com</a:t>
            </a:r>
            <a:endParaRPr lang="ru-RU" altLang="ru-RU" sz="1600" i="1" dirty="0">
              <a:solidFill>
                <a:srgbClr val="7030A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91544" y="1373499"/>
            <a:ext cx="8496944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/>
              <a:t>2.Упрощение регулятивных процедур (</a:t>
            </a:r>
            <a:r>
              <a:rPr lang="ru-RU" sz="1600" i="1" dirty="0"/>
              <a:t>Регулирование недропользования необходимо избавить от чрезмерного государственного регулирования)</a:t>
            </a:r>
            <a:r>
              <a:rPr lang="en-US" dirty="0"/>
              <a:t>:</a:t>
            </a:r>
            <a:endParaRPr lang="ru-RU" dirty="0"/>
          </a:p>
          <a:p>
            <a:pPr algn="ctr"/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Постановлением</a:t>
            </a:r>
            <a:r>
              <a:rPr lang="ru-RU" b="1" dirty="0"/>
              <a:t> </a:t>
            </a:r>
            <a:r>
              <a:rPr lang="ru-RU" dirty="0"/>
              <a:t>от 12 января 2015 года № 4 [2]:</a:t>
            </a:r>
            <a:r>
              <a:rPr lang="ru-RU" i="1" dirty="0"/>
              <a:t> Правительством КР совместно с ОБСЕ запущена Регулятивная реформа, включающая</a:t>
            </a:r>
            <a:r>
              <a:rPr lang="ru-RU" b="1" dirty="0"/>
              <a:t> </a:t>
            </a:r>
            <a:r>
              <a:rPr lang="ru-RU" i="1" dirty="0"/>
              <a:t>«Системный анализ регулирования»</a:t>
            </a:r>
            <a:r>
              <a:rPr lang="en-US" i="1" dirty="0"/>
              <a:t>;</a:t>
            </a:r>
            <a:endParaRPr lang="ru-RU" i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передача функций по регулированию (выработке) и реализации государственной политики недропользования Комитету по промышленности, энергетике и недропользованию (ГКПЭН КР,2016 г.)</a:t>
            </a:r>
            <a:r>
              <a:rPr lang="en-US" dirty="0"/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рекомендуется предусмотреть разделение функций регулирования на Горный кадастр (Отдел выдачи лицензий) и Горный инспекторат (Контрольно-Мониторинговый отдел). </a:t>
            </a:r>
            <a:r>
              <a:rPr lang="ru-RU" i="1" dirty="0" err="1"/>
              <a:t>Недропользователь</a:t>
            </a:r>
            <a:r>
              <a:rPr lang="ru-RU" i="1" dirty="0"/>
              <a:t> должен иметь контакты только с Горным кадастром (регулирование «в одно окно).</a:t>
            </a:r>
            <a:endParaRPr lang="ru-RU" b="1" i="1" dirty="0"/>
          </a:p>
          <a:p>
            <a:pPr lvl="0"/>
            <a:endParaRPr lang="ru-RU" sz="1400" b="1" i="1" dirty="0"/>
          </a:p>
          <a:p>
            <a:pPr lvl="1"/>
            <a:endParaRPr lang="ru-RU" sz="1400" b="1" i="1" dirty="0"/>
          </a:p>
          <a:p>
            <a:pPr lvl="1"/>
            <a:endParaRPr lang="en-US" sz="1400" b="1" i="1" dirty="0"/>
          </a:p>
          <a:p>
            <a:pPr lvl="1"/>
            <a:endParaRPr lang="ru-RU" sz="14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942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user\Desktop\logo_igd2_5eef44c76d8be3d4a1feeaefcda1c1a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9869" y="114344"/>
            <a:ext cx="1010296" cy="1010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655268"/>
              </p:ext>
            </p:extLst>
          </p:nvPr>
        </p:nvGraphicFramePr>
        <p:xfrm>
          <a:off x="1849912" y="5694782"/>
          <a:ext cx="1500188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37" name="Презентация" r:id="rId4" imgW="4570654" imgH="3427618" progId="PowerPoint.Show.8">
                  <p:embed/>
                </p:oleObj>
              </mc:Choice>
              <mc:Fallback>
                <p:oleObj name="Презентация" r:id="rId4" imgW="4570654" imgH="3427618" progId="PowerPoint.Show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9912" y="5694782"/>
                        <a:ext cx="1500188" cy="1125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Рисунок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912" y="182555"/>
            <a:ext cx="1011198" cy="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95666" y="1065724"/>
            <a:ext cx="519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КГА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2788045" y="350137"/>
            <a:ext cx="6548699" cy="1431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dirty="0">
                <a:solidFill>
                  <a:srgbClr val="0070C0"/>
                </a:solidFill>
              </a:rPr>
              <a:t>О необходимости разработки и внедрения Горного Кодекса в Кыргызстане</a:t>
            </a:r>
            <a:r>
              <a:rPr lang="ru-RU" sz="2400" dirty="0">
                <a:solidFill>
                  <a:srgbClr val="0070C0"/>
                </a:solidFill>
              </a:rPr>
              <a:t/>
            </a:r>
            <a:br>
              <a:rPr lang="ru-RU" sz="2400" dirty="0">
                <a:solidFill>
                  <a:srgbClr val="0070C0"/>
                </a:solidFill>
              </a:rPr>
            </a:br>
            <a:r>
              <a:rPr lang="ru-RU" alt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75720" y="5805265"/>
            <a:ext cx="6192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00" i="1" dirty="0" err="1"/>
              <a:t>Заведущий</a:t>
            </a:r>
            <a:r>
              <a:rPr lang="ru-RU" altLang="ru-RU" sz="1600" i="1" dirty="0"/>
              <a:t> кафедрой ИГД и ГТ, Президент Кыргызской горной ассоциации, Президент Кыргызского общества экспертов недр</a:t>
            </a:r>
            <a:r>
              <a:rPr lang="en-US" altLang="ru-RU" sz="1600" i="1" dirty="0"/>
              <a:t>:</a:t>
            </a:r>
            <a:r>
              <a:rPr lang="ru-RU" altLang="ru-RU" sz="1600" i="1" dirty="0"/>
              <a:t> </a:t>
            </a:r>
          </a:p>
          <a:p>
            <a:pPr algn="ctr"/>
            <a:r>
              <a:rPr lang="ru-RU" altLang="ru-RU" sz="1600" i="1" dirty="0" err="1"/>
              <a:t>проф.Чунуев</a:t>
            </a:r>
            <a:r>
              <a:rPr lang="ru-RU" altLang="ru-RU" sz="1600" i="1" dirty="0"/>
              <a:t> И.К.</a:t>
            </a:r>
            <a:r>
              <a:rPr lang="en-US" altLang="ru-RU" sz="1600" i="1" dirty="0"/>
              <a:t> E:mail -</a:t>
            </a:r>
            <a:r>
              <a:rPr lang="en-US" altLang="ru-RU" sz="1600" i="1" dirty="0">
                <a:solidFill>
                  <a:srgbClr val="7030A0"/>
                </a:solidFill>
              </a:rPr>
              <a:t> IChunuev@gmail.com</a:t>
            </a:r>
            <a:endParaRPr lang="ru-RU" altLang="ru-RU" sz="1600" i="1" dirty="0">
              <a:solidFill>
                <a:srgbClr val="7030A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91544" y="1373500"/>
            <a:ext cx="849694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>
              <a:cs typeface="Times New Roman" panose="02020603050405020304" pitchFamily="18" charset="0"/>
            </a:endParaRPr>
          </a:p>
          <a:p>
            <a:r>
              <a:rPr lang="ru-RU" sz="2000" b="1" dirty="0"/>
              <a:t>3.Порядок предоставления права пользования недрами (Статья 22 </a:t>
            </a:r>
            <a:r>
              <a:rPr lang="ru-RU" sz="2000" b="1" dirty="0" err="1"/>
              <a:t>ЗоНа</a:t>
            </a:r>
            <a:r>
              <a:rPr lang="ru-RU" sz="2000" b="1" dirty="0"/>
              <a:t>)</a:t>
            </a:r>
            <a:r>
              <a:rPr lang="en-US" sz="2000" b="1" dirty="0"/>
              <a:t>:</a:t>
            </a:r>
          </a:p>
          <a:p>
            <a:endParaRPr lang="en-US" sz="2000" b="1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/>
              <a:t>предусмотреть правило оформления всех документов, представляемых </a:t>
            </a:r>
            <a:r>
              <a:rPr lang="ru-RU" dirty="0" err="1"/>
              <a:t>недропользователем</a:t>
            </a:r>
            <a:r>
              <a:rPr lang="ru-RU" dirty="0"/>
              <a:t>, «в одно окно»</a:t>
            </a:r>
            <a:r>
              <a:rPr lang="en-US" dirty="0"/>
              <a:t>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/>
              <a:t>права концессионера распространить на все виды полезных ископаемых, которые могут добываться или могли бы добываться в пределах принадлежащей ему площади на момент подачи заявления и после получения лицензии на добычные работы</a:t>
            </a:r>
            <a:r>
              <a:rPr lang="en-US" dirty="0"/>
              <a:t>;</a:t>
            </a:r>
            <a:endParaRPr lang="ru-RU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/>
              <a:t>месторождения, открытые в советское время, должны выставляться на аукционы и конкурсы, если их разработка уже согласована с местным населением. Частные </a:t>
            </a:r>
            <a:r>
              <a:rPr lang="ru-RU" dirty="0" err="1"/>
              <a:t>недропользователи</a:t>
            </a:r>
            <a:r>
              <a:rPr lang="ru-RU" dirty="0"/>
              <a:t>, открывшие или разведавшие месторождение, должны получить согласие местных жителей на разработку сами (Социальная лицензия). </a:t>
            </a:r>
          </a:p>
          <a:p>
            <a:endParaRPr lang="ru-RU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b="1" i="1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ru-RU" sz="1400" b="1" i="1" dirty="0"/>
          </a:p>
          <a:p>
            <a:pPr lvl="1"/>
            <a:endParaRPr lang="ru-RU" sz="1400" b="1" i="1" dirty="0"/>
          </a:p>
          <a:p>
            <a:pPr lvl="1"/>
            <a:endParaRPr lang="en-US" sz="1400" b="1" i="1" dirty="0"/>
          </a:p>
          <a:p>
            <a:pPr lvl="1"/>
            <a:endParaRPr lang="ru-RU" sz="14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775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user\Desktop\logo_igd2_5eef44c76d8be3d4a1feeaefcda1c1a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9869" y="114344"/>
            <a:ext cx="1010296" cy="1010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3752368"/>
              </p:ext>
            </p:extLst>
          </p:nvPr>
        </p:nvGraphicFramePr>
        <p:xfrm>
          <a:off x="1849912" y="5694782"/>
          <a:ext cx="1500188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36" name="Презентация" r:id="rId4" imgW="4570654" imgH="3427618" progId="PowerPoint.Show.8">
                  <p:embed/>
                </p:oleObj>
              </mc:Choice>
              <mc:Fallback>
                <p:oleObj name="Презентация" r:id="rId4" imgW="4570654" imgH="3427618" progId="PowerPoint.Show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9912" y="5694782"/>
                        <a:ext cx="1500188" cy="1125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Рисунок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912" y="212440"/>
            <a:ext cx="1011198" cy="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95666" y="1065724"/>
            <a:ext cx="519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КГА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2861111" y="285660"/>
            <a:ext cx="6548699" cy="1431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cap="all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Пути реализации стратегических задач развития горнодобывающей отрасли Кыргызстана </a:t>
            </a:r>
          </a:p>
          <a:p>
            <a:r>
              <a:rPr lang="ru-RU" alt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75720" y="5805265"/>
            <a:ext cx="6192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00" i="1" dirty="0" err="1"/>
              <a:t>Заведущий</a:t>
            </a:r>
            <a:r>
              <a:rPr lang="ru-RU" altLang="ru-RU" sz="1600" i="1" dirty="0"/>
              <a:t> кафедрой ИГД и ГТ, Президент Кыргызской горной ассоциации, Президент Кыргызского общества экспертов недр</a:t>
            </a:r>
            <a:r>
              <a:rPr lang="en-US" altLang="ru-RU" sz="1600" i="1" dirty="0"/>
              <a:t>:</a:t>
            </a:r>
            <a:r>
              <a:rPr lang="ru-RU" altLang="ru-RU" sz="1600" i="1" dirty="0"/>
              <a:t> </a:t>
            </a:r>
          </a:p>
          <a:p>
            <a:pPr algn="ctr"/>
            <a:r>
              <a:rPr lang="ru-RU" altLang="ru-RU" sz="1600" i="1" dirty="0" err="1"/>
              <a:t>проф.Чунуев</a:t>
            </a:r>
            <a:r>
              <a:rPr lang="ru-RU" altLang="ru-RU" sz="1600" i="1" dirty="0"/>
              <a:t> И.К.</a:t>
            </a:r>
            <a:r>
              <a:rPr lang="en-US" altLang="ru-RU" sz="1600" i="1" dirty="0"/>
              <a:t> E:mail -</a:t>
            </a:r>
            <a:r>
              <a:rPr lang="en-US" altLang="ru-RU" sz="1600" i="1" dirty="0">
                <a:solidFill>
                  <a:srgbClr val="7030A0"/>
                </a:solidFill>
              </a:rPr>
              <a:t> IChunuev@gmail.com</a:t>
            </a:r>
            <a:endParaRPr lang="ru-RU" altLang="ru-RU" sz="1600" i="1" dirty="0">
              <a:solidFill>
                <a:srgbClr val="7030A0"/>
              </a:solidFill>
            </a:endParaRPr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2771632144"/>
              </p:ext>
            </p:extLst>
          </p:nvPr>
        </p:nvGraphicFramePr>
        <p:xfrm>
          <a:off x="1678137" y="1988840"/>
          <a:ext cx="8916639" cy="3500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3071665" y="1378694"/>
            <a:ext cx="6659991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anchor="ctr">
            <a:spAutoFit/>
          </a:bodyPr>
          <a:lstStyle/>
          <a:p>
            <a:pPr indent="450850" algn="just" eaLnBrk="0" hangingPunct="0">
              <a:defRPr/>
            </a:pPr>
            <a:r>
              <a:rPr lang="ru-RU" sz="1600" b="1" dirty="0"/>
              <a:t>Горнодобывающая промышленность Кыргызстана составляет</a:t>
            </a:r>
            <a:r>
              <a:rPr lang="en-US" sz="1600" b="1" dirty="0"/>
              <a:t>: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66997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user\Desktop\logo_igd2_5eef44c76d8be3d4a1feeaefcda1c1a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9869" y="114344"/>
            <a:ext cx="1010296" cy="1010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8653000"/>
              </p:ext>
            </p:extLst>
          </p:nvPr>
        </p:nvGraphicFramePr>
        <p:xfrm>
          <a:off x="1849912" y="5694782"/>
          <a:ext cx="1500188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61" name="Презентация" r:id="rId4" imgW="4570654" imgH="3427618" progId="PowerPoint.Show.8">
                  <p:embed/>
                </p:oleObj>
              </mc:Choice>
              <mc:Fallback>
                <p:oleObj name="Презентация" r:id="rId4" imgW="4570654" imgH="3427618" progId="PowerPoint.Show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9912" y="5694782"/>
                        <a:ext cx="1500188" cy="1125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Рисунок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912" y="182555"/>
            <a:ext cx="1011198" cy="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95666" y="1065724"/>
            <a:ext cx="519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КГА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2788045" y="350137"/>
            <a:ext cx="6548699" cy="1431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dirty="0">
                <a:solidFill>
                  <a:srgbClr val="0070C0"/>
                </a:solidFill>
              </a:rPr>
              <a:t>О необходимости разработки и внедрения Горного Кодекса в Кыргызстане</a:t>
            </a:r>
            <a:r>
              <a:rPr lang="ru-RU" sz="2400" dirty="0">
                <a:solidFill>
                  <a:srgbClr val="0070C0"/>
                </a:solidFill>
              </a:rPr>
              <a:t/>
            </a:r>
            <a:br>
              <a:rPr lang="ru-RU" sz="2400" dirty="0">
                <a:solidFill>
                  <a:srgbClr val="0070C0"/>
                </a:solidFill>
              </a:rPr>
            </a:br>
            <a:r>
              <a:rPr lang="ru-RU" alt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75720" y="5805265"/>
            <a:ext cx="6192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00" i="1" dirty="0" err="1"/>
              <a:t>Заведущий</a:t>
            </a:r>
            <a:r>
              <a:rPr lang="ru-RU" altLang="ru-RU" sz="1600" i="1" dirty="0"/>
              <a:t> кафедрой ИГД и ГТ, Президент Кыргызской горной ассоциации, Президент Кыргызского общества экспертов недр</a:t>
            </a:r>
            <a:r>
              <a:rPr lang="en-US" altLang="ru-RU" sz="1600" i="1" dirty="0"/>
              <a:t>:</a:t>
            </a:r>
            <a:r>
              <a:rPr lang="ru-RU" altLang="ru-RU" sz="1600" i="1" dirty="0"/>
              <a:t> </a:t>
            </a:r>
          </a:p>
          <a:p>
            <a:pPr algn="ctr"/>
            <a:r>
              <a:rPr lang="ru-RU" altLang="ru-RU" sz="1600" i="1" dirty="0" err="1"/>
              <a:t>проф.Чунуев</a:t>
            </a:r>
            <a:r>
              <a:rPr lang="ru-RU" altLang="ru-RU" sz="1600" i="1" dirty="0"/>
              <a:t> И.К.</a:t>
            </a:r>
            <a:r>
              <a:rPr lang="en-US" altLang="ru-RU" sz="1600" i="1" dirty="0"/>
              <a:t> E:mail -</a:t>
            </a:r>
            <a:r>
              <a:rPr lang="en-US" altLang="ru-RU" sz="1600" i="1" dirty="0">
                <a:solidFill>
                  <a:srgbClr val="7030A0"/>
                </a:solidFill>
              </a:rPr>
              <a:t> IChunuev@gmail.com</a:t>
            </a:r>
            <a:endParaRPr lang="ru-RU" altLang="ru-RU" sz="1600" i="1" dirty="0">
              <a:solidFill>
                <a:srgbClr val="7030A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91544" y="1373499"/>
            <a:ext cx="849694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>
              <a:cs typeface="Times New Roman" panose="02020603050405020304" pitchFamily="18" charset="0"/>
            </a:endParaRPr>
          </a:p>
          <a:p>
            <a:pPr lvl="1" algn="ctr"/>
            <a:r>
              <a:rPr lang="ru-RU" sz="2000" b="1" i="1" dirty="0"/>
              <a:t>4.</a:t>
            </a:r>
            <a:r>
              <a:rPr lang="ru-RU" sz="2000" b="1" dirty="0"/>
              <a:t> Государственный кадастр месторождений и проявлений  полезных ископаемых (ГКМП)</a:t>
            </a:r>
            <a:r>
              <a:rPr lang="en-US" sz="2000" b="1" dirty="0"/>
              <a:t>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dirty="0"/>
              <a:t>Горный Кодекс должен предусмотреть </a:t>
            </a:r>
            <a:r>
              <a:rPr lang="ru-RU" b="1" i="1" dirty="0"/>
              <a:t>путем экспертной оценки </a:t>
            </a:r>
            <a:r>
              <a:rPr lang="ru-RU" dirty="0"/>
              <a:t>классификацию в Кадастре на объекты,  подлежащие распределению (а) по конкурсу, (б) на аукционах и (в) по праву первой заявки</a:t>
            </a:r>
            <a:r>
              <a:rPr lang="en-US" dirty="0"/>
              <a:t>;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dirty="0"/>
              <a:t>необходимо провести четкую </a:t>
            </a:r>
            <a:r>
              <a:rPr lang="ru-RU" b="1" i="1" dirty="0"/>
              <a:t>дифференциацию и регламентацию </a:t>
            </a:r>
            <a:r>
              <a:rPr lang="ru-RU" dirty="0"/>
              <a:t>с учетом специфики соответствующих полезных ископаемых, как например</a:t>
            </a:r>
            <a:r>
              <a:rPr lang="en-US" dirty="0"/>
              <a:t>:</a:t>
            </a:r>
            <a:r>
              <a:rPr lang="ru-RU" dirty="0"/>
              <a:t> в отношении золотосодержащих руд и общераспространенных полезных ископаемых или же подземных вод.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ru-RU" b="1" dirty="0"/>
          </a:p>
          <a:p>
            <a:pPr lvl="1"/>
            <a:endParaRPr lang="ru-RU" sz="1400" b="1" dirty="0"/>
          </a:p>
          <a:p>
            <a:pPr lvl="1"/>
            <a:endParaRPr lang="ru-RU" sz="1400" b="1" i="1" dirty="0"/>
          </a:p>
          <a:p>
            <a:pPr lvl="1"/>
            <a:endParaRPr lang="en-US" sz="1400" b="1" i="1" dirty="0"/>
          </a:p>
          <a:p>
            <a:pPr lvl="1"/>
            <a:endParaRPr lang="ru-RU" sz="14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649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user\Desktop\logo_igd2_5eef44c76d8be3d4a1feeaefcda1c1a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9869" y="114344"/>
            <a:ext cx="1010296" cy="1010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5356280"/>
              </p:ext>
            </p:extLst>
          </p:nvPr>
        </p:nvGraphicFramePr>
        <p:xfrm>
          <a:off x="1849912" y="5694782"/>
          <a:ext cx="1500188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85" name="Презентация" r:id="rId4" imgW="4570654" imgH="3427618" progId="PowerPoint.Show.8">
                  <p:embed/>
                </p:oleObj>
              </mc:Choice>
              <mc:Fallback>
                <p:oleObj name="Презентация" r:id="rId4" imgW="4570654" imgH="3427618" progId="PowerPoint.Show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9912" y="5694782"/>
                        <a:ext cx="1500188" cy="1125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Рисунок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912" y="182555"/>
            <a:ext cx="1011198" cy="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95666" y="1065724"/>
            <a:ext cx="519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КГА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2788045" y="350137"/>
            <a:ext cx="6548699" cy="1431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dirty="0">
                <a:solidFill>
                  <a:srgbClr val="0070C0"/>
                </a:solidFill>
              </a:rPr>
              <a:t>О необходимости разработки и внедрения Горного Кодекса в Кыргызстане</a:t>
            </a:r>
            <a:r>
              <a:rPr lang="ru-RU" sz="2400" dirty="0">
                <a:solidFill>
                  <a:srgbClr val="0070C0"/>
                </a:solidFill>
              </a:rPr>
              <a:t/>
            </a:r>
            <a:br>
              <a:rPr lang="ru-RU" sz="2400" dirty="0">
                <a:solidFill>
                  <a:srgbClr val="0070C0"/>
                </a:solidFill>
              </a:rPr>
            </a:br>
            <a:r>
              <a:rPr lang="ru-RU" alt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75720" y="5805265"/>
            <a:ext cx="6192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00" i="1" dirty="0" err="1"/>
              <a:t>Заведущий</a:t>
            </a:r>
            <a:r>
              <a:rPr lang="ru-RU" altLang="ru-RU" sz="1600" i="1" dirty="0"/>
              <a:t> кафедрой ИГД и ГТ, Президент Кыргызской горной ассоциации, Президент Кыргызского общества экспертов недр</a:t>
            </a:r>
            <a:r>
              <a:rPr lang="en-US" altLang="ru-RU" sz="1600" i="1" dirty="0"/>
              <a:t>:</a:t>
            </a:r>
            <a:r>
              <a:rPr lang="ru-RU" altLang="ru-RU" sz="1600" i="1" dirty="0"/>
              <a:t> </a:t>
            </a:r>
          </a:p>
          <a:p>
            <a:pPr algn="ctr"/>
            <a:r>
              <a:rPr lang="ru-RU" altLang="ru-RU" sz="1600" i="1" dirty="0" err="1"/>
              <a:t>проф.Чунуев</a:t>
            </a:r>
            <a:r>
              <a:rPr lang="ru-RU" altLang="ru-RU" sz="1600" i="1" dirty="0"/>
              <a:t> И.К.</a:t>
            </a:r>
            <a:r>
              <a:rPr lang="en-US" altLang="ru-RU" sz="1600" i="1" dirty="0"/>
              <a:t> E:mail -</a:t>
            </a:r>
            <a:r>
              <a:rPr lang="en-US" altLang="ru-RU" sz="1600" i="1" dirty="0">
                <a:solidFill>
                  <a:srgbClr val="7030A0"/>
                </a:solidFill>
              </a:rPr>
              <a:t> IChunuev@gmail.com</a:t>
            </a:r>
            <a:endParaRPr lang="ru-RU" altLang="ru-RU" sz="1600" i="1" dirty="0">
              <a:solidFill>
                <a:srgbClr val="7030A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91544" y="1373500"/>
            <a:ext cx="849694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>
              <a:cs typeface="Times New Roman" panose="02020603050405020304" pitchFamily="18" charset="0"/>
            </a:endParaRPr>
          </a:p>
          <a:p>
            <a:pPr lvl="1" algn="ctr"/>
            <a:r>
              <a:rPr lang="ru-RU" sz="2000" b="1" i="1" dirty="0"/>
              <a:t>5.</a:t>
            </a:r>
            <a:r>
              <a:rPr lang="ru-RU" sz="2000" b="1" dirty="0"/>
              <a:t> Вторичный рынок прав пользования недрами</a:t>
            </a:r>
            <a:r>
              <a:rPr lang="en-US" sz="2000" b="1" dirty="0"/>
              <a:t>:</a:t>
            </a:r>
            <a:endParaRPr lang="ru-RU" sz="2000" b="1" dirty="0"/>
          </a:p>
          <a:p>
            <a:pPr lvl="1"/>
            <a:endParaRPr lang="ru-RU" sz="2000" b="1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dirty="0"/>
              <a:t>Лицензия на разведку или разработку, полученная </a:t>
            </a:r>
            <a:r>
              <a:rPr lang="ru-RU" dirty="0" err="1"/>
              <a:t>недропользователем</a:t>
            </a:r>
            <a:r>
              <a:rPr lang="ru-RU" dirty="0"/>
              <a:t>, является полноценным финансовым инструментом, позволяющим осуществлять многие финансовые операции наравне с акциями, облигациями и пр. </a:t>
            </a:r>
          </a:p>
          <a:p>
            <a:pPr lvl="1"/>
            <a:endParaRPr lang="ru-RU" sz="2000" b="1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dirty="0"/>
              <a:t>Кодекс должен выработать противодействие пассивной спекуляции лицензиями и рентному механизму извлечения прибыли лицензиатами.</a:t>
            </a:r>
          </a:p>
          <a:p>
            <a:pPr lvl="1"/>
            <a:endParaRPr lang="ru-RU" sz="2000" b="1" dirty="0"/>
          </a:p>
          <a:p>
            <a:pPr lvl="1"/>
            <a:endParaRPr lang="ru-RU" sz="2000" b="1" i="1" dirty="0"/>
          </a:p>
          <a:p>
            <a:pPr lvl="1"/>
            <a:endParaRPr lang="ru-RU" sz="1400" b="1" i="1" dirty="0"/>
          </a:p>
          <a:p>
            <a:pPr lvl="1"/>
            <a:endParaRPr lang="en-US" sz="1400" b="1" i="1" dirty="0"/>
          </a:p>
          <a:p>
            <a:pPr lvl="1"/>
            <a:endParaRPr lang="ru-RU" sz="14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522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user\Desktop\logo_igd2_5eef44c76d8be3d4a1feeaefcda1c1a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9869" y="114344"/>
            <a:ext cx="1010296" cy="1010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9253442"/>
              </p:ext>
            </p:extLst>
          </p:nvPr>
        </p:nvGraphicFramePr>
        <p:xfrm>
          <a:off x="1849912" y="5694782"/>
          <a:ext cx="1500188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09" name="Презентация" r:id="rId4" imgW="4570654" imgH="3427618" progId="PowerPoint.Show.8">
                  <p:embed/>
                </p:oleObj>
              </mc:Choice>
              <mc:Fallback>
                <p:oleObj name="Презентация" r:id="rId4" imgW="4570654" imgH="3427618" progId="PowerPoint.Show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9912" y="5694782"/>
                        <a:ext cx="1500188" cy="1125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Рисунок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912" y="182555"/>
            <a:ext cx="1011198" cy="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95666" y="1065724"/>
            <a:ext cx="519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КГА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2788045" y="350137"/>
            <a:ext cx="6548699" cy="1431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dirty="0">
                <a:solidFill>
                  <a:srgbClr val="0070C0"/>
                </a:solidFill>
              </a:rPr>
              <a:t>О необходимости разработки и внедрения Горного Кодекса в Кыргызстане</a:t>
            </a:r>
            <a:r>
              <a:rPr lang="ru-RU" sz="2400" dirty="0">
                <a:solidFill>
                  <a:srgbClr val="0070C0"/>
                </a:solidFill>
              </a:rPr>
              <a:t/>
            </a:r>
            <a:br>
              <a:rPr lang="ru-RU" sz="2400" dirty="0">
                <a:solidFill>
                  <a:srgbClr val="0070C0"/>
                </a:solidFill>
              </a:rPr>
            </a:br>
            <a:r>
              <a:rPr lang="ru-RU" alt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75720" y="5805265"/>
            <a:ext cx="6192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00" i="1" dirty="0" err="1"/>
              <a:t>Заведущий</a:t>
            </a:r>
            <a:r>
              <a:rPr lang="ru-RU" altLang="ru-RU" sz="1600" i="1" dirty="0"/>
              <a:t> кафедрой ИГД и ГТ, Президент Кыргызской горной ассоциации, Президент Кыргызского общества экспертов недр</a:t>
            </a:r>
            <a:r>
              <a:rPr lang="en-US" altLang="ru-RU" sz="1600" i="1" dirty="0"/>
              <a:t>:</a:t>
            </a:r>
            <a:r>
              <a:rPr lang="ru-RU" altLang="ru-RU" sz="1600" i="1" dirty="0"/>
              <a:t> </a:t>
            </a:r>
          </a:p>
          <a:p>
            <a:pPr algn="ctr"/>
            <a:r>
              <a:rPr lang="ru-RU" altLang="ru-RU" sz="1600" i="1" dirty="0" err="1"/>
              <a:t>проф.Чунуев</a:t>
            </a:r>
            <a:r>
              <a:rPr lang="ru-RU" altLang="ru-RU" sz="1600" i="1" dirty="0"/>
              <a:t> И.К.</a:t>
            </a:r>
            <a:r>
              <a:rPr lang="en-US" altLang="ru-RU" sz="1600" i="1" dirty="0"/>
              <a:t> E:mail -</a:t>
            </a:r>
            <a:r>
              <a:rPr lang="en-US" altLang="ru-RU" sz="1600" i="1" dirty="0">
                <a:solidFill>
                  <a:srgbClr val="7030A0"/>
                </a:solidFill>
              </a:rPr>
              <a:t> IChunuev@gmail.com</a:t>
            </a:r>
            <a:endParaRPr lang="ru-RU" altLang="ru-RU" sz="1600" i="1" dirty="0">
              <a:solidFill>
                <a:srgbClr val="7030A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91544" y="1219612"/>
            <a:ext cx="8496944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2000" b="1" dirty="0"/>
              <a:t>6.Проведение политики в области добычи полезных ископаемых</a:t>
            </a:r>
            <a:r>
              <a:rPr lang="en-US" sz="2000" b="1" dirty="0"/>
              <a:t>:</a:t>
            </a:r>
          </a:p>
          <a:p>
            <a:r>
              <a:rPr lang="ru-RU" sz="1600" i="1" dirty="0"/>
              <a:t>Горный кодекс должен способствовать повышению экономической и социальной </a:t>
            </a:r>
            <a:r>
              <a:rPr lang="ru-RU" sz="1600" i="1" dirty="0" err="1"/>
              <a:t>эффектив</a:t>
            </a:r>
            <a:r>
              <a:rPr lang="en-US" sz="1600" i="1" dirty="0"/>
              <a:t>-</a:t>
            </a:r>
            <a:r>
              <a:rPr lang="ru-RU" sz="1600" i="1" dirty="0" err="1"/>
              <a:t>ности</a:t>
            </a:r>
            <a:r>
              <a:rPr lang="ru-RU" sz="1600" i="1" dirty="0"/>
              <a:t> горнодобывающей промышленности путем стимулирования реинвестиций, повышения добавленной стоимости продукции путем высокого передела, закупок местной продукции.</a:t>
            </a:r>
          </a:p>
          <a:p>
            <a:r>
              <a:rPr lang="ru-RU" b="1" i="1" dirty="0"/>
              <a:t>Правительство должно</a:t>
            </a:r>
            <a:r>
              <a:rPr lang="en-US" b="1" i="1" dirty="0"/>
              <a:t>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сохранить достаточную свободу маневра для обеспечения баланса между оптимизацией доходов от добычи полезных ископаемых и получением компаниями, готовящими месторождение к разработке и ведущими его разработку, адекватной нормы прибыли на вложенные ими средства;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предусматривать использование национальных налогов на доходы корпораций на основе чистой прибыли в качестве общего элемента для крупных и мелких предприятий</a:t>
            </a:r>
            <a:r>
              <a:rPr lang="en-US" dirty="0"/>
              <a:t>;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обязывать горнодобывающие компании привлекать независимых экспертов для составления аналитических обзоров и докладов для правительства до утверждения разрешения на подготовку объекта к эксплуатации, при внесении в проект изменений и на регулярной основе на этапе эксплуатации.</a:t>
            </a:r>
          </a:p>
          <a:p>
            <a:pPr lvl="1"/>
            <a:endParaRPr lang="ru-RU" sz="1600" b="1" dirty="0"/>
          </a:p>
          <a:p>
            <a:pPr lvl="1"/>
            <a:endParaRPr lang="ru-RU" sz="1600" b="1" i="1" dirty="0"/>
          </a:p>
          <a:p>
            <a:pPr lvl="1"/>
            <a:endParaRPr lang="ru-RU" sz="1600" b="1" i="1" dirty="0"/>
          </a:p>
          <a:p>
            <a:pPr lvl="1"/>
            <a:endParaRPr lang="en-US" sz="1400" b="1" i="1" dirty="0"/>
          </a:p>
          <a:p>
            <a:pPr lvl="1"/>
            <a:endParaRPr lang="ru-RU" sz="14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171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user\Desktop\logo_igd2_5eef44c76d8be3d4a1feeaefcda1c1a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9869" y="114344"/>
            <a:ext cx="1010296" cy="1010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2357413"/>
              </p:ext>
            </p:extLst>
          </p:nvPr>
        </p:nvGraphicFramePr>
        <p:xfrm>
          <a:off x="1849912" y="5694782"/>
          <a:ext cx="1500188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3" name="Презентация" r:id="rId4" imgW="4570654" imgH="3427618" progId="PowerPoint.Show.8">
                  <p:embed/>
                </p:oleObj>
              </mc:Choice>
              <mc:Fallback>
                <p:oleObj name="Презентация" r:id="rId4" imgW="4570654" imgH="3427618" progId="PowerPoint.Show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9912" y="5694782"/>
                        <a:ext cx="1500188" cy="1125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Рисунок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912" y="182555"/>
            <a:ext cx="1011198" cy="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95666" y="1065724"/>
            <a:ext cx="519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КГА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2788045" y="350137"/>
            <a:ext cx="6548699" cy="1431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dirty="0">
                <a:solidFill>
                  <a:srgbClr val="0070C0"/>
                </a:solidFill>
              </a:rPr>
              <a:t>О необходимости разработки и внедрения Горного Кодекса в Кыргызстане</a:t>
            </a:r>
            <a:r>
              <a:rPr lang="ru-RU" sz="2400" dirty="0">
                <a:solidFill>
                  <a:srgbClr val="0070C0"/>
                </a:solidFill>
              </a:rPr>
              <a:t/>
            </a:r>
            <a:br>
              <a:rPr lang="ru-RU" sz="2400" dirty="0">
                <a:solidFill>
                  <a:srgbClr val="0070C0"/>
                </a:solidFill>
              </a:rPr>
            </a:br>
            <a:r>
              <a:rPr lang="ru-RU" alt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75720" y="5805265"/>
            <a:ext cx="6192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00" i="1" dirty="0" err="1"/>
              <a:t>Заведущий</a:t>
            </a:r>
            <a:r>
              <a:rPr lang="ru-RU" altLang="ru-RU" sz="1600" i="1" dirty="0"/>
              <a:t> кафедрой ИГД и ГТ, Президент Кыргызской горной ассоциации, Президент Кыргызского общества экспертов недр</a:t>
            </a:r>
            <a:r>
              <a:rPr lang="en-US" altLang="ru-RU" sz="1600" i="1" dirty="0"/>
              <a:t>:</a:t>
            </a:r>
            <a:r>
              <a:rPr lang="ru-RU" altLang="ru-RU" sz="1600" i="1" dirty="0"/>
              <a:t> </a:t>
            </a:r>
          </a:p>
          <a:p>
            <a:pPr algn="ctr"/>
            <a:r>
              <a:rPr lang="ru-RU" altLang="ru-RU" sz="1600" i="1" dirty="0" err="1"/>
              <a:t>проф.Чунуев</a:t>
            </a:r>
            <a:r>
              <a:rPr lang="ru-RU" altLang="ru-RU" sz="1600" i="1" dirty="0"/>
              <a:t> И.К.</a:t>
            </a:r>
            <a:r>
              <a:rPr lang="en-US" altLang="ru-RU" sz="1600" i="1" dirty="0"/>
              <a:t> E:mail -</a:t>
            </a:r>
            <a:r>
              <a:rPr lang="en-US" altLang="ru-RU" sz="1600" i="1" dirty="0">
                <a:solidFill>
                  <a:srgbClr val="7030A0"/>
                </a:solidFill>
              </a:rPr>
              <a:t> IChunuev@gmail.com</a:t>
            </a:r>
            <a:endParaRPr lang="ru-RU" altLang="ru-RU" sz="1600" i="1" dirty="0">
              <a:solidFill>
                <a:srgbClr val="7030A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91544" y="1373500"/>
            <a:ext cx="8496944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>
              <a:cs typeface="Times New Roman" panose="02020603050405020304" pitchFamily="18" charset="0"/>
            </a:endParaRPr>
          </a:p>
          <a:p>
            <a:pPr lvl="1"/>
            <a:r>
              <a:rPr lang="ru-RU" sz="2000" b="1" i="1" dirty="0"/>
              <a:t>7.</a:t>
            </a:r>
            <a:r>
              <a:rPr lang="ru-RU" sz="2000" b="1" dirty="0"/>
              <a:t> Государственный банк цифровой геологической информации</a:t>
            </a:r>
            <a:r>
              <a:rPr lang="en-US" sz="2000" b="1" dirty="0"/>
              <a:t>:</a:t>
            </a:r>
            <a:endParaRPr lang="ru-RU" sz="2000" b="1" dirty="0"/>
          </a:p>
          <a:p>
            <a:pPr lvl="1"/>
            <a:endParaRPr lang="en-US" sz="2000" b="1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dirty="0"/>
              <a:t>Необходимо законодательно обязать компании передавать электронные базы данных в специально организованный Государственный банк геологической информации (по примеру российского)</a:t>
            </a:r>
            <a:r>
              <a:rPr lang="en-US" dirty="0"/>
              <a:t>;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dirty="0"/>
              <a:t>геологические компании обязаны сдавать на хранение каменный материал, керны бурения</a:t>
            </a:r>
            <a:r>
              <a:rPr lang="en-US" dirty="0"/>
              <a:t>;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dirty="0"/>
              <a:t>необходимо строительство современных </a:t>
            </a:r>
            <a:r>
              <a:rPr lang="ru-RU" dirty="0" err="1"/>
              <a:t>кернохранилищей</a:t>
            </a:r>
            <a:r>
              <a:rPr lang="ru-RU" dirty="0"/>
              <a:t> ( на юге и севере Республики).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ru-RU" dirty="0"/>
          </a:p>
          <a:p>
            <a:pPr lvl="1"/>
            <a:endParaRPr lang="ru-RU" sz="2000" b="1" dirty="0"/>
          </a:p>
          <a:p>
            <a:pPr lvl="1"/>
            <a:endParaRPr lang="ru-RU" sz="1400" b="1" i="1" dirty="0"/>
          </a:p>
          <a:p>
            <a:pPr lvl="1"/>
            <a:endParaRPr lang="ru-RU" sz="1400" b="1" i="1" dirty="0"/>
          </a:p>
          <a:p>
            <a:pPr lvl="1"/>
            <a:endParaRPr lang="en-US" sz="1400" b="1" i="1" dirty="0"/>
          </a:p>
          <a:p>
            <a:pPr lvl="1"/>
            <a:endParaRPr lang="ru-RU" sz="14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708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user\Desktop\logo_igd2_5eef44c76d8be3d4a1feeaefcda1c1a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9869" y="114344"/>
            <a:ext cx="1010296" cy="1010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2466027"/>
              </p:ext>
            </p:extLst>
          </p:nvPr>
        </p:nvGraphicFramePr>
        <p:xfrm>
          <a:off x="1849912" y="5694782"/>
          <a:ext cx="1500188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57" name="Презентация" r:id="rId4" imgW="4570654" imgH="3427618" progId="PowerPoint.Show.8">
                  <p:embed/>
                </p:oleObj>
              </mc:Choice>
              <mc:Fallback>
                <p:oleObj name="Презентация" r:id="rId4" imgW="4570654" imgH="3427618" progId="PowerPoint.Show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9912" y="5694782"/>
                        <a:ext cx="1500188" cy="1125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Рисунок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912" y="182555"/>
            <a:ext cx="1011198" cy="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95666" y="1065724"/>
            <a:ext cx="519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КГА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2788045" y="350137"/>
            <a:ext cx="6548699" cy="1431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dirty="0">
                <a:solidFill>
                  <a:srgbClr val="0070C0"/>
                </a:solidFill>
              </a:rPr>
              <a:t>О необходимости разработки и внедрения Горного Кодекса в Кыргызстане</a:t>
            </a:r>
            <a:r>
              <a:rPr lang="ru-RU" sz="2400" dirty="0">
                <a:solidFill>
                  <a:srgbClr val="0070C0"/>
                </a:solidFill>
              </a:rPr>
              <a:t/>
            </a:r>
            <a:br>
              <a:rPr lang="ru-RU" sz="2400" dirty="0">
                <a:solidFill>
                  <a:srgbClr val="0070C0"/>
                </a:solidFill>
              </a:rPr>
            </a:br>
            <a:r>
              <a:rPr lang="ru-RU" alt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75720" y="5805265"/>
            <a:ext cx="6192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00" i="1" dirty="0" err="1"/>
              <a:t>Заведущий</a:t>
            </a:r>
            <a:r>
              <a:rPr lang="ru-RU" altLang="ru-RU" sz="1600" i="1" dirty="0"/>
              <a:t> кафедрой ИГД и ГТ, Президент Кыргызской горной ассоциации, Президент Кыргызского общества экспертов недр</a:t>
            </a:r>
            <a:r>
              <a:rPr lang="en-US" altLang="ru-RU" sz="1600" i="1" dirty="0"/>
              <a:t>:</a:t>
            </a:r>
            <a:r>
              <a:rPr lang="ru-RU" altLang="ru-RU" sz="1600" i="1" dirty="0"/>
              <a:t> </a:t>
            </a:r>
          </a:p>
          <a:p>
            <a:pPr algn="ctr"/>
            <a:r>
              <a:rPr lang="ru-RU" altLang="ru-RU" sz="1600" i="1" dirty="0" err="1"/>
              <a:t>проф.Чунуев</a:t>
            </a:r>
            <a:r>
              <a:rPr lang="ru-RU" altLang="ru-RU" sz="1600" i="1" dirty="0"/>
              <a:t> И.К.</a:t>
            </a:r>
            <a:r>
              <a:rPr lang="en-US" altLang="ru-RU" sz="1600" i="1" dirty="0"/>
              <a:t> E:mail -</a:t>
            </a:r>
            <a:r>
              <a:rPr lang="en-US" altLang="ru-RU" sz="1600" i="1" dirty="0">
                <a:solidFill>
                  <a:srgbClr val="7030A0"/>
                </a:solidFill>
              </a:rPr>
              <a:t> IChunuev@gmail.com</a:t>
            </a:r>
            <a:endParaRPr lang="ru-RU" altLang="ru-RU" sz="1600" i="1" dirty="0">
              <a:solidFill>
                <a:srgbClr val="7030A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91544" y="1373499"/>
            <a:ext cx="849694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2000" b="1" dirty="0"/>
              <a:t>8.Малое горное предпринимательство</a:t>
            </a:r>
            <a:r>
              <a:rPr lang="en-US" sz="2000" b="1" dirty="0"/>
              <a:t>:</a:t>
            </a:r>
            <a:endParaRPr lang="ru-RU" sz="2000" b="1" dirty="0"/>
          </a:p>
          <a:p>
            <a:pPr lvl="1"/>
            <a:r>
              <a:rPr lang="ru-RU" i="1" dirty="0"/>
              <a:t>Имеет цель снижения уровня бедности, создания предпосылок для экономического роста и ускорения социального развития.</a:t>
            </a:r>
          </a:p>
          <a:p>
            <a:pPr lvl="1"/>
            <a:endParaRPr lang="ru-RU" sz="2000" b="1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ru-RU" dirty="0"/>
              <a:t>В мировой горной экономике доля малого производства составляет 15 −30% от общих объемов добычи</a:t>
            </a:r>
            <a:r>
              <a:rPr lang="en-US" dirty="0"/>
              <a:t>;</a:t>
            </a:r>
            <a:endParaRPr lang="ru-RU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ru-RU" dirty="0"/>
              <a:t>для обозначения кустар­ной добычи полезных ископаемых в мировой практике используется термин </a:t>
            </a:r>
            <a:r>
              <a:rPr lang="ru-RU" dirty="0" err="1"/>
              <a:t>Artisanal</a:t>
            </a:r>
            <a:r>
              <a:rPr lang="ru-RU" dirty="0"/>
              <a:t> </a:t>
            </a:r>
            <a:r>
              <a:rPr lang="ru-RU" dirty="0" err="1"/>
              <a:t>and</a:t>
            </a:r>
            <a:r>
              <a:rPr lang="ru-RU" dirty="0"/>
              <a:t> </a:t>
            </a:r>
            <a:r>
              <a:rPr lang="ru-RU" dirty="0" err="1"/>
              <a:t>small</a:t>
            </a:r>
            <a:r>
              <a:rPr lang="ru-RU" dirty="0"/>
              <a:t> </a:t>
            </a:r>
            <a:r>
              <a:rPr lang="ru-RU" dirty="0" err="1"/>
              <a:t>scale</a:t>
            </a:r>
            <a:r>
              <a:rPr lang="ru-RU" dirty="0"/>
              <a:t> </a:t>
            </a:r>
            <a:r>
              <a:rPr lang="ru-RU" dirty="0" err="1"/>
              <a:t>mining</a:t>
            </a:r>
            <a:r>
              <a:rPr lang="ru-RU" dirty="0"/>
              <a:t> (ASM) – дословно: «кустарная и мелкомасштабная добыча полезных ископаемых». По разным оценкам, мировой сектор ASM на­считывает более 13 млн кустарных добытчиков</a:t>
            </a:r>
            <a:r>
              <a:rPr lang="en-US" dirty="0"/>
              <a:t>;</a:t>
            </a:r>
            <a:endParaRPr lang="ru-RU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ru-RU" dirty="0"/>
              <a:t>в Кыргызстане осуществляется стихийная добыча россыпного и коренного золота, в отдельные годы занимающая до 5 тыс. человек. К </a:t>
            </a:r>
            <a:r>
              <a:rPr lang="ru-RU" dirty="0" err="1"/>
              <a:t>мелкомасштаб</a:t>
            </a:r>
            <a:r>
              <a:rPr lang="ru-RU" dirty="0"/>
              <a:t>-ной добыче можно отнести и многочисленные разработки местных строительных материалов</a:t>
            </a:r>
            <a:r>
              <a:rPr lang="en-US" dirty="0"/>
              <a:t>;</a:t>
            </a:r>
            <a:endParaRPr lang="ru-RU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ru-RU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ru-RU" b="1" dirty="0"/>
          </a:p>
          <a:p>
            <a:pPr lvl="1"/>
            <a:endParaRPr lang="ru-RU" sz="1400" b="1" i="1" dirty="0"/>
          </a:p>
          <a:p>
            <a:pPr lvl="1"/>
            <a:endParaRPr lang="ru-RU" sz="1400" b="1" i="1" dirty="0"/>
          </a:p>
          <a:p>
            <a:pPr lvl="1"/>
            <a:endParaRPr lang="en-US" sz="1400" b="1" i="1" dirty="0"/>
          </a:p>
          <a:p>
            <a:pPr lvl="1"/>
            <a:endParaRPr lang="ru-RU" sz="14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073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user\Desktop\logo_igd2_5eef44c76d8be3d4a1feeaefcda1c1a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9869" y="114344"/>
            <a:ext cx="1010296" cy="1010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2465751"/>
              </p:ext>
            </p:extLst>
          </p:nvPr>
        </p:nvGraphicFramePr>
        <p:xfrm>
          <a:off x="1849912" y="5694782"/>
          <a:ext cx="1500188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7" name="Презентация" r:id="rId4" imgW="4570654" imgH="3427618" progId="PowerPoint.Show.8">
                  <p:embed/>
                </p:oleObj>
              </mc:Choice>
              <mc:Fallback>
                <p:oleObj name="Презентация" r:id="rId4" imgW="4570654" imgH="3427618" progId="PowerPoint.Show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9912" y="5694782"/>
                        <a:ext cx="1500188" cy="1125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Рисунок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912" y="212440"/>
            <a:ext cx="1011198" cy="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95666" y="1065724"/>
            <a:ext cx="519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КГА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2861111" y="285660"/>
            <a:ext cx="6548699" cy="1431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cap="all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Пути реализации стратегических задач развития горнодобывающей отрасли Кыргызстана </a:t>
            </a:r>
          </a:p>
          <a:p>
            <a:r>
              <a:rPr lang="ru-RU" alt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75720" y="5805265"/>
            <a:ext cx="6192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00" i="1" dirty="0" err="1"/>
              <a:t>Заведущий</a:t>
            </a:r>
            <a:r>
              <a:rPr lang="ru-RU" altLang="ru-RU" sz="1600" i="1" dirty="0"/>
              <a:t> кафедрой ИГД и ГТ, Президент Кыргызской горной ассоциации, Президент Кыргызского общества экспертов недр</a:t>
            </a:r>
            <a:r>
              <a:rPr lang="en-US" altLang="ru-RU" sz="1600" i="1" dirty="0"/>
              <a:t>:</a:t>
            </a:r>
            <a:r>
              <a:rPr lang="ru-RU" altLang="ru-RU" sz="1600" i="1" dirty="0"/>
              <a:t> </a:t>
            </a:r>
          </a:p>
          <a:p>
            <a:pPr algn="ctr"/>
            <a:r>
              <a:rPr lang="ru-RU" altLang="ru-RU" sz="1600" i="1" dirty="0" err="1"/>
              <a:t>проф.Чунуев</a:t>
            </a:r>
            <a:r>
              <a:rPr lang="ru-RU" altLang="ru-RU" sz="1600" i="1" dirty="0"/>
              <a:t> И.К.</a:t>
            </a:r>
            <a:r>
              <a:rPr lang="en-US" altLang="ru-RU" sz="1600" i="1" dirty="0"/>
              <a:t> E:mail -</a:t>
            </a:r>
            <a:r>
              <a:rPr lang="en-US" altLang="ru-RU" sz="1600" i="1" dirty="0">
                <a:solidFill>
                  <a:srgbClr val="7030A0"/>
                </a:solidFill>
              </a:rPr>
              <a:t> IChunuev@gmail.com</a:t>
            </a:r>
            <a:endParaRPr lang="ru-RU" altLang="ru-RU" sz="1600" i="1" dirty="0">
              <a:solidFill>
                <a:srgbClr val="7030A0"/>
              </a:solidFill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3071665" y="1378694"/>
            <a:ext cx="6659991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anchor="ctr">
            <a:spAutoFit/>
          </a:bodyPr>
          <a:lstStyle/>
          <a:p>
            <a:pPr indent="450850" algn="just" eaLnBrk="0" hangingPunct="0">
              <a:defRPr/>
            </a:pPr>
            <a:r>
              <a:rPr lang="ru-RU" sz="1600" b="1" dirty="0"/>
              <a:t>Малое горное предпринимательство</a:t>
            </a:r>
          </a:p>
        </p:txBody>
      </p:sp>
      <p:pic>
        <p:nvPicPr>
          <p:cNvPr id="11" name="Picture 2"/>
          <p:cNvPicPr preferRelativeResize="0"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912" y="1778822"/>
            <a:ext cx="5189087" cy="3893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12" y="1778821"/>
            <a:ext cx="2969784" cy="395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0655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user\Desktop\logo_igd2_5eef44c76d8be3d4a1feeaefcda1c1a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9869" y="114344"/>
            <a:ext cx="1010296" cy="1010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256777"/>
              </p:ext>
            </p:extLst>
          </p:nvPr>
        </p:nvGraphicFramePr>
        <p:xfrm>
          <a:off x="1849912" y="5694782"/>
          <a:ext cx="1500188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42" name="Презентация" r:id="rId4" imgW="4570654" imgH="3427618" progId="PowerPoint.Show.8">
                  <p:embed/>
                </p:oleObj>
              </mc:Choice>
              <mc:Fallback>
                <p:oleObj name="Презентация" r:id="rId4" imgW="4570654" imgH="3427618" progId="PowerPoint.Show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9912" y="5694782"/>
                        <a:ext cx="1500188" cy="1125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Рисунок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912" y="182555"/>
            <a:ext cx="1011198" cy="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95666" y="1065724"/>
            <a:ext cx="519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КГА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2788045" y="350137"/>
            <a:ext cx="6548699" cy="1431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dirty="0">
                <a:solidFill>
                  <a:srgbClr val="0070C0"/>
                </a:solidFill>
              </a:rPr>
              <a:t>О необходимости разработки и внедрения Горного Кодекса в Кыргызстане</a:t>
            </a:r>
            <a:r>
              <a:rPr lang="ru-RU" sz="2400" dirty="0">
                <a:solidFill>
                  <a:srgbClr val="0070C0"/>
                </a:solidFill>
              </a:rPr>
              <a:t/>
            </a:r>
            <a:br>
              <a:rPr lang="ru-RU" sz="2400" dirty="0">
                <a:solidFill>
                  <a:srgbClr val="0070C0"/>
                </a:solidFill>
              </a:rPr>
            </a:br>
            <a:r>
              <a:rPr lang="ru-RU" alt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75720" y="5805265"/>
            <a:ext cx="6192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00" i="1" dirty="0" err="1"/>
              <a:t>Заведущий</a:t>
            </a:r>
            <a:r>
              <a:rPr lang="ru-RU" altLang="ru-RU" sz="1600" i="1" dirty="0"/>
              <a:t> кафедрой ИГД и ГТ, Президент Кыргызской горной ассоциации, Президент Кыргызского общества экспертов недр</a:t>
            </a:r>
            <a:r>
              <a:rPr lang="en-US" altLang="ru-RU" sz="1600" i="1" dirty="0"/>
              <a:t>:</a:t>
            </a:r>
            <a:r>
              <a:rPr lang="ru-RU" altLang="ru-RU" sz="1600" i="1" dirty="0"/>
              <a:t> </a:t>
            </a:r>
          </a:p>
          <a:p>
            <a:pPr algn="ctr"/>
            <a:r>
              <a:rPr lang="ru-RU" altLang="ru-RU" sz="1600" i="1" dirty="0" err="1"/>
              <a:t>проф.Чунуев</a:t>
            </a:r>
            <a:r>
              <a:rPr lang="ru-RU" altLang="ru-RU" sz="1600" i="1" dirty="0"/>
              <a:t> И.К.</a:t>
            </a:r>
            <a:r>
              <a:rPr lang="en-US" altLang="ru-RU" sz="1600" i="1" dirty="0"/>
              <a:t> E:mail -</a:t>
            </a:r>
            <a:r>
              <a:rPr lang="en-US" altLang="ru-RU" sz="1600" i="1" dirty="0">
                <a:solidFill>
                  <a:srgbClr val="7030A0"/>
                </a:solidFill>
              </a:rPr>
              <a:t> IChunuev@gmail.com</a:t>
            </a:r>
            <a:endParaRPr lang="ru-RU" altLang="ru-RU" sz="1600" i="1" dirty="0">
              <a:solidFill>
                <a:srgbClr val="7030A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91544" y="1373499"/>
            <a:ext cx="8496944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2000" b="1" dirty="0"/>
              <a:t>8.Малое горное предпринимательство</a:t>
            </a:r>
            <a:r>
              <a:rPr lang="en-US" sz="2000" b="1" dirty="0"/>
              <a:t> (</a:t>
            </a:r>
            <a:r>
              <a:rPr lang="ru-RU" b="1" dirty="0"/>
              <a:t>продолжение</a:t>
            </a:r>
            <a:r>
              <a:rPr lang="ru-RU" sz="2000" b="1" dirty="0"/>
              <a:t>)</a:t>
            </a:r>
            <a:r>
              <a:rPr lang="en-US" sz="2000" b="1" dirty="0"/>
              <a:t>:</a:t>
            </a:r>
            <a:endParaRPr lang="ru-RU" sz="2000" b="1" dirty="0"/>
          </a:p>
          <a:p>
            <a:pPr lvl="1"/>
            <a:endParaRPr lang="ru-RU" sz="2000" b="1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dirty="0"/>
              <a:t>деятельность малых предприятий, независимо от вида полезного ископаемого, должна быть ориентирована исключительно на небольшие, малоэффективные по различным параметрам залежи</a:t>
            </a:r>
            <a:r>
              <a:rPr lang="en-US" dirty="0"/>
              <a:t>;</a:t>
            </a:r>
            <a:endParaRPr lang="ru-RU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ru-RU" dirty="0"/>
              <a:t>Горный кодекс должен предусматривать создание особых условий для его развития, включая</a:t>
            </a:r>
            <a:r>
              <a:rPr lang="en-US" dirty="0"/>
              <a:t>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ru-RU" dirty="0"/>
              <a:t> упрощенный доступ к получению лицензий</a:t>
            </a:r>
            <a:r>
              <a:rPr lang="en-US" dirty="0"/>
              <a:t>;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ru-RU" dirty="0"/>
              <a:t>уведомительную отчетность</a:t>
            </a:r>
            <a:r>
              <a:rPr lang="en-US" dirty="0"/>
              <a:t>;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ru-RU" dirty="0"/>
              <a:t>налоговые льготы (отказ от взимания роялти и других специализированных платежей)</a:t>
            </a:r>
            <a:r>
              <a:rPr lang="en-US" dirty="0"/>
              <a:t>;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ru-RU" dirty="0"/>
              <a:t>отказ от требований полномасштабной геологоразведки и экспертизы запасов полезных ископаемых</a:t>
            </a:r>
            <a:r>
              <a:rPr lang="en-US" dirty="0"/>
              <a:t>;</a:t>
            </a:r>
            <a:r>
              <a:rPr lang="ru-RU" dirty="0"/>
              <a:t> </a:t>
            </a:r>
            <a:endParaRPr lang="en-US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ru-RU" dirty="0"/>
              <a:t>утверждения ежегодных программ по упрощенной форме и прочее. </a:t>
            </a:r>
            <a:endParaRPr lang="ru-RU" b="1" dirty="0"/>
          </a:p>
          <a:p>
            <a:pPr lvl="2"/>
            <a:endParaRPr lang="ru-RU" sz="1400" b="1" i="1" dirty="0"/>
          </a:p>
          <a:p>
            <a:pPr lvl="1"/>
            <a:endParaRPr lang="ru-RU" sz="1400" b="1" i="1" dirty="0"/>
          </a:p>
          <a:p>
            <a:pPr lvl="1"/>
            <a:endParaRPr lang="en-US" sz="1400" b="1" i="1" dirty="0"/>
          </a:p>
          <a:p>
            <a:pPr lvl="1"/>
            <a:endParaRPr lang="ru-RU" sz="14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059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user\Desktop\logo_igd2_5eef44c76d8be3d4a1feeaefcda1c1a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9869" y="114344"/>
            <a:ext cx="1010296" cy="1010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4945114"/>
              </p:ext>
            </p:extLst>
          </p:nvPr>
        </p:nvGraphicFramePr>
        <p:xfrm>
          <a:off x="1849912" y="5694782"/>
          <a:ext cx="1500188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81" name="Презентация" r:id="rId4" imgW="4570654" imgH="3427618" progId="PowerPoint.Show.8">
                  <p:embed/>
                </p:oleObj>
              </mc:Choice>
              <mc:Fallback>
                <p:oleObj name="Презентация" r:id="rId4" imgW="4570654" imgH="3427618" progId="PowerPoint.Show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9912" y="5694782"/>
                        <a:ext cx="1500188" cy="1125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Рисунок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912" y="182555"/>
            <a:ext cx="1011198" cy="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95666" y="1065724"/>
            <a:ext cx="519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КГА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2788045" y="350137"/>
            <a:ext cx="6548699" cy="1431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dirty="0">
                <a:solidFill>
                  <a:srgbClr val="0070C0"/>
                </a:solidFill>
              </a:rPr>
              <a:t>О необходимости разработки и внедрения Горного Кодекса в Кыргызстане</a:t>
            </a:r>
            <a:r>
              <a:rPr lang="ru-RU" sz="2400" dirty="0">
                <a:solidFill>
                  <a:srgbClr val="0070C0"/>
                </a:solidFill>
              </a:rPr>
              <a:t/>
            </a:r>
            <a:br>
              <a:rPr lang="ru-RU" sz="2400" dirty="0">
                <a:solidFill>
                  <a:srgbClr val="0070C0"/>
                </a:solidFill>
              </a:rPr>
            </a:br>
            <a:r>
              <a:rPr lang="ru-RU" alt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75720" y="5805265"/>
            <a:ext cx="6192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00" i="1" dirty="0" err="1"/>
              <a:t>Заведущий</a:t>
            </a:r>
            <a:r>
              <a:rPr lang="ru-RU" altLang="ru-RU" sz="1600" i="1" dirty="0"/>
              <a:t> кафедрой ИГД и ГТ, Президент Кыргызской горной ассоциации, Президент Кыргызского общества экспертов недр</a:t>
            </a:r>
            <a:r>
              <a:rPr lang="en-US" altLang="ru-RU" sz="1600" i="1" dirty="0"/>
              <a:t>:</a:t>
            </a:r>
            <a:r>
              <a:rPr lang="ru-RU" altLang="ru-RU" sz="1600" i="1" dirty="0"/>
              <a:t> </a:t>
            </a:r>
          </a:p>
          <a:p>
            <a:pPr algn="ctr"/>
            <a:r>
              <a:rPr lang="ru-RU" altLang="ru-RU" sz="1600" i="1" dirty="0" err="1"/>
              <a:t>проф.Чунуев</a:t>
            </a:r>
            <a:r>
              <a:rPr lang="ru-RU" altLang="ru-RU" sz="1600" i="1" dirty="0"/>
              <a:t> И.К.</a:t>
            </a:r>
            <a:r>
              <a:rPr lang="en-US" altLang="ru-RU" sz="1600" i="1" dirty="0"/>
              <a:t> E:mail -</a:t>
            </a:r>
            <a:r>
              <a:rPr lang="en-US" altLang="ru-RU" sz="1600" i="1" dirty="0">
                <a:solidFill>
                  <a:srgbClr val="7030A0"/>
                </a:solidFill>
              </a:rPr>
              <a:t> IChunuev@gmail.com</a:t>
            </a:r>
            <a:endParaRPr lang="ru-RU" altLang="ru-RU" sz="1600" i="1" dirty="0">
              <a:solidFill>
                <a:srgbClr val="7030A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91544" y="1373500"/>
            <a:ext cx="8496944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2000" b="1" dirty="0"/>
              <a:t>9.Вопросы ликвидации и рекультивации разработок месторождений</a:t>
            </a:r>
            <a:r>
              <a:rPr lang="en-US" sz="2000" b="1" dirty="0"/>
              <a:t>:</a:t>
            </a:r>
            <a:endParaRPr lang="ru-RU" sz="2000" b="1" dirty="0"/>
          </a:p>
          <a:p>
            <a:pPr lvl="1"/>
            <a:r>
              <a:rPr lang="ru-RU" sz="1600" i="1" dirty="0"/>
              <a:t>Заявка на получение лицензии должна признаваться полной лишь в том случае, если в нее включены приемлемые планы на случай закрытия горнодобывающего предприятия и предусматриваются адекватные финансовые гарантии для покрытия издержек в связи с закрытием предприятия и проведением любых текущих мониторинговых работ.</a:t>
            </a:r>
          </a:p>
          <a:p>
            <a:pPr lvl="1"/>
            <a:endParaRPr lang="ru-RU" sz="1600" i="1" dirty="0"/>
          </a:p>
          <a:p>
            <a:r>
              <a:rPr lang="ru-RU" dirty="0"/>
              <a:t>Горный кодекс должен: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предусмотреть обязанность горнодобывающих компаний иметь планы обеспечения готовности к аварийным ситуациям до начала работ и обеспечивать проверку, апробирование и уточнение этих программ на регулярной основе;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предусматривать утверждение или одобрение всех планов закрытия объектов с соответствующими сметами затрат компетентными органами</a:t>
            </a:r>
            <a:r>
              <a:rPr lang="ru-RU" b="1" dirty="0"/>
              <a:t>;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 установить надлежащие формы финансового обеспечения (обязательства, страхование и т.д.) с указанием конкретных деталей и условий;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1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user\Desktop\logo_igd2_5eef44c76d8be3d4a1feeaefcda1c1a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9869" y="114344"/>
            <a:ext cx="1010296" cy="1010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3176428"/>
              </p:ext>
            </p:extLst>
          </p:nvPr>
        </p:nvGraphicFramePr>
        <p:xfrm>
          <a:off x="1849912" y="5694782"/>
          <a:ext cx="1500188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23" name="Презентация" r:id="rId4" imgW="4570654" imgH="3427618" progId="PowerPoint.Show.8">
                  <p:embed/>
                </p:oleObj>
              </mc:Choice>
              <mc:Fallback>
                <p:oleObj name="Презентация" r:id="rId4" imgW="4570654" imgH="3427618" progId="PowerPoint.Show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9912" y="5694782"/>
                        <a:ext cx="1500188" cy="1125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Рисунок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912" y="182555"/>
            <a:ext cx="1011198" cy="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95666" y="1065724"/>
            <a:ext cx="519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КГА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2788045" y="350137"/>
            <a:ext cx="6548699" cy="1431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dirty="0">
                <a:solidFill>
                  <a:srgbClr val="0070C0"/>
                </a:solidFill>
              </a:rPr>
              <a:t>О необходимости разработки и внедрения Горного Кодекса в Кыргызстане</a:t>
            </a:r>
            <a:r>
              <a:rPr lang="ru-RU" sz="2400" dirty="0">
                <a:solidFill>
                  <a:srgbClr val="0070C0"/>
                </a:solidFill>
              </a:rPr>
              <a:t/>
            </a:r>
            <a:br>
              <a:rPr lang="ru-RU" sz="2400" dirty="0">
                <a:solidFill>
                  <a:srgbClr val="0070C0"/>
                </a:solidFill>
              </a:rPr>
            </a:br>
            <a:r>
              <a:rPr lang="ru-RU" alt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75720" y="5805265"/>
            <a:ext cx="6192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00" i="1" dirty="0" err="1"/>
              <a:t>Заведущий</a:t>
            </a:r>
            <a:r>
              <a:rPr lang="ru-RU" altLang="ru-RU" sz="1600" i="1" dirty="0"/>
              <a:t> кафедрой ИГД и ГТ, Президент Кыргызской горной ассоциации, Президент Кыргызского общества экспертов недр</a:t>
            </a:r>
            <a:r>
              <a:rPr lang="en-US" altLang="ru-RU" sz="1600" i="1" dirty="0"/>
              <a:t>:</a:t>
            </a:r>
            <a:r>
              <a:rPr lang="ru-RU" altLang="ru-RU" sz="1600" i="1" dirty="0"/>
              <a:t> </a:t>
            </a:r>
          </a:p>
          <a:p>
            <a:pPr algn="ctr"/>
            <a:r>
              <a:rPr lang="ru-RU" altLang="ru-RU" sz="1600" i="1" dirty="0" err="1"/>
              <a:t>проф.Чунуев</a:t>
            </a:r>
            <a:r>
              <a:rPr lang="ru-RU" altLang="ru-RU" sz="1600" i="1" dirty="0"/>
              <a:t> И.К.</a:t>
            </a:r>
            <a:r>
              <a:rPr lang="en-US" altLang="ru-RU" sz="1600" i="1" dirty="0"/>
              <a:t> E:mail -</a:t>
            </a:r>
            <a:r>
              <a:rPr lang="en-US" altLang="ru-RU" sz="1600" i="1" dirty="0">
                <a:solidFill>
                  <a:srgbClr val="7030A0"/>
                </a:solidFill>
              </a:rPr>
              <a:t> IChunuev@gmail.com</a:t>
            </a:r>
            <a:endParaRPr lang="ru-RU" altLang="ru-RU" sz="1600" i="1" dirty="0">
              <a:solidFill>
                <a:srgbClr val="7030A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91544" y="1373500"/>
            <a:ext cx="8496944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>
              <a:cs typeface="Times New Roman" panose="02020603050405020304" pitchFamily="18" charset="0"/>
            </a:endParaRPr>
          </a:p>
          <a:p>
            <a:pPr lvl="1"/>
            <a:r>
              <a:rPr lang="ru-RU" sz="2000" b="1" dirty="0"/>
              <a:t>9.Вопросы ликвидации и рекультивации разработок месторождений </a:t>
            </a:r>
            <a:r>
              <a:rPr lang="ru-RU" b="1" i="1" dirty="0"/>
              <a:t>(продолжение)</a:t>
            </a:r>
            <a:r>
              <a:rPr lang="en-US" sz="2000" b="1" dirty="0"/>
              <a:t>:</a:t>
            </a:r>
            <a:endParaRPr lang="ru-RU" sz="2000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предусматривать, чтобы документы финансового обеспечения выпускались только компетентными и утвержденными финансовыми учреждениями или хранились в них;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предоставить правительствам право по собственному усмотрению получать незамедлительно и без каких-либо препятствий доступ ко всей сумме финансового обеспечения;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предусмотреть, что аннулирование гарантийных обязательств или освобождение от них производится только по завершении программы работ.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планы завершения производства должны содержать остаточные обязательства добывающих компаний после завершения разработок на достаточно длительный срок (по опыту европейских горнодобывающих компаний).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ru-RU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ru-RU" sz="2000" b="1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ru-RU" sz="1400" b="1" i="1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ru-RU" sz="1400" b="1" i="1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n-US" sz="1400" b="1" i="1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ru-RU" sz="14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342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user\Desktop\logo_igd2_5eef44c76d8be3d4a1feeaefcda1c1a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9869" y="114344"/>
            <a:ext cx="1010296" cy="1010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9121110"/>
              </p:ext>
            </p:extLst>
          </p:nvPr>
        </p:nvGraphicFramePr>
        <p:xfrm>
          <a:off x="1849912" y="5694782"/>
          <a:ext cx="1500188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70" name="Презентация" r:id="rId4" imgW="4570654" imgH="3427618" progId="PowerPoint.Show.8">
                  <p:embed/>
                </p:oleObj>
              </mc:Choice>
              <mc:Fallback>
                <p:oleObj name="Презентация" r:id="rId4" imgW="4570654" imgH="3427618" progId="PowerPoint.Show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9912" y="5694782"/>
                        <a:ext cx="1500188" cy="1125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Рисунок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912" y="182555"/>
            <a:ext cx="1011198" cy="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95666" y="1065724"/>
            <a:ext cx="519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КГА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2788045" y="350137"/>
            <a:ext cx="6548699" cy="1431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dirty="0">
                <a:solidFill>
                  <a:srgbClr val="0070C0"/>
                </a:solidFill>
              </a:rPr>
              <a:t>О необходимости разработки и внедрения Горного Кодекса в Кыргызстане</a:t>
            </a:r>
            <a:r>
              <a:rPr lang="ru-RU" sz="2400" dirty="0">
                <a:solidFill>
                  <a:srgbClr val="0070C0"/>
                </a:solidFill>
              </a:rPr>
              <a:t/>
            </a:r>
            <a:br>
              <a:rPr lang="ru-RU" sz="2400" dirty="0">
                <a:solidFill>
                  <a:srgbClr val="0070C0"/>
                </a:solidFill>
              </a:rPr>
            </a:br>
            <a:r>
              <a:rPr lang="ru-RU" alt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75720" y="5805265"/>
            <a:ext cx="6192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00" i="1" dirty="0" err="1"/>
              <a:t>Заведущий</a:t>
            </a:r>
            <a:r>
              <a:rPr lang="ru-RU" altLang="ru-RU" sz="1600" i="1" dirty="0"/>
              <a:t> кафедрой ИГД и ГТ, Президент Кыргызской горной ассоциации, Президент Кыргызского общества экспертов недр</a:t>
            </a:r>
            <a:r>
              <a:rPr lang="en-US" altLang="ru-RU" sz="1600" i="1" dirty="0"/>
              <a:t>:</a:t>
            </a:r>
            <a:r>
              <a:rPr lang="ru-RU" altLang="ru-RU" sz="1600" i="1" dirty="0"/>
              <a:t> </a:t>
            </a:r>
          </a:p>
          <a:p>
            <a:pPr algn="ctr"/>
            <a:r>
              <a:rPr lang="ru-RU" altLang="ru-RU" sz="1600" i="1" dirty="0" err="1"/>
              <a:t>проф.Чунуев</a:t>
            </a:r>
            <a:r>
              <a:rPr lang="ru-RU" altLang="ru-RU" sz="1600" i="1" dirty="0"/>
              <a:t> И.К.</a:t>
            </a:r>
            <a:r>
              <a:rPr lang="en-US" altLang="ru-RU" sz="1600" i="1" dirty="0"/>
              <a:t> E:mail -</a:t>
            </a:r>
            <a:r>
              <a:rPr lang="en-US" altLang="ru-RU" sz="1600" i="1" dirty="0">
                <a:solidFill>
                  <a:srgbClr val="7030A0"/>
                </a:solidFill>
              </a:rPr>
              <a:t> IChunuev@gmail.com</a:t>
            </a:r>
            <a:endParaRPr lang="ru-RU" altLang="ru-RU" sz="1600" i="1" dirty="0">
              <a:solidFill>
                <a:srgbClr val="7030A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91544" y="1373500"/>
            <a:ext cx="84969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>
              <a:cs typeface="Times New Roman" panose="02020603050405020304" pitchFamily="18" charset="0"/>
            </a:endParaRPr>
          </a:p>
          <a:p>
            <a:pPr lvl="0" algn="ctr"/>
            <a:r>
              <a:rPr lang="ru-RU" b="1" dirty="0"/>
              <a:t>Методика разработки Горного Кодекса</a:t>
            </a:r>
            <a:r>
              <a:rPr lang="en-US" b="1" dirty="0"/>
              <a:t>:</a:t>
            </a:r>
          </a:p>
          <a:p>
            <a:pPr lvl="0"/>
            <a:endParaRPr lang="ru-RU" sz="1600" dirty="0"/>
          </a:p>
          <a:p>
            <a:r>
              <a:rPr lang="ru-RU" dirty="0"/>
              <a:t>Для достижения наилучшего результата при разработке Горного Кодекса необходимы последовательные согласованные шаги (этапы), включающие:</a:t>
            </a:r>
            <a:endParaRPr lang="en-US" dirty="0"/>
          </a:p>
          <a:p>
            <a:endParaRPr lang="ru-RU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Экспертиза действующего законодательства с выявлением недостатков регулирования недропользования.</a:t>
            </a:r>
            <a:endParaRPr lang="ru-RU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Изучение лучшей мировой практики государственного регулирования недропользования.</a:t>
            </a:r>
            <a:endParaRPr lang="ru-RU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Разработка и апробация Концепции Горного Кодекса.</a:t>
            </a:r>
            <a:endParaRPr lang="ru-RU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Отказ от интуитивного подхода к законотворчеству.</a:t>
            </a:r>
            <a:endParaRPr lang="ru-RU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Обязательное предложение механизма реализации законодательных прописей.</a:t>
            </a:r>
            <a:endParaRPr lang="ru-RU" sz="1600" dirty="0"/>
          </a:p>
          <a:p>
            <a:pPr lvl="1"/>
            <a:endParaRPr lang="ru-RU" sz="1400" dirty="0"/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515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user\Desktop\logo_igd2_5eef44c76d8be3d4a1feeaefcda1c1a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9869" y="114344"/>
            <a:ext cx="1010296" cy="1010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2981470"/>
              </p:ext>
            </p:extLst>
          </p:nvPr>
        </p:nvGraphicFramePr>
        <p:xfrm>
          <a:off x="1849912" y="5694782"/>
          <a:ext cx="1500188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60" name="Презентация" r:id="rId4" imgW="4570654" imgH="3427618" progId="PowerPoint.Show.8">
                  <p:embed/>
                </p:oleObj>
              </mc:Choice>
              <mc:Fallback>
                <p:oleObj name="Презентация" r:id="rId4" imgW="4570654" imgH="3427618" progId="PowerPoint.Show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9912" y="5694782"/>
                        <a:ext cx="1500188" cy="1125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Рисунок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912" y="182555"/>
            <a:ext cx="1011198" cy="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95666" y="1065724"/>
            <a:ext cx="519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КГА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2788045" y="350137"/>
            <a:ext cx="6548699" cy="1431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cap="all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Пути реализации стратегических задач развития горнодобывающей отрасли Кыргызстана </a:t>
            </a:r>
          </a:p>
          <a:p>
            <a:r>
              <a:rPr lang="ru-RU" altLang="en-US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en-US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357" y="1148094"/>
            <a:ext cx="7441083" cy="393709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3575720" y="5805265"/>
            <a:ext cx="6192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00" i="1" dirty="0" err="1"/>
              <a:t>Заведущий</a:t>
            </a:r>
            <a:r>
              <a:rPr lang="ru-RU" altLang="ru-RU" sz="1600" i="1" dirty="0"/>
              <a:t> кафедрой ИГД и ГТ, Президент Кыргызской горной ассоциации, Президент Кыргызского общества экспертов недр</a:t>
            </a:r>
            <a:r>
              <a:rPr lang="en-US" altLang="ru-RU" sz="1600" i="1" dirty="0"/>
              <a:t>:</a:t>
            </a:r>
            <a:r>
              <a:rPr lang="ru-RU" altLang="ru-RU" sz="1600" i="1" dirty="0"/>
              <a:t> </a:t>
            </a:r>
          </a:p>
          <a:p>
            <a:pPr algn="ctr"/>
            <a:r>
              <a:rPr lang="ru-RU" altLang="ru-RU" sz="1600" i="1" dirty="0" err="1"/>
              <a:t>проф.Чунуев</a:t>
            </a:r>
            <a:r>
              <a:rPr lang="ru-RU" altLang="ru-RU" sz="1600" i="1" dirty="0"/>
              <a:t> И.К.</a:t>
            </a:r>
            <a:r>
              <a:rPr lang="en-US" altLang="ru-RU" sz="1600" i="1" dirty="0"/>
              <a:t> E:mail -</a:t>
            </a:r>
            <a:r>
              <a:rPr lang="en-US" altLang="ru-RU" sz="1600" i="1" dirty="0">
                <a:solidFill>
                  <a:srgbClr val="7030A0"/>
                </a:solidFill>
              </a:rPr>
              <a:t> IChunuev@gmail.com</a:t>
            </a:r>
            <a:endParaRPr lang="ru-RU" altLang="ru-RU" sz="1600" i="1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75491" y="5085185"/>
            <a:ext cx="83208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*Стратегия развития горнодобывающей отрасли на 2015–2035 гг. </a:t>
            </a:r>
          </a:p>
          <a:p>
            <a:pPr algn="ctr"/>
            <a:r>
              <a:rPr lang="ru-RU" sz="1600" dirty="0"/>
              <a:t>(Министерство экономики КР, 2014 г.)</a:t>
            </a:r>
          </a:p>
        </p:txBody>
      </p:sp>
    </p:spTree>
    <p:extLst>
      <p:ext uri="{BB962C8B-B14F-4D97-AF65-F5344CB8AC3E}">
        <p14:creationId xmlns:p14="http://schemas.microsoft.com/office/powerpoint/2010/main" val="80709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user\Desktop\logo_igd2_5eef44c76d8be3d4a1feeaefcda1c1a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9869" y="114344"/>
            <a:ext cx="1010296" cy="1010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1292660"/>
              </p:ext>
            </p:extLst>
          </p:nvPr>
        </p:nvGraphicFramePr>
        <p:xfrm>
          <a:off x="1849912" y="5694782"/>
          <a:ext cx="1500188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6" name="Презентация" r:id="rId4" imgW="4570654" imgH="3427618" progId="PowerPoint.Show.8">
                  <p:embed/>
                </p:oleObj>
              </mc:Choice>
              <mc:Fallback>
                <p:oleObj name="Презентация" r:id="rId4" imgW="4570654" imgH="3427618" progId="PowerPoint.Show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9912" y="5694782"/>
                        <a:ext cx="1500188" cy="1125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Рисунок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912" y="182555"/>
            <a:ext cx="1011198" cy="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95666" y="1065724"/>
            <a:ext cx="519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КГА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2788045" y="350137"/>
            <a:ext cx="6548699" cy="1431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7030A0"/>
                </a:solidFill>
                <a:cs typeface="Times New Roman" panose="02020603050405020304" pitchFamily="18" charset="0"/>
              </a:rPr>
              <a:t>Международный форум МИНГЕО</a:t>
            </a:r>
            <a:r>
              <a:rPr lang="ru-RU" sz="2400" dirty="0">
                <a:solidFill>
                  <a:srgbClr val="7030A0"/>
                </a:solidFill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7030A0"/>
                </a:solidFill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7030A0"/>
                </a:solidFill>
                <a:cs typeface="Times New Roman" panose="02020603050405020304" pitchFamily="18" charset="0"/>
              </a:rPr>
              <a:t>Красноярск, 22-23 мая 2019 г.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75720" y="5805265"/>
            <a:ext cx="6192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00" i="1" dirty="0" err="1"/>
              <a:t>Заведущий</a:t>
            </a:r>
            <a:r>
              <a:rPr lang="ru-RU" altLang="ru-RU" sz="1600" i="1" dirty="0"/>
              <a:t> кафедрой ИГД и ГТ, Президент Кыргызской горной ассоциации, Президент Кыргызского общества экспертов недр</a:t>
            </a:r>
            <a:r>
              <a:rPr lang="en-US" altLang="ru-RU" sz="1600" i="1" dirty="0"/>
              <a:t>:</a:t>
            </a:r>
            <a:r>
              <a:rPr lang="ru-RU" altLang="ru-RU" sz="1600" i="1" dirty="0"/>
              <a:t> </a:t>
            </a:r>
          </a:p>
          <a:p>
            <a:pPr algn="ctr"/>
            <a:r>
              <a:rPr lang="ru-RU" altLang="ru-RU" sz="1600" i="1" dirty="0" err="1"/>
              <a:t>проф.Чунуев</a:t>
            </a:r>
            <a:r>
              <a:rPr lang="ru-RU" altLang="ru-RU" sz="1600" i="1" dirty="0"/>
              <a:t> И.К.</a:t>
            </a:r>
            <a:r>
              <a:rPr lang="en-US" altLang="ru-RU" sz="1600" i="1" dirty="0"/>
              <a:t> E:mail -</a:t>
            </a:r>
            <a:r>
              <a:rPr lang="en-US" altLang="ru-RU" sz="1600" i="1" dirty="0">
                <a:solidFill>
                  <a:srgbClr val="7030A0"/>
                </a:solidFill>
              </a:rPr>
              <a:t> IChunuev@gmail.com</a:t>
            </a:r>
            <a:endParaRPr lang="ru-RU" altLang="ru-RU" sz="1600" i="1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10690" y="2455663"/>
            <a:ext cx="19527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2400" dirty="0"/>
          </a:p>
          <a:p>
            <a:pPr algn="ctr"/>
            <a:r>
              <a:rPr lang="ru-RU" sz="2400" dirty="0"/>
              <a:t>Благодарю </a:t>
            </a:r>
          </a:p>
          <a:p>
            <a:pPr algn="ctr"/>
            <a:r>
              <a:rPr lang="ru-RU" sz="2400" dirty="0"/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11602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user\Desktop\logo_igd2_5eef44c76d8be3d4a1feeaefcda1c1a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9869" y="114344"/>
            <a:ext cx="1010296" cy="1010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9648535"/>
              </p:ext>
            </p:extLst>
          </p:nvPr>
        </p:nvGraphicFramePr>
        <p:xfrm>
          <a:off x="1849912" y="5694782"/>
          <a:ext cx="1500188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0" name="Презентация" r:id="rId4" imgW="4570654" imgH="3427618" progId="PowerPoint.Show.8">
                  <p:embed/>
                </p:oleObj>
              </mc:Choice>
              <mc:Fallback>
                <p:oleObj name="Презентация" r:id="rId4" imgW="4570654" imgH="3427618" progId="PowerPoint.Show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9912" y="5694782"/>
                        <a:ext cx="1500188" cy="1125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Рисунок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878" y="114345"/>
            <a:ext cx="1011198" cy="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95666" y="1065724"/>
            <a:ext cx="519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КГА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2989172" y="114344"/>
            <a:ext cx="6548699" cy="1431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cap="all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Пути реализации стратегических задач развития горнодобывающей отрасли Кыргызстана </a:t>
            </a:r>
          </a:p>
          <a:p>
            <a:r>
              <a:rPr lang="ru-RU" altLang="en-US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en-US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75720" y="5805265"/>
            <a:ext cx="6192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00" i="1" dirty="0" err="1"/>
              <a:t>Заведущий</a:t>
            </a:r>
            <a:r>
              <a:rPr lang="ru-RU" altLang="ru-RU" sz="1600" i="1" dirty="0"/>
              <a:t> кафедрой ИГД и ГТ, Президент Кыргызской горной ассоциации, Президент Кыргызского общества экспертов недр</a:t>
            </a:r>
            <a:r>
              <a:rPr lang="en-US" altLang="ru-RU" sz="1600" i="1" dirty="0"/>
              <a:t>:</a:t>
            </a:r>
            <a:r>
              <a:rPr lang="ru-RU" altLang="ru-RU" sz="1600" i="1" dirty="0"/>
              <a:t> </a:t>
            </a:r>
          </a:p>
          <a:p>
            <a:pPr algn="ctr"/>
            <a:r>
              <a:rPr lang="ru-RU" altLang="ru-RU" sz="1600" i="1" dirty="0" err="1"/>
              <a:t>проф.Чунуев</a:t>
            </a:r>
            <a:r>
              <a:rPr lang="ru-RU" altLang="ru-RU" sz="1600" i="1" dirty="0"/>
              <a:t> И.К.</a:t>
            </a:r>
            <a:r>
              <a:rPr lang="en-US" altLang="ru-RU" sz="1600" i="1" dirty="0"/>
              <a:t> E:mail -</a:t>
            </a:r>
            <a:r>
              <a:rPr lang="en-US" altLang="ru-RU" sz="1600" i="1" dirty="0">
                <a:solidFill>
                  <a:srgbClr val="7030A0"/>
                </a:solidFill>
              </a:rPr>
              <a:t> IChunuev@gmail.com</a:t>
            </a:r>
            <a:endParaRPr lang="ru-RU" altLang="ru-RU" sz="1600" i="1" dirty="0">
              <a:solidFill>
                <a:srgbClr val="7030A0"/>
              </a:solidFill>
            </a:endParaRPr>
          </a:p>
        </p:txBody>
      </p:sp>
      <p:pic>
        <p:nvPicPr>
          <p:cNvPr id="11" name="Shape 122"/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8" t="29694" r="14091" b="-2"/>
          <a:stretch>
            <a:fillRect/>
          </a:stretch>
        </p:blipFill>
        <p:spPr bwMode="auto">
          <a:xfrm>
            <a:off x="2156382" y="2297130"/>
            <a:ext cx="4929089" cy="3441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hape 123"/>
          <p:cNvSpPr>
            <a:spLocks noChangeArrowheads="1"/>
          </p:cNvSpPr>
          <p:nvPr/>
        </p:nvSpPr>
        <p:spPr bwMode="auto">
          <a:xfrm>
            <a:off x="2129754" y="1714701"/>
            <a:ext cx="8267534" cy="13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just" eaLnBrk="1" hangingPunct="1"/>
            <a:r>
              <a:rPr lang="ru-RU" altLang="ru-RU" sz="1800" dirty="0">
                <a:latin typeface="Calibri" pitchFamily="34" charset="0"/>
                <a:cs typeface="Calibri" pitchFamily="34" charset="0"/>
                <a:sym typeface="Calibri" pitchFamily="34" charset="0"/>
              </a:rPr>
              <a:t>Предприятия горнодобывающей промышленности произвели продукции на 106 млрд 86 млн сомов (~1 млрд 600 млн долларов США)</a:t>
            </a:r>
          </a:p>
        </p:txBody>
      </p:sp>
      <p:sp>
        <p:nvSpPr>
          <p:cNvPr id="13" name="Shape 121"/>
          <p:cNvSpPr txBox="1">
            <a:spLocks noChangeArrowheads="1"/>
          </p:cNvSpPr>
          <p:nvPr/>
        </p:nvSpPr>
        <p:spPr bwMode="auto">
          <a:xfrm>
            <a:off x="2518916" y="1206635"/>
            <a:ext cx="7992666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700" tIns="35700" rIns="35700" bIns="35700" anchor="ctr"/>
          <a:lstStyle>
            <a:lvl1pPr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SzPts val="2400"/>
              <a:buFont typeface="Calibri" pitchFamily="34" charset="0"/>
              <a:buNone/>
            </a:pPr>
            <a:r>
              <a:rPr lang="ru-RU" altLang="ru-RU" sz="2400" b="1" dirty="0">
                <a:latin typeface="Calibri" pitchFamily="34" charset="0"/>
                <a:cs typeface="Calibri" pitchFamily="34" charset="0"/>
                <a:sym typeface="Calibri" pitchFamily="34" charset="0"/>
              </a:rPr>
              <a:t>Инвестиции в горнодобывающую отрасль в 2014-2015 </a:t>
            </a:r>
            <a:r>
              <a:rPr lang="ru-RU" altLang="ru-RU" sz="2400" b="1" dirty="0" err="1">
                <a:latin typeface="Calibri" pitchFamily="34" charset="0"/>
                <a:cs typeface="Calibri" pitchFamily="34" charset="0"/>
                <a:sym typeface="Calibri" pitchFamily="34" charset="0"/>
              </a:rPr>
              <a:t>гг</a:t>
            </a:r>
            <a:endParaRPr lang="ru-RU" altLang="ru-RU" sz="2400" b="1" dirty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38CA0A9-BC25-41AD-ACC8-1A7F7BE02C8E}"/>
              </a:ext>
            </a:extLst>
          </p:cNvPr>
          <p:cNvSpPr/>
          <p:nvPr/>
        </p:nvSpPr>
        <p:spPr>
          <a:xfrm>
            <a:off x="7251871" y="2420889"/>
            <a:ext cx="310829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222222"/>
                </a:solidFill>
                <a:latin typeface="Arial" panose="020B0604020202020204" pitchFamily="34" charset="0"/>
              </a:rPr>
              <a:t>Частные предприятия инвестировали в геологоразведку 4,8 млрд сомов (~71 млн. долларов США )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222222"/>
                </a:solidFill>
                <a:latin typeface="Arial" panose="020B0604020202020204" pitchFamily="34" charset="0"/>
              </a:rPr>
              <a:t>Государство потратило на пополнение минерально-сырьевой базы 35,790 млн. сомов (~500 тыс. доллары США)</a:t>
            </a:r>
            <a:endParaRPr lang="ru-KG" sz="1600" dirty="0"/>
          </a:p>
        </p:txBody>
      </p:sp>
    </p:spTree>
    <p:extLst>
      <p:ext uri="{BB962C8B-B14F-4D97-AF65-F5344CB8AC3E}">
        <p14:creationId xmlns:p14="http://schemas.microsoft.com/office/powerpoint/2010/main" val="300463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1700809"/>
          <a:ext cx="8293287" cy="4425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latin typeface="Arial Narrow" panose="020B0606020202030204" pitchFamily="34" charset="0"/>
                <a:cs typeface="Times New Roman" pitchFamily="18" charset="0"/>
              </a:rPr>
              <a:t>Инвестиции </a:t>
            </a:r>
            <a:r>
              <a:rPr lang="ru-RU" sz="2800" dirty="0">
                <a:latin typeface="Arial Narrow" panose="020B0606020202030204" pitchFamily="34" charset="0"/>
                <a:cs typeface="Times New Roman" pitchFamily="18" charset="0"/>
              </a:rPr>
              <a:t/>
            </a:r>
            <a:br>
              <a:rPr lang="ru-RU" sz="2800" dirty="0">
                <a:latin typeface="Arial Narrow" panose="020B0606020202030204" pitchFamily="34" charset="0"/>
                <a:cs typeface="Times New Roman" pitchFamily="18" charset="0"/>
              </a:rPr>
            </a:br>
            <a:r>
              <a:rPr lang="ru-RU" sz="2800" b="1" dirty="0">
                <a:latin typeface="Arial Narrow" panose="020B0606020202030204" pitchFamily="34" charset="0"/>
                <a:cs typeface="Times New Roman" pitchFamily="18" charset="0"/>
              </a:rPr>
              <a:t>в геологическое изучение</a:t>
            </a:r>
            <a:endParaRPr lang="ru-RU" sz="2800" dirty="0">
              <a:latin typeface="Arial Narrow" panose="020B0606020202030204" pitchFamily="34" charset="0"/>
              <a:cs typeface="Times New Roman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2179516" y="1360240"/>
            <a:ext cx="8462173" cy="196553"/>
            <a:chOff x="655515" y="781663"/>
            <a:chExt cx="8462173" cy="196553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799530" y="848068"/>
              <a:ext cx="8318158" cy="67874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tx2">
                    <a:lumMod val="60000"/>
                    <a:lumOff val="40000"/>
                  </a:schemeClr>
                </a:gs>
                <a:gs pos="100000">
                  <a:schemeClr val="tx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00B0F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655515" y="781663"/>
              <a:ext cx="8462144" cy="66406"/>
            </a:xfrm>
            <a:prstGeom prst="rect">
              <a:avLst/>
            </a:prstGeom>
            <a:gradFill flip="none" rotWithShape="1">
              <a:gsLst>
                <a:gs pos="833">
                  <a:schemeClr val="bg1"/>
                </a:gs>
                <a:gs pos="50000">
                  <a:srgbClr val="FC9896"/>
                </a:gs>
                <a:gs pos="100000">
                  <a:srgbClr val="CC00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00B0F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834716" y="915942"/>
              <a:ext cx="8282943" cy="62274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35000">
                  <a:srgbClr val="FFFF00"/>
                </a:gs>
                <a:gs pos="100000">
                  <a:srgbClr val="FFCC00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00B0F0"/>
                </a:solidFill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343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77770" y="313492"/>
            <a:ext cx="72747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 algn="ctr"/>
            <a:r>
              <a:rPr lang="ru-RU" sz="2800" b="1" dirty="0"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Лицензии на право пользования недрами</a:t>
            </a:r>
            <a:endParaRPr lang="ru-RU" sz="2800" dirty="0">
              <a:latin typeface="Arial Narrow" panose="020B0606020202030204" pitchFamily="34" charset="0"/>
              <a:ea typeface="Batang" pitchFamily="18" charset="-127"/>
              <a:cs typeface="Times New Roman" pitchFamily="18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2179516" y="928192"/>
            <a:ext cx="8462173" cy="196553"/>
            <a:chOff x="655515" y="781663"/>
            <a:chExt cx="8462173" cy="196553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799530" y="848068"/>
              <a:ext cx="8318158" cy="67874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tx2">
                    <a:lumMod val="60000"/>
                    <a:lumOff val="40000"/>
                  </a:schemeClr>
                </a:gs>
                <a:gs pos="100000">
                  <a:schemeClr val="tx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00B0F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655515" y="781663"/>
              <a:ext cx="8462144" cy="66406"/>
            </a:xfrm>
            <a:prstGeom prst="rect">
              <a:avLst/>
            </a:prstGeom>
            <a:gradFill flip="none" rotWithShape="1">
              <a:gsLst>
                <a:gs pos="833">
                  <a:schemeClr val="bg1"/>
                </a:gs>
                <a:gs pos="50000">
                  <a:srgbClr val="FC9896"/>
                </a:gs>
                <a:gs pos="100000">
                  <a:srgbClr val="CC00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00B0F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834716" y="915942"/>
              <a:ext cx="8282943" cy="62274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35000">
                  <a:srgbClr val="FFFF00"/>
                </a:gs>
                <a:gs pos="100000">
                  <a:srgbClr val="FFCC00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00B0F0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23" name="Текст 24"/>
          <p:cNvSpPr txBox="1">
            <a:spLocks/>
          </p:cNvSpPr>
          <p:nvPr/>
        </p:nvSpPr>
        <p:spPr>
          <a:xfrm>
            <a:off x="1956358" y="1474776"/>
            <a:ext cx="4040188" cy="41056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>
                <a:latin typeface="Arial Narrow" panose="020B0606020202030204" pitchFamily="34" charset="0"/>
              </a:rPr>
              <a:t>По видам полезных </a:t>
            </a:r>
            <a:r>
              <a:rPr lang="ru-RU" sz="3400" dirty="0">
                <a:latin typeface="Arial Narrow" panose="020B0606020202030204" pitchFamily="34" charset="0"/>
              </a:rPr>
              <a:t>ископаемых</a:t>
            </a:r>
            <a:endParaRPr lang="ru-RU" dirty="0">
              <a:latin typeface="Arial Narrow" panose="020B0606020202030204" pitchFamily="34" charset="0"/>
            </a:endParaRPr>
          </a:p>
        </p:txBody>
      </p:sp>
      <p:graphicFrame>
        <p:nvGraphicFramePr>
          <p:cNvPr id="24" name="Объект 33"/>
          <p:cNvGraphicFramePr>
            <a:graphicFrameLocks noGrp="1"/>
          </p:cNvGraphicFramePr>
          <p:nvPr>
            <p:ph sz="half" idx="4294967295"/>
            <p:extLst/>
          </p:nvPr>
        </p:nvGraphicFramePr>
        <p:xfrm>
          <a:off x="1956358" y="2059536"/>
          <a:ext cx="4283658" cy="4189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" name="Текст 26"/>
          <p:cNvSpPr txBox="1">
            <a:spLocks/>
          </p:cNvSpPr>
          <p:nvPr/>
        </p:nvSpPr>
        <p:spPr>
          <a:xfrm>
            <a:off x="6240017" y="1389122"/>
            <a:ext cx="4041775" cy="63976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dirty="0">
                <a:latin typeface="Arial Narrow" panose="020B0606020202030204" pitchFamily="34" charset="0"/>
              </a:rPr>
              <a:t>По видам работ</a:t>
            </a:r>
          </a:p>
        </p:txBody>
      </p:sp>
      <p:graphicFrame>
        <p:nvGraphicFramePr>
          <p:cNvPr id="26" name="Объект 33"/>
          <p:cNvGraphicFramePr>
            <a:graphicFrameLocks noGrp="1"/>
          </p:cNvGraphicFramePr>
          <p:nvPr>
            <p:ph sz="half" idx="4294967295"/>
            <p:extLst/>
          </p:nvPr>
        </p:nvGraphicFramePr>
        <p:xfrm>
          <a:off x="6240016" y="2168690"/>
          <a:ext cx="4172048" cy="4080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9047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179516" y="1360240"/>
            <a:ext cx="8462173" cy="196553"/>
            <a:chOff x="655515" y="781663"/>
            <a:chExt cx="8462173" cy="196553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799530" y="848068"/>
              <a:ext cx="8318158" cy="67874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tx2">
                    <a:lumMod val="60000"/>
                    <a:lumOff val="40000"/>
                  </a:schemeClr>
                </a:gs>
                <a:gs pos="100000">
                  <a:schemeClr val="tx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00B0F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655515" y="781663"/>
              <a:ext cx="8462144" cy="66406"/>
            </a:xfrm>
            <a:prstGeom prst="rect">
              <a:avLst/>
            </a:prstGeom>
            <a:gradFill flip="none" rotWithShape="1">
              <a:gsLst>
                <a:gs pos="833">
                  <a:schemeClr val="bg1"/>
                </a:gs>
                <a:gs pos="50000">
                  <a:srgbClr val="FC9896"/>
                </a:gs>
                <a:gs pos="100000">
                  <a:srgbClr val="CC00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00B0F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834716" y="915942"/>
              <a:ext cx="8282943" cy="62274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35000">
                  <a:srgbClr val="FFFF00"/>
                </a:gs>
                <a:gs pos="100000">
                  <a:srgbClr val="FFCC00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00B0F0"/>
                </a:solidFill>
                <a:latin typeface="Arial Narrow" panose="020B0606020202030204" pitchFamily="34" charset="0"/>
              </a:endParaRPr>
            </a:p>
          </p:txBody>
        </p:sp>
      </p:grpSp>
      <p:graphicFrame>
        <p:nvGraphicFramePr>
          <p:cNvPr id="8" name="Диаграмма 7"/>
          <p:cNvGraphicFramePr>
            <a:graphicFrameLocks/>
          </p:cNvGraphicFramePr>
          <p:nvPr>
            <p:extLst/>
          </p:nvPr>
        </p:nvGraphicFramePr>
        <p:xfrm>
          <a:off x="2855640" y="1988840"/>
          <a:ext cx="6480720" cy="3891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Arial Narrow" panose="020B0606020202030204" pitchFamily="34" charset="0"/>
                <a:cs typeface="Times New Roman" pitchFamily="18" charset="0"/>
              </a:rPr>
              <a:t>Удержание лицензий на право пользования недрами</a:t>
            </a:r>
            <a:endParaRPr lang="ru-RU" sz="2800" dirty="0">
              <a:latin typeface="Arial Narrow" panose="020B0606020202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15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3"/>
          <p:cNvGraphicFramePr>
            <a:graphicFrameLocks/>
          </p:cNvGraphicFramePr>
          <p:nvPr>
            <p:extLst/>
          </p:nvPr>
        </p:nvGraphicFramePr>
        <p:xfrm>
          <a:off x="1808903" y="1772816"/>
          <a:ext cx="8406366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2010981" y="620688"/>
            <a:ext cx="8208912" cy="70788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>
                <a:latin typeface="Arial Narrow" panose="020B0606020202030204" pitchFamily="34" charset="0"/>
                <a:cs typeface="Times New Roman" pitchFamily="18" charset="0"/>
              </a:rPr>
              <a:t>Производство золота</a:t>
            </a:r>
            <a:endParaRPr lang="ru-RU" sz="4000" dirty="0">
              <a:latin typeface="Arial Narrow" panose="020B0606020202030204" pitchFamily="34" charset="0"/>
              <a:cs typeface="Times New Roman" pitchFamily="18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2179516" y="1360240"/>
            <a:ext cx="8462173" cy="196553"/>
            <a:chOff x="655515" y="781663"/>
            <a:chExt cx="8462173" cy="196553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799530" y="848068"/>
              <a:ext cx="8318158" cy="67874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tx2">
                    <a:lumMod val="60000"/>
                    <a:lumOff val="40000"/>
                  </a:schemeClr>
                </a:gs>
                <a:gs pos="100000">
                  <a:schemeClr val="tx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00B0F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655515" y="781663"/>
              <a:ext cx="8462144" cy="66406"/>
            </a:xfrm>
            <a:prstGeom prst="rect">
              <a:avLst/>
            </a:prstGeom>
            <a:gradFill flip="none" rotWithShape="1">
              <a:gsLst>
                <a:gs pos="833">
                  <a:schemeClr val="bg1"/>
                </a:gs>
                <a:gs pos="50000">
                  <a:srgbClr val="FC9896"/>
                </a:gs>
                <a:gs pos="100000">
                  <a:srgbClr val="CC00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00B0F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834716" y="915942"/>
              <a:ext cx="8282943" cy="62274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35000">
                  <a:srgbClr val="FFFF00"/>
                </a:gs>
                <a:gs pos="100000">
                  <a:srgbClr val="FFCC00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00B0F0"/>
                </a:solidFill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433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544" y="327794"/>
            <a:ext cx="8229600" cy="580926"/>
          </a:xfrm>
        </p:spPr>
        <p:txBody>
          <a:bodyPr>
            <a:noAutofit/>
          </a:bodyPr>
          <a:lstStyle/>
          <a:p>
            <a:pPr indent="450850" fontAlgn="base">
              <a:spcAft>
                <a:spcPct val="0"/>
              </a:spcAft>
            </a:pPr>
            <a:r>
              <a:rPr lang="ru-RU" sz="2400" b="1" dirty="0">
                <a:latin typeface="Arial Narrow" panose="020B0606020202030204" pitchFamily="34" charset="0"/>
              </a:rPr>
              <a:t>Ввод новых месторождений в эксплуатацию</a:t>
            </a:r>
            <a:endParaRPr lang="ru-RU" sz="2400" dirty="0">
              <a:latin typeface="Arial Narrow" panose="020B0606020202030204" pitchFamily="34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/>
          </p:nvPr>
        </p:nvGraphicFramePr>
        <p:xfrm>
          <a:off x="2423593" y="980728"/>
          <a:ext cx="7664449" cy="2506980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262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99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319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Краткосрочный период </a:t>
                      </a:r>
                    </a:p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2018 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Среднесрочный период </a:t>
                      </a:r>
                    </a:p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2019-2020 годы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Долгосрочный период</a:t>
                      </a:r>
                    </a:p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2021-2023 годы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84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>
                          <a:effectLst/>
                        </a:rPr>
                        <a:t>Куру-</a:t>
                      </a:r>
                      <a:r>
                        <a:rPr lang="ru-RU" sz="1600" b="0" u="none" strike="noStrike" dirty="0" err="1">
                          <a:effectLst/>
                        </a:rPr>
                        <a:t>Тегерек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Шамбесай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Андаш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84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err="1">
                          <a:effectLst/>
                        </a:rPr>
                        <a:t>Террекан</a:t>
                      </a:r>
                      <a:r>
                        <a:rPr lang="ru-RU" sz="1600" u="none" strike="noStrike" dirty="0">
                          <a:effectLst/>
                        </a:rPr>
                        <a:t>- Перевальное-Терек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err="1">
                          <a:effectLst/>
                        </a:rPr>
                        <a:t>Тоголок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184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err="1">
                          <a:effectLst/>
                        </a:rPr>
                        <a:t>Ширальджин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Насоновское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1849"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 err="1">
                          <a:effectLst/>
                        </a:rPr>
                        <a:t>Джеруй</a:t>
                      </a:r>
                      <a:r>
                        <a:rPr lang="ru-RU" sz="1600" b="0" u="none" strike="noStrike" dirty="0">
                          <a:effectLst/>
                        </a:rPr>
                        <a:t>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err="1">
                          <a:effectLst/>
                        </a:rPr>
                        <a:t>Ункур-Таш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1849"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 err="1">
                          <a:effectLst/>
                        </a:rPr>
                        <a:t>Чаарат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err="1">
                          <a:effectLst/>
                        </a:rPr>
                        <a:t>Кичисандык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1849"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Терек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1849"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Алтын-Джилга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1849"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Кумбель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2" name="Объект 10"/>
          <p:cNvGraphicFramePr>
            <a:graphicFrameLocks noGrp="1"/>
          </p:cNvGraphicFramePr>
          <p:nvPr>
            <p:ph idx="1"/>
            <p:extLst/>
          </p:nvPr>
        </p:nvGraphicFramePr>
        <p:xfrm>
          <a:off x="2423593" y="4693500"/>
          <a:ext cx="7664448" cy="1543812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17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9156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Запасы золота (балансовые), 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тонн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756" marR="56756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Объем инвестиций</a:t>
                      </a:r>
                    </a:p>
                  </a:txBody>
                  <a:tcPr marL="56756" marR="56756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Выплаты в бюджет</a:t>
                      </a:r>
                    </a:p>
                  </a:txBody>
                  <a:tcPr marL="56756" marR="56756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Отчисления на развитие и содержание инфраструктуры местного значения</a:t>
                      </a:r>
                    </a:p>
                  </a:txBody>
                  <a:tcPr marL="56756" marR="56756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Количество 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рабочих мест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756" marR="56756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484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253,36 - золото 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млрд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958 млн</a:t>
                      </a:r>
                    </a:p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770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тыс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млрд</a:t>
                      </a:r>
                    </a:p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656 млн</a:t>
                      </a:r>
                    </a:p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820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тыс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 млн</a:t>
                      </a:r>
                    </a:p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184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тыс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6678</a:t>
                      </a:r>
                    </a:p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мест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Заголовок 1"/>
          <p:cNvSpPr txBox="1">
            <a:spLocks/>
          </p:cNvSpPr>
          <p:nvPr/>
        </p:nvSpPr>
        <p:spPr>
          <a:xfrm>
            <a:off x="2141016" y="3942822"/>
            <a:ext cx="8229600" cy="4942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ru-RU" sz="2000" b="1" dirty="0">
                <a:latin typeface="Arial Narrow" panose="020B0606020202030204" pitchFamily="34" charset="0"/>
              </a:rPr>
              <a:t>Прогнозируемые экономические показатели от ввода новых месторождений в эксплуатацию, долл. США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2207569" y="3573017"/>
            <a:ext cx="8462173" cy="196553"/>
            <a:chOff x="655515" y="781663"/>
            <a:chExt cx="8462173" cy="196553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799530" y="848068"/>
              <a:ext cx="8318158" cy="67874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tx2">
                    <a:lumMod val="60000"/>
                    <a:lumOff val="40000"/>
                  </a:schemeClr>
                </a:gs>
                <a:gs pos="100000">
                  <a:schemeClr val="tx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00B0F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655515" y="781663"/>
              <a:ext cx="8462144" cy="66406"/>
            </a:xfrm>
            <a:prstGeom prst="rect">
              <a:avLst/>
            </a:prstGeom>
            <a:gradFill flip="none" rotWithShape="1">
              <a:gsLst>
                <a:gs pos="833">
                  <a:schemeClr val="bg1"/>
                </a:gs>
                <a:gs pos="50000">
                  <a:srgbClr val="FC9896"/>
                </a:gs>
                <a:gs pos="100000">
                  <a:srgbClr val="CC00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00B0F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834716" y="915942"/>
              <a:ext cx="8282943" cy="62274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35000">
                  <a:srgbClr val="FFFF00"/>
                </a:gs>
                <a:gs pos="100000">
                  <a:srgbClr val="FFCC00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00B0F0"/>
                </a:solidFill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939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990</TotalTime>
  <Words>2813</Words>
  <Application>Microsoft Office PowerPoint</Application>
  <PresentationFormat>Широкоэкранный</PresentationFormat>
  <Paragraphs>508</Paragraphs>
  <Slides>30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8" baseType="lpstr">
      <vt:lpstr>Arial</vt:lpstr>
      <vt:lpstr>Arial Narrow</vt:lpstr>
      <vt:lpstr>Batang</vt:lpstr>
      <vt:lpstr>Calibri</vt:lpstr>
      <vt:lpstr>Times New Roman</vt:lpstr>
      <vt:lpstr>Wingdings</vt:lpstr>
      <vt:lpstr>Тема Office</vt:lpstr>
      <vt:lpstr>Презентация</vt:lpstr>
      <vt:lpstr>Международный форум МИНГЕО Красноярск, 22-23 мая 2019 г.</vt:lpstr>
      <vt:lpstr>Презентация PowerPoint</vt:lpstr>
      <vt:lpstr>Презентация PowerPoint</vt:lpstr>
      <vt:lpstr>Презентация PowerPoint</vt:lpstr>
      <vt:lpstr>Инвестиции  в геологическое изучение</vt:lpstr>
      <vt:lpstr>Презентация PowerPoint</vt:lpstr>
      <vt:lpstr>Удержание лицензий на право пользования недрами</vt:lpstr>
      <vt:lpstr>Презентация PowerPoint</vt:lpstr>
      <vt:lpstr>Ввод новых месторождений в эксплуатацию</vt:lpstr>
      <vt:lpstr>Перспективные запасы и прогнозные ресурсы металлических полезных ископаемых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admin101</cp:lastModifiedBy>
  <cp:revision>189</cp:revision>
  <cp:lastPrinted>2017-09-24T19:52:09Z</cp:lastPrinted>
  <dcterms:created xsi:type="dcterms:W3CDTF">2016-11-28T03:09:45Z</dcterms:created>
  <dcterms:modified xsi:type="dcterms:W3CDTF">2019-05-22T02:41:07Z</dcterms:modified>
</cp:coreProperties>
</file>