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215" autoAdjust="0"/>
  </p:normalViewPr>
  <p:slideViewPr>
    <p:cSldViewPr>
      <p:cViewPr varScale="1">
        <p:scale>
          <a:sx n="101" d="100"/>
          <a:sy n="101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0F720-3E27-4C11-8ABA-A2E4424467BC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62CAA1-AC9A-4469-B337-2A652B2F7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336BD-7379-473B-98E3-5B8BC8A55B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BB980E-88CF-4815-8C14-A33DFDD50C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F671-2801-4D01-865A-660C3F143646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54C9-FC0D-4717-AFB5-4BD34F6F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4D90-2288-4D68-BD75-FBA6439C6854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3939-C0C8-4E73-945D-628A78CE0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0C06-CD30-4E00-B121-17D93B6A9EC9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BCD3-4CA2-406A-80FF-AAD8681B4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8B36672-02C8-4777-AFBB-72FD1952D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3C5D2BF-E998-4A96-AF42-6AF55B0BB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3345930-BACD-4FC3-BA13-C819FD345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9EFF429-7AEF-4F95-BE75-5A89D819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B719151-3E30-4BEE-9A91-4454BCD6A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A48E6A-E6A1-4905-BEE4-F75261A22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4323053-6BD7-4957-B23B-47586273B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C56A4E-E555-4953-9753-48A5F35CD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FC3E-6F74-42A8-BAC4-0AE9E6C8A9EA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6179-05CD-43CF-9F9F-6A4362FF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0C8E44F-C964-4394-A0CD-CB515D164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3221623-A2C6-4DA0-BDCA-2FF8DD14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922762-A1D6-47D7-9BDF-DE67F4F6B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0819-16F8-4F06-B860-83777A6DB46B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5396-B682-42D2-ACD8-97D64968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C9B7-201C-43BE-896D-20D1415F44CF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0213-3B7C-4A63-9F6B-21CE56501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D4BC-61DF-4204-A2B2-1B8797538960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D1F6-5C9D-4C77-9A6B-2FC145600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5911-4D7A-4E81-8336-5E282C97AE4A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425C-ADD2-4B4C-899D-4627A272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7D3D-B38C-44A1-B364-94657954607A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0B5D-68C3-4768-80F7-6D9BCC66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4582-2E8F-4C36-81A4-685AA05BB60F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BC64-4ED7-4563-971A-DEF7EE8F0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AA98-B1DC-4EA4-884E-397EBC24751E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C54F-AB93-4363-921A-E76C17E9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D6BD3-6B3A-4DB5-96B5-1405F5FE870C}" type="datetimeFigureOut">
              <a:rPr lang="ru-RU"/>
              <a:pPr>
                <a:defRPr/>
              </a:pPr>
              <a:t>23.05.19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F8775-101A-4CF2-9343-D3D2536FB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96A24B8-D1B3-47B1-9BAC-A605F52D8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1204913"/>
            <a:ext cx="669607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4508500"/>
            <a:ext cx="5219700" cy="479425"/>
          </a:xfrm>
        </p:spPr>
        <p:txBody>
          <a:bodyPr/>
          <a:lstStyle/>
          <a:p>
            <a:pPr eaLnBrk="1" hangingPunct="1"/>
            <a:r>
              <a:rPr kumimoji="0" lang="ru-RU" sz="2000" i="1">
                <a:solidFill>
                  <a:srgbClr val="FFFF00"/>
                </a:solidFill>
                <a:latin typeface="FreeSet" pitchFamily="2" charset="0"/>
              </a:rPr>
              <a:t>Все тайны недр нам открыты…</a:t>
            </a: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435600" y="5157788"/>
            <a:ext cx="3708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C5F4"/>
              </a:buClr>
              <a:buSzPct val="60000"/>
              <a:buFont typeface="Wingdings" pitchFamily="2" charset="2"/>
              <a:buNone/>
              <a:defRPr/>
            </a:pP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et" pitchFamily="2" charset="0"/>
                <a:cs typeface="Arial" charset="0"/>
              </a:rPr>
              <a:t>www.burcomp.ru</a:t>
            </a:r>
            <a:endParaRPr lang="ru-RU" sz="28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eSet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6" grpId="0" build="p"/>
      <p:bldP spid="6297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Rectangle 37"/>
          <p:cNvGrpSpPr>
            <a:grpSpLocks/>
          </p:cNvGrpSpPr>
          <p:nvPr/>
        </p:nvGrpSpPr>
        <p:grpSpPr bwMode="auto">
          <a:xfrm>
            <a:off x="4284663" y="2924175"/>
            <a:ext cx="4627562" cy="3043238"/>
            <a:chOff x="2373" y="2246"/>
            <a:chExt cx="2915" cy="1917"/>
          </a:xfrm>
        </p:grpSpPr>
        <p:pic>
          <p:nvPicPr>
            <p:cNvPr id="49163" name="Rectangle 3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373" y="2246"/>
              <a:ext cx="2915" cy="19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7" name="Text Box 12"/>
            <p:cNvSpPr txBox="1">
              <a:spLocks noChangeArrowheads="1"/>
            </p:cNvSpPr>
            <p:nvPr/>
          </p:nvSpPr>
          <p:spPr bwMode="auto">
            <a:xfrm rot="5400000">
              <a:off x="2925" y="1752"/>
              <a:ext cx="1859" cy="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8914" name="Rectangle 38"/>
          <p:cNvGrpSpPr>
            <a:grpSpLocks/>
          </p:cNvGrpSpPr>
          <p:nvPr/>
        </p:nvGrpSpPr>
        <p:grpSpPr bwMode="auto">
          <a:xfrm>
            <a:off x="158750" y="3429000"/>
            <a:ext cx="3333750" cy="2201863"/>
            <a:chOff x="3506" y="975"/>
            <a:chExt cx="2100" cy="1387"/>
          </a:xfrm>
        </p:grpSpPr>
        <p:pic>
          <p:nvPicPr>
            <p:cNvPr id="49166" name="Rectangle 3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506" y="975"/>
              <a:ext cx="2100" cy="1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925" name="Text Box 15"/>
            <p:cNvSpPr txBox="1">
              <a:spLocks noChangeArrowheads="1"/>
            </p:cNvSpPr>
            <p:nvPr/>
          </p:nvSpPr>
          <p:spPr bwMode="auto">
            <a:xfrm rot="5400000">
              <a:off x="3917" y="625"/>
              <a:ext cx="1328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38915" name="Picture 4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627313" y="1268413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Verdana" pitchFamily="34" charset="0"/>
              </a:rPr>
              <a:t>Учебный центр</a:t>
            </a:r>
            <a:endParaRPr lang="en-US" sz="360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61339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3284538"/>
            <a:ext cx="1944687" cy="719137"/>
          </a:xfrm>
        </p:spPr>
        <p:txBody>
          <a:bodyPr/>
          <a:lstStyle/>
          <a:p>
            <a:pPr eaLnBrk="1" hangingPunct="1"/>
            <a:r>
              <a:rPr kumimoji="0" lang="ru-RU" sz="3200"/>
              <a:t>Теория</a:t>
            </a:r>
          </a:p>
        </p:txBody>
      </p:sp>
      <p:sp>
        <p:nvSpPr>
          <p:cNvPr id="613392" name="Rectangle 16"/>
          <p:cNvSpPr>
            <a:spLocks noChangeArrowheads="1"/>
          </p:cNvSpPr>
          <p:nvPr/>
        </p:nvSpPr>
        <p:spPr bwMode="auto">
          <a:xfrm>
            <a:off x="3419475" y="4221163"/>
            <a:ext cx="10080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</a:p>
        </p:txBody>
      </p:sp>
      <p:sp>
        <p:nvSpPr>
          <p:cNvPr id="613393" name="Rectangle 17"/>
          <p:cNvSpPr>
            <a:spLocks noChangeArrowheads="1"/>
          </p:cNvSpPr>
          <p:nvPr/>
        </p:nvSpPr>
        <p:spPr bwMode="auto">
          <a:xfrm>
            <a:off x="4211638" y="2924175"/>
            <a:ext cx="2592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Практика</a:t>
            </a:r>
          </a:p>
        </p:txBody>
      </p:sp>
      <p:sp>
        <p:nvSpPr>
          <p:cNvPr id="613395" name="Rectangle 19"/>
          <p:cNvSpPr>
            <a:spLocks noChangeArrowheads="1"/>
          </p:cNvSpPr>
          <p:nvPr/>
        </p:nvSpPr>
        <p:spPr bwMode="auto">
          <a:xfrm>
            <a:off x="1908175" y="6092825"/>
            <a:ext cx="5327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Наилучший результат!</a:t>
            </a:r>
          </a:p>
        </p:txBody>
      </p:sp>
      <p:sp>
        <p:nvSpPr>
          <p:cNvPr id="38921" name="Line 39"/>
          <p:cNvSpPr>
            <a:spLocks noChangeShapeType="1"/>
          </p:cNvSpPr>
          <p:nvPr/>
        </p:nvSpPr>
        <p:spPr bwMode="auto">
          <a:xfrm>
            <a:off x="1619250" y="981075"/>
            <a:ext cx="59039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3416" name="Rectangle 40"/>
          <p:cNvSpPr>
            <a:spLocks noChangeArrowheads="1"/>
          </p:cNvSpPr>
          <p:nvPr/>
        </p:nvSpPr>
        <p:spPr bwMode="auto">
          <a:xfrm>
            <a:off x="755650" y="320675"/>
            <a:ext cx="7772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179388" y="18446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Очень часто возникает потребность в квалифицированных работниках различного профиля. В следствии этого, на базе КБК был основан УЧЕБНЫЙ ЦЕНТР. Основной задачей которого является качественная подготовка и переподготовка специалистов. Выпускники учебного центра могут решают любые технические задачи в области бурения.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91" grpId="0"/>
      <p:bldP spid="613392" grpId="0"/>
      <p:bldP spid="613393" grpId="0"/>
      <p:bldP spid="613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gray">
          <a:xfrm rot="5400000">
            <a:off x="3632993" y="4368007"/>
            <a:ext cx="1662113" cy="252095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2806"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1484313"/>
            <a:ext cx="6697662" cy="1657350"/>
          </a:xfrm>
        </p:spPr>
        <p:txBody>
          <a:bodyPr/>
          <a:lstStyle/>
          <a:p>
            <a:r>
              <a:rPr lang="ru-RU" sz="2400" dirty="0"/>
              <a:t>В нашем распоряжении более 50 единиц </a:t>
            </a:r>
            <a:r>
              <a:rPr lang="ru-RU" sz="2400" dirty="0" err="1"/>
              <a:t>спец.техники</a:t>
            </a:r>
            <a:r>
              <a:rPr lang="ru-RU" sz="2400" dirty="0"/>
              <a:t>, 15 буровых установок, как импортного, так и отечественного производства.</a:t>
            </a:r>
          </a:p>
        </p:txBody>
      </p:sp>
      <p:pic>
        <p:nvPicPr>
          <p:cNvPr id="39941" name="Picture 4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Без имени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14398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Freeform 6"/>
          <p:cNvSpPr>
            <a:spLocks/>
          </p:cNvSpPr>
          <p:nvPr/>
        </p:nvSpPr>
        <p:spPr bwMode="gray">
          <a:xfrm>
            <a:off x="3184525" y="5734050"/>
            <a:ext cx="449263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44" name="Freeform 7"/>
          <p:cNvSpPr>
            <a:spLocks/>
          </p:cNvSpPr>
          <p:nvPr/>
        </p:nvSpPr>
        <p:spPr bwMode="gray">
          <a:xfrm rot="10800000">
            <a:off x="5292725" y="4759325"/>
            <a:ext cx="449263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gray">
          <a:xfrm>
            <a:off x="1619250" y="3644900"/>
            <a:ext cx="1662113" cy="252095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 r="-737"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48" name="Freeform 9"/>
          <p:cNvSpPr>
            <a:spLocks/>
          </p:cNvSpPr>
          <p:nvPr/>
        </p:nvSpPr>
        <p:spPr bwMode="gray">
          <a:xfrm>
            <a:off x="1609725" y="5445125"/>
            <a:ext cx="449263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gray">
          <a:xfrm>
            <a:off x="179388" y="1484313"/>
            <a:ext cx="1662112" cy="252095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 r="-737"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52" name="Freeform 11"/>
          <p:cNvSpPr>
            <a:spLocks/>
          </p:cNvSpPr>
          <p:nvPr/>
        </p:nvSpPr>
        <p:spPr bwMode="gray">
          <a:xfrm rot="10800000">
            <a:off x="2843213" y="3608388"/>
            <a:ext cx="449262" cy="75723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53" name="Freeform 12"/>
          <p:cNvSpPr>
            <a:spLocks/>
          </p:cNvSpPr>
          <p:nvPr/>
        </p:nvSpPr>
        <p:spPr bwMode="gray">
          <a:xfrm rot="10800000">
            <a:off x="1403350" y="1447800"/>
            <a:ext cx="449263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54" name="Freeform 13"/>
          <p:cNvSpPr>
            <a:spLocks/>
          </p:cNvSpPr>
          <p:nvPr/>
        </p:nvSpPr>
        <p:spPr bwMode="gray">
          <a:xfrm>
            <a:off x="161925" y="3284538"/>
            <a:ext cx="449263" cy="75723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9955" name="Picture 14" descr="558306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433388"/>
            <a:ext cx="10429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15" descr="autow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381000"/>
            <a:ext cx="12588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16" descr="d4f12540a03264a4dcb66f0ea892826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53988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17" descr="1318157208_261920028_1----13-20-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260350"/>
            <a:ext cx="17208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Rectangle 18"/>
          <p:cNvSpPr>
            <a:spLocks noChangeArrowheads="1"/>
          </p:cNvSpPr>
          <p:nvPr/>
        </p:nvSpPr>
        <p:spPr bwMode="gray">
          <a:xfrm rot="5400000">
            <a:off x="4641056" y="2783682"/>
            <a:ext cx="1662113" cy="2520950"/>
          </a:xfrm>
          <a:prstGeom prst="rect">
            <a:avLst/>
          </a:prstGeom>
          <a:blipFill dpi="0" rotWithShape="0">
            <a:blip r:embed="rId11" cstate="print"/>
            <a:srcRect/>
            <a:stretch>
              <a:fillRect b="-1499"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gray">
          <a:xfrm rot="5400000">
            <a:off x="6657181" y="4368007"/>
            <a:ext cx="1662113" cy="2520950"/>
          </a:xfrm>
          <a:prstGeom prst="rect">
            <a:avLst/>
          </a:prstGeom>
          <a:blipFill dpi="0" rotWithShape="0">
            <a:blip r:embed="rId12" cstate="print"/>
            <a:srcRect/>
            <a:stretch>
              <a:fillRect b="-32298"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000000">
                <a:alpha val="50000"/>
              </a:srgbClr>
            </a:outerShdw>
          </a:effectLst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65" name="Freeform 20"/>
          <p:cNvSpPr>
            <a:spLocks/>
          </p:cNvSpPr>
          <p:nvPr/>
        </p:nvSpPr>
        <p:spPr bwMode="gray">
          <a:xfrm rot="10800000">
            <a:off x="8316913" y="4759325"/>
            <a:ext cx="449262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66" name="Freeform 21"/>
          <p:cNvSpPr>
            <a:spLocks/>
          </p:cNvSpPr>
          <p:nvPr/>
        </p:nvSpPr>
        <p:spPr bwMode="gray">
          <a:xfrm>
            <a:off x="6208713" y="5721350"/>
            <a:ext cx="449262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67" name="Freeform 22"/>
          <p:cNvSpPr>
            <a:spLocks/>
          </p:cNvSpPr>
          <p:nvPr/>
        </p:nvSpPr>
        <p:spPr bwMode="gray">
          <a:xfrm>
            <a:off x="4191000" y="4149725"/>
            <a:ext cx="449263" cy="757238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968" name="Freeform 23"/>
          <p:cNvSpPr>
            <a:spLocks/>
          </p:cNvSpPr>
          <p:nvPr/>
        </p:nvSpPr>
        <p:spPr bwMode="gray">
          <a:xfrm rot="10800000">
            <a:off x="6300788" y="3176588"/>
            <a:ext cx="449262" cy="757237"/>
          </a:xfrm>
          <a:custGeom>
            <a:avLst/>
            <a:gdLst>
              <a:gd name="T0" fmla="*/ 88 w 1104"/>
              <a:gd name="T1" fmla="*/ 1160 h 1256"/>
              <a:gd name="T2" fmla="*/ 88 w 1104"/>
              <a:gd name="T3" fmla="*/ 0 h 1256"/>
              <a:gd name="T4" fmla="*/ 0 w 1104"/>
              <a:gd name="T5" fmla="*/ 0 h 1256"/>
              <a:gd name="T6" fmla="*/ 0 w 1104"/>
              <a:gd name="T7" fmla="*/ 1256 h 1256"/>
              <a:gd name="T8" fmla="*/ 1104 w 1104"/>
              <a:gd name="T9" fmla="*/ 1256 h 1256"/>
              <a:gd name="T10" fmla="*/ 1104 w 1104"/>
              <a:gd name="T11" fmla="*/ 1160 h 1256"/>
              <a:gd name="T12" fmla="*/ 88 w 1104"/>
              <a:gd name="T13" fmla="*/ 1160 h 1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4"/>
              <a:gd name="T22" fmla="*/ 0 h 1256"/>
              <a:gd name="T23" fmla="*/ 1104 w 1104"/>
              <a:gd name="T24" fmla="*/ 1256 h 1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50000">
                <a:srgbClr val="D4F4F4"/>
              </a:gs>
              <a:gs pos="100000">
                <a:srgbClr val="33CCCC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82675"/>
            <a:ext cx="9144000" cy="762000"/>
          </a:xfrm>
        </p:spPr>
        <p:txBody>
          <a:bodyPr/>
          <a:lstStyle/>
          <a:p>
            <a:pPr eaLnBrk="1" hangingPunct="1"/>
            <a:r>
              <a:rPr kumimoji="0" lang="ru-RU"/>
              <a:t>География проектов</a:t>
            </a:r>
          </a:p>
        </p:txBody>
      </p:sp>
      <p:pic>
        <p:nvPicPr>
          <p:cNvPr id="41986" name="Picture 6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29" y="5896282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Picture 11" descr="карта2"/>
          <p:cNvSpPr>
            <a:spLocks noChangeAspect="1" noChangeArrowheads="1"/>
          </p:cNvSpPr>
          <p:nvPr/>
        </p:nvSpPr>
        <p:spPr bwMode="auto">
          <a:xfrm>
            <a:off x="467544" y="330795"/>
            <a:ext cx="853281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988" name="Line 12"/>
          <p:cNvSpPr>
            <a:spLocks noChangeShapeType="1"/>
          </p:cNvSpPr>
          <p:nvPr/>
        </p:nvSpPr>
        <p:spPr bwMode="auto">
          <a:xfrm>
            <a:off x="1619250" y="981075"/>
            <a:ext cx="59039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557" name="Rectangle 13"/>
          <p:cNvSpPr>
            <a:spLocks noChangeArrowheads="1"/>
          </p:cNvSpPr>
          <p:nvPr/>
        </p:nvSpPr>
        <p:spPr bwMode="auto">
          <a:xfrm>
            <a:off x="755650" y="320675"/>
            <a:ext cx="7772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8" name="Рисунок 7" descr="J:\!Senkin\!Документы\Авдеева\PRRR\Фото с прозрачным фоном\Итоговая карта цветная.jpg">
            <a:extLst>
              <a:ext uri="{FF2B5EF4-FFF2-40B4-BE49-F238E27FC236}">
                <a16:creationId xmlns:a16="http://schemas.microsoft.com/office/drawing/2014/main" id="{F1ACCA4D-2CD2-FD43-853C-77BA4574ABD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380" b="97478" l="2750" r="97500">
                        <a14:foregroundMark x1="8250" y1="46884" x2="8250" y2="46884"/>
                        <a14:foregroundMark x1="2750" y1="59347" x2="2750" y2="59347"/>
                        <a14:foregroundMark x1="89083" y1="18249" x2="89083" y2="18249"/>
                        <a14:foregroundMark x1="91417" y1="6380" x2="91417" y2="6380"/>
                        <a14:foregroundMark x1="95750" y1="43620" x2="95750" y2="43620"/>
                        <a14:foregroundMark x1="94583" y1="28042" x2="94583" y2="28042"/>
                        <a14:foregroundMark x1="83500" y1="15727" x2="83500" y2="15727"/>
                        <a14:foregroundMark x1="87833" y1="94659" x2="87833" y2="94659"/>
                        <a14:foregroundMark x1="86167" y1="90356" x2="86167" y2="90356"/>
                        <a14:foregroundMark x1="79083" y1="86944" x2="79083" y2="86944"/>
                        <a14:foregroundMark x1="68583" y1="94065" x2="68583" y2="94065"/>
                        <a14:foregroundMark x1="51000" y1="96736" x2="51000" y2="96736"/>
                        <a14:foregroundMark x1="51667" y1="97478" x2="51667" y2="97478"/>
                        <a14:foregroundMark x1="85000" y1="96884" x2="85000" y2="96884"/>
                        <a14:foregroundMark x1="85667" y1="96884" x2="85667" y2="96884"/>
                        <a14:foregroundMark x1="81333" y1="88131" x2="81333" y2="88131"/>
                        <a14:foregroundMark x1="77167" y1="84273" x2="77167" y2="84273"/>
                        <a14:foregroundMark x1="62583" y1="97478" x2="62583" y2="97478"/>
                        <a14:foregroundMark x1="60417" y1="95549" x2="60417" y2="95549"/>
                        <a14:foregroundMark x1="46667" y1="94659" x2="46667" y2="94659"/>
                        <a14:foregroundMark x1="39083" y1="90208" x2="39083" y2="90208"/>
                        <a14:foregroundMark x1="34167" y1="80119" x2="34167" y2="80119"/>
                        <a14:foregroundMark x1="40917" y1="45401" x2="40917" y2="45401"/>
                        <a14:foregroundMark x1="42500" y1="40653" x2="42500" y2="40653"/>
                        <a14:foregroundMark x1="47083" y1="40059" x2="47083" y2="40059"/>
                        <a14:foregroundMark x1="46833" y1="40504" x2="46833" y2="40504"/>
                        <a14:foregroundMark x1="46917" y1="40950" x2="46917" y2="40950"/>
                        <a14:foregroundMark x1="44500" y1="37982" x2="44500" y2="37982"/>
                        <a14:foregroundMark x1="58417" y1="34866" x2="58417" y2="34866"/>
                        <a14:foregroundMark x1="91917" y1="48665" x2="91917" y2="48665"/>
                        <a14:foregroundMark x1="91000" y1="38872" x2="91000" y2="38872"/>
                        <a14:foregroundMark x1="93667" y1="55045" x2="93667" y2="55045"/>
                        <a14:foregroundMark x1="97500" y1="55638" x2="97500" y2="55638"/>
                        <a14:foregroundMark x1="87417" y1="48813" x2="87417" y2="48813"/>
                        <a14:foregroundMark x1="28083" y1="26113" x2="28083" y2="26113"/>
                        <a14:foregroundMark x1="29250" y1="31157" x2="29250" y2="31157"/>
                        <a14:foregroundMark x1="24250" y1="72255" x2="24250" y2="72255"/>
                        <a14:foregroundMark x1="9833" y1="68101" x2="9833" y2="68101"/>
                        <a14:foregroundMark x1="18250" y1="70623" x2="18250" y2="70623"/>
                        <a14:foregroundMark x1="64417" y1="34570" x2="64417" y2="34570"/>
                        <a14:foregroundMark x1="71000" y1="32344" x2="71000" y2="32344"/>
                        <a14:foregroundMark x1="84917" y1="68991" x2="84917" y2="68991"/>
                        <a14:foregroundMark x1="27333" y1="18398" x2="27333" y2="18398"/>
                        <a14:foregroundMark x1="27083" y1="17953" x2="27083" y2="17953"/>
                        <a14:foregroundMark x1="32417" y1="77745" x2="32417" y2="77745"/>
                        <a14:foregroundMark x1="33083" y1="33976" x2="33083" y2="33976"/>
                        <a14:foregroundMark x1="38250" y1="38576" x2="38250" y2="38576"/>
                        <a14:foregroundMark x1="39750" y1="39318" x2="39750" y2="39318"/>
                        <a14:backgroundMark x1="0" y1="60089" x2="0" y2="60089"/>
                        <a14:backgroundMark x1="3500" y1="56083" x2="3500" y2="56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49" y="1082675"/>
            <a:ext cx="8791913" cy="46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2">
            <a:extLst>
              <a:ext uri="{FF2B5EF4-FFF2-40B4-BE49-F238E27FC236}">
                <a16:creationId xmlns:a16="http://schemas.microsoft.com/office/drawing/2014/main" id="{F715722A-5262-9A4C-9355-52594C5B8CA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113407" y="5732690"/>
            <a:ext cx="1664970" cy="457200"/>
          </a:xfrm>
          <a:prstGeom prst="rect">
            <a:avLst/>
          </a:prstGeom>
          <a:solidFill>
            <a:srgbClr val="1F497D">
              <a:lumMod val="20000"/>
              <a:lumOff val="80000"/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Гидрогеологические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124">
            <a:extLst>
              <a:ext uri="{FF2B5EF4-FFF2-40B4-BE49-F238E27FC236}">
                <a16:creationId xmlns:a16="http://schemas.microsoft.com/office/drawing/2014/main" id="{14860ABB-6670-254A-9A0A-E992FFC69C1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028515" y="5744120"/>
            <a:ext cx="2134870" cy="445770"/>
          </a:xfrm>
          <a:prstGeom prst="rect">
            <a:avLst/>
          </a:prstGeom>
          <a:solidFill>
            <a:srgbClr val="1F497D">
              <a:lumMod val="20000"/>
              <a:lumOff val="80000"/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Инженерные изысканий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7">
            <a:extLst>
              <a:ext uri="{FF2B5EF4-FFF2-40B4-BE49-F238E27FC236}">
                <a16:creationId xmlns:a16="http://schemas.microsoft.com/office/drawing/2014/main" id="{02775589-21D1-CF47-A131-B94947AFD99D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400066" y="5754385"/>
            <a:ext cx="1830705" cy="445770"/>
          </a:xfrm>
          <a:prstGeom prst="rect">
            <a:avLst/>
          </a:prstGeom>
          <a:solidFill>
            <a:srgbClr val="1F497D">
              <a:lumMod val="20000"/>
              <a:lumOff val="80000"/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Геологоразведочные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6">
            <a:extLst>
              <a:ext uri="{FF2B5EF4-FFF2-40B4-BE49-F238E27FC236}">
                <a16:creationId xmlns:a16="http://schemas.microsoft.com/office/drawing/2014/main" id="{99F0B658-0980-1743-AB86-631CAA6CE06A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005422" y="5770562"/>
            <a:ext cx="194945" cy="212725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37">
            <a:extLst>
              <a:ext uri="{FF2B5EF4-FFF2-40B4-BE49-F238E27FC236}">
                <a16:creationId xmlns:a16="http://schemas.microsoft.com/office/drawing/2014/main" id="{281C4D2B-D04B-D548-B772-014B1076AA6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2936758" y="5755550"/>
            <a:ext cx="194310" cy="212725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AutoShape 140">
            <a:extLst>
              <a:ext uri="{FF2B5EF4-FFF2-40B4-BE49-F238E27FC236}">
                <a16:creationId xmlns:a16="http://schemas.microsoft.com/office/drawing/2014/main" id="{929EE34E-87B8-6F43-8ADE-5D973E4B225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302911" y="5754385"/>
            <a:ext cx="194310" cy="21272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3010" name="Line 29"/>
          <p:cNvSpPr>
            <a:spLocks noChangeShapeType="1"/>
          </p:cNvSpPr>
          <p:nvPr/>
        </p:nvSpPr>
        <p:spPr bwMode="auto">
          <a:xfrm>
            <a:off x="1620838" y="981075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3011" name="Picture 6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3282033" y="1583618"/>
            <a:ext cx="5682456" cy="41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Наша компания готова предоставить своим заказчикам полный комплекс инженерных изысканий  геологоразведочных и гидрогеологических работ под ключ.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299AD-58C1-D447-AA83-99BB2B439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65374"/>
            <a:ext cx="2901025" cy="3265934"/>
          </a:xfrm>
          <a:prstGeom prst="rect">
            <a:avLst/>
          </a:prstGeom>
        </p:spPr>
      </p:pic>
      <p:sp>
        <p:nvSpPr>
          <p:cNvPr id="8" name="Rectangle 122">
            <a:extLst>
              <a:ext uri="{FF2B5EF4-FFF2-40B4-BE49-F238E27FC236}">
                <a16:creationId xmlns:a16="http://schemas.microsoft.com/office/drawing/2014/main" id="{6938F719-0739-B54A-B797-A88F43C159F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81157" y="4945323"/>
            <a:ext cx="3240360" cy="457200"/>
          </a:xfrm>
          <a:prstGeom prst="rect">
            <a:avLst/>
          </a:prstGeom>
          <a:solidFill>
            <a:srgbClr val="1F497D">
              <a:lumMod val="20000"/>
              <a:lumOff val="80000"/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директор АО «КБК»</a:t>
            </a:r>
            <a:endParaRPr lang="ru-RU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Гусев Антон Викторович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4175"/>
            <a:ext cx="9144000" cy="762000"/>
          </a:xfrm>
        </p:spPr>
        <p:txBody>
          <a:bodyPr/>
          <a:lstStyle/>
          <a:p>
            <a:pPr eaLnBrk="1" hangingPunct="1"/>
            <a:r>
              <a:rPr kumimoji="0" lang="ru-RU"/>
              <a:t>Спасибо за внимание</a:t>
            </a:r>
          </a:p>
        </p:txBody>
      </p:sp>
      <p:pic>
        <p:nvPicPr>
          <p:cNvPr id="44034" name="Picture 6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3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651" name="Line 29"/>
          <p:cNvSpPr>
            <a:spLocks noChangeShapeType="1"/>
          </p:cNvSpPr>
          <p:nvPr/>
        </p:nvSpPr>
        <p:spPr bwMode="auto">
          <a:xfrm>
            <a:off x="1620838" y="981075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Рисунок 16" descr="DSC_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3304736" cy="350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IMG_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714488"/>
            <a:ext cx="2786064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CIMG3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407759"/>
            <a:ext cx="2749440" cy="237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akv\Рабочий стол\Печать 1999.png">
            <a:extLst>
              <a:ext uri="{FF2B5EF4-FFF2-40B4-BE49-F238E27FC236}">
                <a16:creationId xmlns:a16="http://schemas.microsoft.com/office/drawing/2014/main" id="{51E753C6-9705-7444-B9B7-81EDCB0847CD}"/>
              </a:ext>
            </a:extLst>
          </p:cNvPr>
          <p:cNvPicPr/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9528" y="4491028"/>
            <a:ext cx="3200400" cy="21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820737"/>
          </a:xfrm>
        </p:spPr>
        <p:txBody>
          <a:bodyPr/>
          <a:lstStyle/>
          <a:p>
            <a:pPr eaLnBrk="1" hangingPunct="1"/>
            <a:r>
              <a:rPr kumimoji="0" lang="ru-RU" sz="2400" dirty="0">
                <a:latin typeface="Verdana" pitchFamily="34" charset="0"/>
              </a:rPr>
              <a:t>АО «Красноярская буровая компания»</a:t>
            </a:r>
            <a:endParaRPr kumimoji="0" lang="en-US" sz="2400" dirty="0">
              <a:latin typeface="Verdana" pitchFamily="34" charset="0"/>
            </a:endParaRPr>
          </a:p>
        </p:txBody>
      </p:sp>
      <p:sp>
        <p:nvSpPr>
          <p:cNvPr id="1290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43063" y="1916113"/>
            <a:ext cx="6400800" cy="720725"/>
          </a:xfrm>
        </p:spPr>
        <p:txBody>
          <a:bodyPr/>
          <a:lstStyle/>
          <a:p>
            <a:pPr eaLnBrk="1" hangingPunct="1"/>
            <a:r>
              <a:rPr kumimoji="0" lang="ru-RU" sz="3200"/>
              <a:t>Геологоразведочные работы</a:t>
            </a:r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gray">
          <a:xfrm>
            <a:off x="971550" y="1844675"/>
            <a:ext cx="503238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8676" name="Picture 13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29"/>
          <p:cNvSpPr>
            <a:spLocks noChangeShapeType="1"/>
          </p:cNvSpPr>
          <p:nvPr/>
        </p:nvSpPr>
        <p:spPr bwMode="auto">
          <a:xfrm>
            <a:off x="1620838" y="981075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56" name="AutoShape 32"/>
          <p:cNvSpPr>
            <a:spLocks noChangeArrowheads="1"/>
          </p:cNvSpPr>
          <p:nvPr/>
        </p:nvSpPr>
        <p:spPr bwMode="gray">
          <a:xfrm>
            <a:off x="971550" y="3213100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9057" name="AutoShape 33"/>
          <p:cNvSpPr>
            <a:spLocks noChangeArrowheads="1"/>
          </p:cNvSpPr>
          <p:nvPr/>
        </p:nvSpPr>
        <p:spPr bwMode="gray">
          <a:xfrm>
            <a:off x="971550" y="4652963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1763713" y="3213100"/>
            <a:ext cx="720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Инженерные изыскания под любой вид строительства</a:t>
            </a: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1798638" y="4652963"/>
            <a:ext cx="73453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Строительный вид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деятельности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связанный с бурением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47"/>
          <p:cNvSpPr>
            <a:spLocks noChangeShapeType="1"/>
          </p:cNvSpPr>
          <p:nvPr/>
        </p:nvSpPr>
        <p:spPr bwMode="auto">
          <a:xfrm>
            <a:off x="1620838" y="1125538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6258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820737"/>
          </a:xfrm>
        </p:spPr>
        <p:txBody>
          <a:bodyPr/>
          <a:lstStyle/>
          <a:p>
            <a:pPr eaLnBrk="1" hangingPunct="1"/>
            <a:r>
              <a:rPr kumimoji="0" lang="ru-RU" sz="2400" dirty="0">
                <a:latin typeface="Verdana" pitchFamily="34" charset="0"/>
              </a:rPr>
              <a:t>АО «Красноярская буровая компания»</a:t>
            </a:r>
            <a:endParaRPr kumimoji="0" lang="en-US" sz="2400" dirty="0">
              <a:latin typeface="Verdana" pitchFamily="34" charset="0"/>
            </a:endParaRPr>
          </a:p>
        </p:txBody>
      </p:sp>
      <p:sp>
        <p:nvSpPr>
          <p:cNvPr id="606261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25538"/>
            <a:ext cx="8210550" cy="1150937"/>
          </a:xfrm>
        </p:spPr>
        <p:txBody>
          <a:bodyPr/>
          <a:lstStyle/>
          <a:p>
            <a:pPr eaLnBrk="1" hangingPunct="1"/>
            <a:r>
              <a:rPr kumimoji="0" lang="ru-RU" sz="2800"/>
              <a:t>Геологоразведочные работы от проекта </a:t>
            </a:r>
          </a:p>
          <a:p>
            <a:pPr eaLnBrk="1" hangingPunct="1"/>
            <a:r>
              <a:rPr kumimoji="0" lang="ru-RU" sz="2800"/>
              <a:t>до защиты в ГКЗ</a:t>
            </a:r>
            <a:r>
              <a:rPr kumimoji="0" lang="ru-RU" sz="3200"/>
              <a:t> </a:t>
            </a:r>
          </a:p>
        </p:txBody>
      </p:sp>
      <p:sp>
        <p:nvSpPr>
          <p:cNvPr id="606262" name="AutoShape 54"/>
          <p:cNvSpPr>
            <a:spLocks noChangeArrowheads="1"/>
          </p:cNvSpPr>
          <p:nvPr/>
        </p:nvSpPr>
        <p:spPr bwMode="gray">
          <a:xfrm>
            <a:off x="428625" y="857250"/>
            <a:ext cx="503238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25" name="Rectangle 57"/>
          <p:cNvSpPr>
            <a:spLocks noChangeArrowheads="1"/>
          </p:cNvSpPr>
          <p:nvPr/>
        </p:nvSpPr>
        <p:spPr bwMode="auto">
          <a:xfrm>
            <a:off x="1654175" y="5191125"/>
            <a:ext cx="74898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400" b="1" dirty="0">
                <a:latin typeface="Verdana" pitchFamily="34" charset="0"/>
              </a:rPr>
              <a:t> Детальная разведка </a:t>
            </a:r>
            <a:r>
              <a:rPr lang="ru-RU" sz="1400" b="1" dirty="0" err="1">
                <a:latin typeface="Verdana" pitchFamily="34" charset="0"/>
              </a:rPr>
              <a:t>Элегестского</a:t>
            </a:r>
            <a:r>
              <a:rPr lang="ru-RU" sz="1400" b="1" dirty="0">
                <a:latin typeface="Verdana" pitchFamily="34" charset="0"/>
              </a:rPr>
              <a:t> месторождения каменного угля </a:t>
            </a:r>
          </a:p>
          <a:p>
            <a:r>
              <a:rPr lang="ru-RU" sz="1400" b="1" dirty="0">
                <a:latin typeface="Verdana" pitchFamily="34" charset="0"/>
              </a:rPr>
              <a:t>(с защитой запасов в ГКЗ);</a:t>
            </a:r>
          </a:p>
          <a:p>
            <a:endParaRPr lang="ru-RU" sz="1400" b="1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ru-RU" sz="1400" b="1" dirty="0">
                <a:latin typeface="Verdana" pitchFamily="34" charset="0"/>
              </a:rPr>
              <a:t> Участок «Центральный» западной части </a:t>
            </a:r>
            <a:r>
              <a:rPr lang="ru-RU" sz="1400" b="1" dirty="0" err="1">
                <a:latin typeface="Verdana" pitchFamily="34" charset="0"/>
              </a:rPr>
              <a:t>Улуг-Хемского</a:t>
            </a:r>
            <a:r>
              <a:rPr lang="ru-RU" sz="1400" b="1" dirty="0">
                <a:latin typeface="Verdana" pitchFamily="34" charset="0"/>
              </a:rPr>
              <a:t> угольного бассейна Республики Тыва с подсчетом запасов в ГКЗ.</a:t>
            </a:r>
          </a:p>
        </p:txBody>
      </p:sp>
      <p:pic>
        <p:nvPicPr>
          <p:cNvPr id="30726" name="Picture 27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_7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298" y="2285992"/>
            <a:ext cx="2893915" cy="280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276872"/>
            <a:ext cx="4272943" cy="282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0567(1)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1444452"/>
            <a:ext cx="5895975" cy="349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1747" name="Line 29"/>
          <p:cNvSpPr>
            <a:spLocks noChangeShapeType="1"/>
          </p:cNvSpPr>
          <p:nvPr/>
        </p:nvSpPr>
        <p:spPr bwMode="auto">
          <a:xfrm>
            <a:off x="1620838" y="981075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8" name="Picture 13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250825" y="875407"/>
            <a:ext cx="46085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Christensen CT-20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2" name="Рисунок 11" descr="DSC_12621212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378200"/>
            <a:ext cx="2357438" cy="175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_0129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387475"/>
            <a:ext cx="2357438" cy="183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4">
            <a:extLst>
              <a:ext uri="{FF2B5EF4-FFF2-40B4-BE49-F238E27FC236}">
                <a16:creationId xmlns:a16="http://schemas.microsoft.com/office/drawing/2014/main" id="{92D91A81-20F3-6845-84F4-E6292872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" y="5102052"/>
            <a:ext cx="88931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 месторождении Нойон-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Тологой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пробурена скважина глубиной 1960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п.м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1619250" y="981075"/>
            <a:ext cx="59039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gray">
          <a:xfrm>
            <a:off x="971550" y="981075"/>
            <a:ext cx="503238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1714500" y="1285875"/>
            <a:ext cx="5245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Инженерные изыскания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 любой вид строительства</a:t>
            </a:r>
          </a:p>
        </p:txBody>
      </p:sp>
      <p:sp>
        <p:nvSpPr>
          <p:cNvPr id="633867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7438" y="2286000"/>
            <a:ext cx="6623050" cy="677869"/>
          </a:xfrm>
        </p:spPr>
        <p:txBody>
          <a:bodyPr/>
          <a:lstStyle/>
          <a:p>
            <a:pPr algn="l" eaLnBrk="1" hangingPunct="1"/>
            <a:r>
              <a:rPr kumimoji="0" lang="ru-RU" sz="1600" dirty="0">
                <a:latin typeface="Verdana" pitchFamily="34" charset="0"/>
              </a:rPr>
              <a:t>Без комплекса инженерных изысканий не обходится ни одно строительство объектов гражданского, промышленного и иного назначения</a:t>
            </a:r>
            <a:br>
              <a:rPr kumimoji="0" lang="ru-RU" sz="1600" dirty="0">
                <a:latin typeface="Verdana" pitchFamily="34" charset="0"/>
              </a:rPr>
            </a:br>
            <a:endParaRPr kumimoji="0" lang="ru-RU" sz="1600" dirty="0">
              <a:latin typeface="Verdana" pitchFamily="34" charset="0"/>
            </a:endParaRPr>
          </a:p>
        </p:txBody>
      </p:sp>
      <p:pic>
        <p:nvPicPr>
          <p:cNvPr id="33798" name="Picture 14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24" y="2242448"/>
            <a:ext cx="239109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DSC_4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14818"/>
            <a:ext cx="2670994" cy="241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_7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143380"/>
            <a:ext cx="3119047" cy="217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C71968-AC9F-AC43-AFC5-C2269A7D7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42" y="3214690"/>
            <a:ext cx="6623050" cy="6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/>
            <a:r>
              <a:rPr kumimoji="0" lang="ru-RU" sz="1600" kern="0" dirty="0">
                <a:latin typeface="Verdana" pitchFamily="34" charset="0"/>
              </a:rPr>
              <a:t>Выполняем полный комплекс инженерных изысканий, включая геотехнические изыскания.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619250" y="981075"/>
            <a:ext cx="59039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129332" y="1067435"/>
            <a:ext cx="928903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Филиал испытательной лаборатории</a:t>
            </a:r>
          </a:p>
        </p:txBody>
      </p:sp>
      <p:pic>
        <p:nvPicPr>
          <p:cNvPr id="34826" name="Picture 12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82D528-0CBD-254C-BC31-364F6BF661EA}"/>
              </a:ext>
            </a:extLst>
          </p:cNvPr>
          <p:cNvSpPr/>
          <p:nvPr/>
        </p:nvSpPr>
        <p:spPr>
          <a:xfrm>
            <a:off x="85552" y="1713142"/>
            <a:ext cx="855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</a:rPr>
              <a:t>На базе АО «Красноярская буровая компания» расположена собственная аттестованная испытательная лаборатория</a:t>
            </a:r>
            <a:endParaRPr lang="ru-RU" dirty="0"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0ADD22-2406-044D-BF78-6A59D49EE987}"/>
              </a:ext>
            </a:extLst>
          </p:cNvPr>
          <p:cNvSpPr/>
          <p:nvPr/>
        </p:nvSpPr>
        <p:spPr>
          <a:xfrm>
            <a:off x="85552" y="267701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,Bold"/>
              </a:rPr>
              <a:t>Филиал аккредитован в национальной̆ системе аккредитации на соответствие ГОСТ ИСО/МЭК 17025-2009 в качестве испытательной̆ лаборатории (аттестат аккредитации </a:t>
            </a:r>
            <a:r>
              <a:rPr lang="en-US" dirty="0">
                <a:latin typeface="Georgia,Bold"/>
              </a:rPr>
              <a:t>No RA.RU.21</a:t>
            </a:r>
            <a:r>
              <a:rPr lang="ru-RU" dirty="0">
                <a:latin typeface="Georgia,Bold"/>
              </a:rPr>
              <a:t>АР91 от 04.07.17г.); </a:t>
            </a:r>
            <a:endParaRPr lang="ru-RU" dirty="0"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4C747-9EDB-CA4D-A47F-BD32C597BE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38" y="3904862"/>
            <a:ext cx="3399790" cy="25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J:\!Senkin\Фото\Буклет 2010\ФОТКИ НА БУКЛЕТ\НА БУКЛЕТ\Стр 11\DSC_2838.JPG">
            <a:extLst>
              <a:ext uri="{FF2B5EF4-FFF2-40B4-BE49-F238E27FC236}">
                <a16:creationId xmlns:a16="http://schemas.microsoft.com/office/drawing/2014/main" id="{C105AD10-D1B8-0447-BBDF-C2A5E9AC57D1}"/>
              </a:ext>
            </a:extLst>
          </p:cNvPr>
          <p:cNvPicPr/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46385" y="3736934"/>
            <a:ext cx="2148840" cy="1417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C:\Documents and Settings\akv\Рабочий стол\DSCN0002.jpg">
            <a:extLst>
              <a:ext uri="{FF2B5EF4-FFF2-40B4-BE49-F238E27FC236}">
                <a16:creationId xmlns:a16="http://schemas.microsoft.com/office/drawing/2014/main" id="{4E2DA6AB-2FA2-1D43-B329-5A54FE09992E}"/>
              </a:ext>
            </a:extLst>
          </p:cNvPr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711926" y="4234389"/>
            <a:ext cx="1859280" cy="1742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3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14"/>
          <p:cNvSpPr>
            <a:spLocks noChangeShapeType="1"/>
          </p:cNvSpPr>
          <p:nvPr/>
        </p:nvSpPr>
        <p:spPr bwMode="auto">
          <a:xfrm>
            <a:off x="1619250" y="981075"/>
            <a:ext cx="59039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36" name="AutoShape 16"/>
          <p:cNvSpPr>
            <a:spLocks noChangeArrowheads="1"/>
          </p:cNvSpPr>
          <p:nvPr/>
        </p:nvSpPr>
        <p:spPr bwMode="gray">
          <a:xfrm>
            <a:off x="611188" y="981075"/>
            <a:ext cx="503237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1357313" y="1071563"/>
            <a:ext cx="71723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Строительный вид деятельности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связанный с бурением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9540" name="Rectangle 20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2925763"/>
            <a:ext cx="6048375" cy="2299146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en-US" sz="1400" dirty="0"/>
              <a:t>     </a:t>
            </a:r>
            <a:r>
              <a:rPr kumimoji="0" lang="ru-RU" sz="1400" dirty="0"/>
              <a:t>Актуальным вопросом при разработки карьеров является понижение уровня воды в карьере. Так например, для разработки угля на участке КГРР на </a:t>
            </a:r>
            <a:r>
              <a:rPr kumimoji="0" lang="ru-RU" sz="1400" dirty="0" err="1"/>
              <a:t>Элегестском</a:t>
            </a:r>
            <a:r>
              <a:rPr kumimoji="0" lang="ru-RU" sz="1400" dirty="0"/>
              <a:t> угольном месторождении, компания проводила комплекс работ по водопонижению. Компанией было пробурено 17 глубоких скважин (230 м.), диаметром 190, спущены мощные погружные насосы и установлены водозаборные станции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sz="1400" dirty="0"/>
              <a:t>Аналогичные работы были выполнены на месторождении </a:t>
            </a:r>
            <a:r>
              <a:rPr kumimoji="0" lang="ru-RU" sz="1400" dirty="0" err="1"/>
              <a:t>Межегей</a:t>
            </a:r>
            <a:r>
              <a:rPr kumimoji="0" lang="ru-RU" sz="1400" dirty="0"/>
              <a:t>.</a:t>
            </a:r>
            <a:endParaRPr kumimoji="0" lang="ru-RU" sz="1400" dirty="0">
              <a:effectLst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179388" y="2238375"/>
            <a:ext cx="87137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ru-RU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Водопонижающие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и водозаборные скважины в промышленных масштабах,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химическое закрепление грунтов</a:t>
            </a:r>
            <a:r>
              <a:rPr lang="en-US" sz="1400" dirty="0">
                <a:latin typeface="+mn-lt"/>
              </a:rPr>
              <a:t>)</a:t>
            </a:r>
            <a:endParaRPr lang="ru-RU" sz="1400" dirty="0">
              <a:latin typeface="+mn-lt"/>
            </a:endParaRP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755650" y="128588"/>
            <a:ext cx="77724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173243" y="4941888"/>
            <a:ext cx="59769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При производстве гидрогеологических работ, АО «КБК» использует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импортные </a:t>
            </a:r>
            <a:r>
              <a:rPr lang="ru-RU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пневмоударники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(ТD-90), импортные компрессоры (XRXS-567 и XRVS-467) мировых производителей, что позволяет осуществлять проходку скважины в кротчайшие сроки.</a:t>
            </a:r>
          </a:p>
        </p:txBody>
      </p:sp>
      <p:pic>
        <p:nvPicPr>
          <p:cNvPr id="18" name="Рисунок 17" descr="DSC_4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497119"/>
            <a:ext cx="2801526" cy="421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опия логотип [преобразованный] [Converte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21388"/>
            <a:ext cx="122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АО «Красноярская буровая компания»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6870" name="Line 29"/>
          <p:cNvSpPr>
            <a:spLocks noChangeShapeType="1"/>
          </p:cNvSpPr>
          <p:nvPr/>
        </p:nvSpPr>
        <p:spPr bwMode="auto">
          <a:xfrm>
            <a:off x="1620838" y="981075"/>
            <a:ext cx="59039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250825" y="1773238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</a:t>
            </a: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 базе компании находятся: автотранспортный цех, энергетический участок, ремонтно-механические мастерские.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4356100" y="5949950"/>
            <a:ext cx="4429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При наличии крупных объектов вдали от производственной базы, возникает потребность в создании отдельных структурных подразделений. Как пример, «Норильская промышленная зона».</a:t>
            </a:r>
          </a:p>
        </p:txBody>
      </p:sp>
      <p:sp>
        <p:nvSpPr>
          <p:cNvPr id="637961" name="Rectangle 9"/>
          <p:cNvSpPr>
            <a:spLocks noChangeArrowheads="1"/>
          </p:cNvSpPr>
          <p:nvPr/>
        </p:nvSpPr>
        <p:spPr bwMode="auto">
          <a:xfrm>
            <a:off x="900113" y="1125538"/>
            <a:ext cx="73453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Производственные мощности</a:t>
            </a:r>
          </a:p>
        </p:txBody>
      </p:sp>
      <p:pic>
        <p:nvPicPr>
          <p:cNvPr id="36884" name="Picture 20" descr="R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349500"/>
            <a:ext cx="6840537" cy="349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G_Diagram_001">
  <a:themeElements>
    <a:clrScheme name="TG_Diagram_001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TG_Diagram_001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G_Diagram_001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01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493</Words>
  <Application>Microsoft Macintosh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FreeSet</vt:lpstr>
      <vt:lpstr>Georgia</vt:lpstr>
      <vt:lpstr>Georgia,Bold</vt:lpstr>
      <vt:lpstr>Times New Roman</vt:lpstr>
      <vt:lpstr>Verdana</vt:lpstr>
      <vt:lpstr>Wingdings</vt:lpstr>
      <vt:lpstr>Тема Office</vt:lpstr>
      <vt:lpstr>TG_Diagram_001</vt:lpstr>
      <vt:lpstr>Презентация PowerPoint</vt:lpstr>
      <vt:lpstr>Презентация PowerPoint</vt:lpstr>
      <vt:lpstr>АО «Красноярская буровая компания»</vt:lpstr>
      <vt:lpstr>АО «Красноярская буровая компания»</vt:lpstr>
      <vt:lpstr>Презентация PowerPoint</vt:lpstr>
      <vt:lpstr>Без комплекса инженерных изысканий не обходится ни одно строительство объектов гражданского, промышленного и иного назначения </vt:lpstr>
      <vt:lpstr>Презентация PowerPoint</vt:lpstr>
      <vt:lpstr>Презентация PowerPoint</vt:lpstr>
      <vt:lpstr>Презентация PowerPoint</vt:lpstr>
      <vt:lpstr>Теория</vt:lpstr>
      <vt:lpstr>В нашем распоряжении более 50 единиц спец.техники, 15 буровых установок, как импортного, так и отечественного производства.</vt:lpstr>
      <vt:lpstr>География проектов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SVV</dc:creator>
  <cp:lastModifiedBy>Microsoft Office User</cp:lastModifiedBy>
  <cp:revision>31</cp:revision>
  <cp:lastPrinted>2019-05-21T04:43:04Z</cp:lastPrinted>
  <dcterms:created xsi:type="dcterms:W3CDTF">2013-09-03T02:06:00Z</dcterms:created>
  <dcterms:modified xsi:type="dcterms:W3CDTF">2019-05-23T07:55:43Z</dcterms:modified>
</cp:coreProperties>
</file>