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79" r:id="rId5"/>
    <p:sldId id="280" r:id="rId6"/>
    <p:sldId id="281" r:id="rId7"/>
    <p:sldId id="259" r:id="rId8"/>
    <p:sldId id="261" r:id="rId9"/>
    <p:sldId id="282" r:id="rId10"/>
    <p:sldId id="271" r:id="rId11"/>
    <p:sldId id="263" r:id="rId12"/>
    <p:sldId id="283" r:id="rId13"/>
    <p:sldId id="277" r:id="rId14"/>
    <p:sldId id="265" r:id="rId15"/>
    <p:sldId id="266" r:id="rId16"/>
    <p:sldId id="269" r:id="rId17"/>
    <p:sldId id="268" r:id="rId18"/>
    <p:sldId id="278" r:id="rId19"/>
    <p:sldId id="262" r:id="rId20"/>
    <p:sldId id="284" r:id="rId21"/>
    <p:sldId id="285" r:id="rId22"/>
    <p:sldId id="286" r:id="rId23"/>
    <p:sldId id="270" r:id="rId24"/>
    <p:sldId id="264" r:id="rId25"/>
    <p:sldId id="274" r:id="rId26"/>
    <p:sldId id="273" r:id="rId27"/>
    <p:sldId id="287" r:id="rId28"/>
    <p:sldId id="288" r:id="rId29"/>
    <p:sldId id="272" r:id="rId30"/>
    <p:sldId id="260" r:id="rId31"/>
    <p:sldId id="275" r:id="rId32"/>
    <p:sldId id="267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9866"/>
    <a:srgbClr val="F1D3BB"/>
    <a:srgbClr val="E7DB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8" autoAdjust="0"/>
    <p:restoredTop sz="94660"/>
  </p:normalViewPr>
  <p:slideViewPr>
    <p:cSldViewPr snapToGrid="0">
      <p:cViewPr varScale="1">
        <p:scale>
          <a:sx n="74" d="100"/>
          <a:sy n="74" d="100"/>
        </p:scale>
        <p:origin x="4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CCC1E-4ACE-4448-A292-E4A18A5B74BF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387B5-CFA7-4359-9881-710CC2E701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734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4977-C592-4059-AE56-55E037342C8F}" type="datetime1">
              <a:rPr lang="ru-RU" smtClean="0"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9F0E-5CCB-4808-8DBB-FAC65A1E3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476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C6EBA-D26B-459F-B506-B3C97591A763}" type="datetime1">
              <a:rPr lang="ru-RU" smtClean="0"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9F0E-5CCB-4808-8DBB-FAC65A1E3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052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E2A8-38BC-4BEE-AC5B-7DA950099F84}" type="datetime1">
              <a:rPr lang="ru-RU" smtClean="0"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9F0E-5CCB-4808-8DBB-FAC65A1E3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717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FC6B7-ED92-4339-B59F-98949D15B8C0}" type="datetime1">
              <a:rPr lang="ru-RU" smtClean="0"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9F0E-5CCB-4808-8DBB-FAC65A1E3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30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1B34-3112-4E57-B414-AA4B39BFED34}" type="datetime1">
              <a:rPr lang="ru-RU" smtClean="0"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9F0E-5CCB-4808-8DBB-FAC65A1E3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492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66AA-6E97-4AB1-9520-E429E061E1E1}" type="datetime1">
              <a:rPr lang="ru-RU" smtClean="0"/>
              <a:t>21.05.2019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9F0E-5CCB-4808-8DBB-FAC65A1E3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95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8326-D769-4891-9BFA-16EF2D31F0C9}" type="datetime1">
              <a:rPr lang="ru-RU" smtClean="0"/>
              <a:t>21.05.2019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9F0E-5CCB-4808-8DBB-FAC65A1E3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552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3EE90-D26D-44A3-828E-9287F78A7DBA}" type="datetime1">
              <a:rPr lang="ru-RU" smtClean="0"/>
              <a:t>21.05.2019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9F0E-5CCB-4808-8DBB-FAC65A1E3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85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FB9B-5500-4ACC-B18E-E70A2FA224EB}" type="datetime1">
              <a:rPr lang="ru-RU" smtClean="0"/>
              <a:t>21.05.2019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9F0E-5CCB-4808-8DBB-FAC65A1E3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432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D1D6-CE84-4C5E-900D-1E35D277E203}" type="datetime1">
              <a:rPr lang="ru-RU" smtClean="0"/>
              <a:t>21.05.2019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9F0E-5CCB-4808-8DBB-FAC65A1E3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67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8DD0-0A06-42F6-A0DC-B5121B19553B}" type="datetime1">
              <a:rPr lang="ru-RU" smtClean="0"/>
              <a:t>21.05.2019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9F0E-5CCB-4808-8DBB-FAC65A1E3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00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8C48E-7E49-4C7B-AA55-05AD1DB4AE09}" type="datetime1">
              <a:rPr lang="ru-RU" smtClean="0"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29F0E-5CCB-4808-8DBB-FAC65A1E3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88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13" Type="http://schemas.openxmlformats.org/officeDocument/2006/relationships/oleObject" Target="../embeddings/oleObject7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3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e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9.emf"/><Relationship Id="rId4" Type="http://schemas.openxmlformats.org/officeDocument/2006/relationships/image" Target="../media/image26.e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9"/>
          <a:stretch/>
        </p:blipFill>
        <p:spPr>
          <a:xfrm>
            <a:off x="0" y="9525"/>
            <a:ext cx="12192000" cy="68389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32263"/>
            <a:ext cx="9144000" cy="1032712"/>
          </a:xfrm>
        </p:spPr>
        <p:txBody>
          <a:bodyPr>
            <a:no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А.В., Гирфанов М.М., Авилова О.В., Старостин И.А.</a:t>
            </a:r>
            <a:b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(ФГБУ «ЦНИГРИ», Москва)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7501" y="1807613"/>
            <a:ext cx="8536997" cy="2653783"/>
          </a:xfrm>
          <a:effectLst/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Локальный прогноз промышленного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медно-порфирового оруденения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геолого-поискового моделирования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(на примере рудопроявления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Кызык-Чадр, Республика Тыва)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B798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76" t="75454" r="28061" b="1"/>
          <a:stretch/>
        </p:blipFill>
        <p:spPr>
          <a:xfrm>
            <a:off x="83128" y="6259484"/>
            <a:ext cx="2028305" cy="42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962" y="6053715"/>
            <a:ext cx="3774368" cy="746331"/>
          </a:xfrm>
        </p:spPr>
        <p:txBody>
          <a:bodyPr>
            <a:noAutofit/>
          </a:bodyPr>
          <a:lstStyle/>
          <a:p>
            <a:pPr algn="just"/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Геоллогическая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карта медно-порфирового рудопроявления 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Кызык-Чадр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проведенного комплекса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исследований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 предшествующих ГРР и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 АО «Сибирское ПГО»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243236"/>
            <a:ext cx="11704984" cy="5746084"/>
          </a:xfrm>
          <a:ln>
            <a:solidFill>
              <a:schemeClr val="tx1"/>
            </a:solidFill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8575711" y="354989"/>
            <a:ext cx="3218252" cy="6156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603046" y="401192"/>
            <a:ext cx="3163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Формационно-петрологические (литологические) элементы модели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7599" y="354989"/>
            <a:ext cx="3839064" cy="738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33931" y="354989"/>
            <a:ext cx="38390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«Порфировый интрузив», сложенный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породами порфировой структуры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поздних фаз внедрения рудоносного комплекса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>
            <a:stCxn id="7" idx="2"/>
          </p:cNvCxnSpPr>
          <p:nvPr/>
        </p:nvCxnSpPr>
        <p:spPr>
          <a:xfrm>
            <a:off x="2367131" y="1093653"/>
            <a:ext cx="111288" cy="117834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376792" y="5080790"/>
            <a:ext cx="2598596" cy="3721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376792" y="5080790"/>
            <a:ext cx="259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Рудно-метасоматический ореол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 flipV="1">
            <a:off x="4676090" y="4443211"/>
            <a:ext cx="1" cy="63758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6699541" y="2085906"/>
            <a:ext cx="3636124" cy="3721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6699541" y="2118105"/>
            <a:ext cx="3636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Прогнозируемое промышленное рудное тело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6156101" y="2458079"/>
            <a:ext cx="837127" cy="38815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94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9028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Породы поздних порфировых фаз кызыкчадрского комплекса, формирующие рудоносный «порфировый интрузив»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99" y="1147157"/>
            <a:ext cx="9988802" cy="5386647"/>
          </a:xfrm>
          <a:effectLst/>
        </p:spPr>
      </p:pic>
    </p:spTree>
    <p:extLst>
      <p:ext uri="{BB962C8B-B14F-4D97-AF65-F5344CB8AC3E}">
        <p14:creationId xmlns:p14="http://schemas.microsoft.com/office/powerpoint/2010/main" val="384109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962" y="6053715"/>
            <a:ext cx="3774368" cy="746331"/>
          </a:xfrm>
        </p:spPr>
        <p:txBody>
          <a:bodyPr>
            <a:noAutofit/>
          </a:bodyPr>
          <a:lstStyle/>
          <a:p>
            <a:pPr algn="just"/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Геоллогическая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карта медно-порфирового рудопроявления 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Кызык-Чадр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проведенного комплекса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исследований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 предшествующих ГРР и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 АО «Сибирское ПГО»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243236"/>
            <a:ext cx="11704984" cy="5746084"/>
          </a:xfrm>
          <a:ln>
            <a:solidFill>
              <a:schemeClr val="tx1"/>
            </a:solidFill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47599" y="354989"/>
            <a:ext cx="3839064" cy="738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33931" y="354989"/>
            <a:ext cx="38390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«Порфировый интрузив», сложенный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породами порфировой структуры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поздних фаз внедрения рудоносного комплекса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>
            <a:stCxn id="7" idx="2"/>
          </p:cNvCxnSpPr>
          <p:nvPr/>
        </p:nvCxnSpPr>
        <p:spPr>
          <a:xfrm>
            <a:off x="2367131" y="1093653"/>
            <a:ext cx="111288" cy="117834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376792" y="5080790"/>
            <a:ext cx="2598596" cy="3721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376792" y="5080790"/>
            <a:ext cx="259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Рудно-метасоматический ореол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 flipV="1">
            <a:off x="4676090" y="4443211"/>
            <a:ext cx="1" cy="63758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6699541" y="2085906"/>
            <a:ext cx="3636124" cy="3721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6699541" y="2118105"/>
            <a:ext cx="3636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Прогнозируемое промышленное рудное тело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6156101" y="2458079"/>
            <a:ext cx="837127" cy="38815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80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7556271" y="909472"/>
            <a:ext cx="4364941" cy="13198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31" y="205709"/>
            <a:ext cx="9305409" cy="491085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Метасоматическая зональность медно-порфирового рудопроявления Кызык-Чадр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2241929"/>
              </p:ext>
            </p:extLst>
          </p:nvPr>
        </p:nvGraphicFramePr>
        <p:xfrm>
          <a:off x="6895686" y="932900"/>
          <a:ext cx="4992274" cy="1416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CorelDRAW" r:id="rId3" imgW="4975645" imgH="1411280" progId="CorelDraw.Graphic.17">
                  <p:embed/>
                </p:oleObj>
              </mc:Choice>
              <mc:Fallback>
                <p:oleObj name="CorelDRAW" r:id="rId3" imgW="4975645" imgH="1411280" progId="CorelDraw.Graphic.17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95686" y="932900"/>
                        <a:ext cx="4992274" cy="14161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738741" y="4125302"/>
            <a:ext cx="2482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Метасоматиты филлизитовой зоны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12047" y="6250396"/>
            <a:ext cx="2151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Метасоматиты калиевой зоны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943" y="4496738"/>
            <a:ext cx="2341394" cy="17548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04" r="-2" b="8885"/>
          <a:stretch/>
        </p:blipFill>
        <p:spPr>
          <a:xfrm>
            <a:off x="9626384" y="2563164"/>
            <a:ext cx="2401953" cy="156213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29"/>
          <a:stretch/>
        </p:blipFill>
        <p:spPr>
          <a:xfrm>
            <a:off x="7291175" y="2722041"/>
            <a:ext cx="2270662" cy="3961393"/>
          </a:xfrm>
          <a:prstGeom prst="rect">
            <a:avLst/>
          </a:prstGeom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8" y="839586"/>
            <a:ext cx="7065732" cy="5843848"/>
          </a:xfrm>
          <a:prstGeom prst="rect">
            <a:avLst/>
          </a:prstGeom>
          <a:effectLst/>
        </p:spPr>
      </p:pic>
      <p:sp>
        <p:nvSpPr>
          <p:cNvPr id="3" name="TextBox 2"/>
          <p:cNvSpPr txBox="1"/>
          <p:nvPr/>
        </p:nvSpPr>
        <p:spPr>
          <a:xfrm>
            <a:off x="2674180" y="1689517"/>
            <a:ext cx="2666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Калиевая и внутренняя</a:t>
            </a: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пропилитовая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зоны (объединенные)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(основные минералы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Q,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Kfsp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Clt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Ab)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0530" y="1998488"/>
            <a:ext cx="2093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Внешняя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филлизитовая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зона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(основные минералы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0530" y="6019563"/>
            <a:ext cx="2377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Внешняя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пропилитовая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зона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(основные минералы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Chl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Ep, Cc)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1635617" y="5190186"/>
            <a:ext cx="360608" cy="82937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3" idx="2"/>
          </p:cNvCxnSpPr>
          <p:nvPr/>
        </p:nvCxnSpPr>
        <p:spPr>
          <a:xfrm>
            <a:off x="1627355" y="2460153"/>
            <a:ext cx="722030" cy="58784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3" idx="2"/>
          </p:cNvCxnSpPr>
          <p:nvPr/>
        </p:nvCxnSpPr>
        <p:spPr>
          <a:xfrm>
            <a:off x="4007206" y="2335848"/>
            <a:ext cx="882473" cy="187476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205032" y="2161413"/>
            <a:ext cx="2566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Внутренняя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филлизитовая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зона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(основные минералы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Ab,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Clt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H="1">
            <a:off x="5205032" y="2623078"/>
            <a:ext cx="1283460" cy="113843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590265" y="5190186"/>
            <a:ext cx="1796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Порфировый интрузив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 flipH="1">
            <a:off x="5340231" y="5467185"/>
            <a:ext cx="1148261" cy="22025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9812046" y="65069"/>
            <a:ext cx="2179079" cy="724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9943969" y="51105"/>
            <a:ext cx="19439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Минералогические и метасоматические элементы модели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88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220" y="341574"/>
            <a:ext cx="6995160" cy="4910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Метасоматическая зональность медно-порфирового рудопроявления Кызык-Чадр на разрезах по буровым профилям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509" y="1531206"/>
            <a:ext cx="4447309" cy="4734646"/>
          </a:xfrm>
          <a:prstGeom prst="rect">
            <a:avLst/>
          </a:prstGeom>
          <a:effectLst/>
          <a:scene3d>
            <a:camera prst="isometricRightUp"/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42" y="1634099"/>
            <a:ext cx="5090127" cy="4532748"/>
          </a:xfrm>
          <a:prstGeom prst="rect">
            <a:avLst/>
          </a:prstGeom>
          <a:effectLst/>
          <a:scene3d>
            <a:camera prst="isometricRightUp"/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626" y="1634097"/>
            <a:ext cx="5393334" cy="4460659"/>
          </a:xfrm>
          <a:prstGeom prst="rect">
            <a:avLst/>
          </a:prstGeom>
          <a:effectLst/>
          <a:scene3d>
            <a:camera prst="isometricRightUp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853" y="1463003"/>
            <a:ext cx="4578427" cy="4802849"/>
          </a:xfrm>
          <a:prstGeom prst="rect">
            <a:avLst/>
          </a:prstGeom>
          <a:effectLst/>
          <a:scene3d>
            <a:camera prst="isometricRightUp"/>
            <a:lightRig rig="threePt" dir="t"/>
          </a:scene3d>
        </p:spPr>
      </p:pic>
      <p:sp>
        <p:nvSpPr>
          <p:cNvPr id="7" name="Прямоугольник 6"/>
          <p:cNvSpPr/>
          <p:nvPr/>
        </p:nvSpPr>
        <p:spPr>
          <a:xfrm>
            <a:off x="9812046" y="65069"/>
            <a:ext cx="2179079" cy="724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9943969" y="51105"/>
            <a:ext cx="19439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Минералогические и метасоматические элементы модели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86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2210" y="206326"/>
            <a:ext cx="8412480" cy="4910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Обобщенная модель метасоматической зональности медно-порфирового рудопроявления Кызык-Чадр (вертикальная проекция)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601" y="893619"/>
            <a:ext cx="7319535" cy="5832013"/>
          </a:xfrm>
          <a:prstGeom prst="rect">
            <a:avLst/>
          </a:prstGeom>
          <a:effectLst/>
        </p:spPr>
      </p:pic>
      <p:sp>
        <p:nvSpPr>
          <p:cNvPr id="4" name="TextBox 3"/>
          <p:cNvSpPr txBox="1"/>
          <p:nvPr/>
        </p:nvSpPr>
        <p:spPr>
          <a:xfrm>
            <a:off x="838200" y="2028055"/>
            <a:ext cx="2666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Калиевая и внутренняя</a:t>
            </a: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пропилитовая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зоны (объединенные)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(основные минералы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Q,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Kfsp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Clt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Ab)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2210" y="1081453"/>
            <a:ext cx="2093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Внешняя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филлизитовая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зона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(основные минералы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7900" y="5983092"/>
            <a:ext cx="2377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Внешняя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пропилитовая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зона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(основные минералы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Chl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Ep, Cc)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>
            <a:stCxn id="7" idx="0"/>
          </p:cNvCxnSpPr>
          <p:nvPr/>
        </p:nvCxnSpPr>
        <p:spPr>
          <a:xfrm flipV="1">
            <a:off x="2286880" y="5194344"/>
            <a:ext cx="1983164" cy="78874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6" idx="2"/>
          </p:cNvCxnSpPr>
          <p:nvPr/>
        </p:nvCxnSpPr>
        <p:spPr>
          <a:xfrm>
            <a:off x="2429035" y="1543118"/>
            <a:ext cx="1760594" cy="27699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4" idx="2"/>
          </p:cNvCxnSpPr>
          <p:nvPr/>
        </p:nvCxnSpPr>
        <p:spPr>
          <a:xfrm>
            <a:off x="2171226" y="2674386"/>
            <a:ext cx="4006192" cy="117852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38200" y="3213821"/>
            <a:ext cx="2566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Внутренняя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филлизитовая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зона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(основные минералы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Ab,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Clt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 стрелкой 11"/>
          <p:cNvCxnSpPr>
            <a:stCxn id="11" idx="2"/>
          </p:cNvCxnSpPr>
          <p:nvPr/>
        </p:nvCxnSpPr>
        <p:spPr>
          <a:xfrm>
            <a:off x="2121661" y="3675486"/>
            <a:ext cx="3748583" cy="82375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13446" y="4109242"/>
            <a:ext cx="1796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Порфировый интрузив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2711674" y="4386241"/>
            <a:ext cx="3265250" cy="43375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9812046" y="65069"/>
            <a:ext cx="2179079" cy="724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9943969" y="51105"/>
            <a:ext cx="19439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Минералогические и метасоматические элементы модели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7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793480" cy="740468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и окисленная вкрапленная и прожилково-вкрапленная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медно-порфировая минерализация медно-порфирового рудопроявления Кызык-Чадр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76694"/>
            <a:ext cx="3487200" cy="26136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70017"/>
            <a:ext cx="3487200" cy="26136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533" y="1276694"/>
            <a:ext cx="1916744" cy="19153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999" y="1276696"/>
            <a:ext cx="1916743" cy="19153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52" y="3531748"/>
            <a:ext cx="3862725" cy="28951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819" y="3890359"/>
            <a:ext cx="2903863" cy="21778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6" t="12997" r="7036" b="17948"/>
          <a:stretch/>
        </p:blipFill>
        <p:spPr>
          <a:xfrm>
            <a:off x="8772068" y="1276694"/>
            <a:ext cx="2905614" cy="191539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812046" y="65069"/>
            <a:ext cx="2179079" cy="724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943969" y="51105"/>
            <a:ext cx="19439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Минералогические и метасоматические элементы модели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65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243306" cy="615777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вкрапленная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прожилково-вкрапленная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медно-порфировая минерализация медно-порфирового рудопроявления Кызык-Чадр</a:t>
            </a:r>
            <a:endParaRPr lang="ru-RU" sz="18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515002"/>
              </p:ext>
            </p:extLst>
          </p:nvPr>
        </p:nvGraphicFramePr>
        <p:xfrm>
          <a:off x="473933" y="1258108"/>
          <a:ext cx="2568526" cy="2631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" name="CorelDRAW" r:id="rId3" imgW="4819284" imgH="4938104" progId="CorelDraw.Graphic.17">
                  <p:embed/>
                </p:oleObj>
              </mc:Choice>
              <mc:Fallback>
                <p:oleObj name="CorelDRAW" r:id="rId3" imgW="4819284" imgH="493810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3933" y="1258108"/>
                        <a:ext cx="2568526" cy="26319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079552"/>
              </p:ext>
            </p:extLst>
          </p:nvPr>
        </p:nvGraphicFramePr>
        <p:xfrm>
          <a:off x="558234" y="4023091"/>
          <a:ext cx="2399923" cy="251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" name="CorelDRAW" r:id="rId5" imgW="4779677" imgH="5000032" progId="CorelDraw.Graphic.17">
                  <p:embed/>
                </p:oleObj>
              </mc:Choice>
              <mc:Fallback>
                <p:oleObj name="CorelDRAW" r:id="rId5" imgW="4779677" imgH="5000032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8234" y="4023091"/>
                        <a:ext cx="2399923" cy="2510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5574285"/>
              </p:ext>
            </p:extLst>
          </p:nvPr>
        </p:nvGraphicFramePr>
        <p:xfrm>
          <a:off x="3173071" y="1258107"/>
          <a:ext cx="2395460" cy="2631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" name="CorelDRAW" r:id="rId7" imgW="4775544" imgH="5246370" progId="CorelDraw.Graphic.17">
                  <p:embed/>
                </p:oleObj>
              </mc:Choice>
              <mc:Fallback>
                <p:oleObj name="CorelDRAW" r:id="rId7" imgW="4775544" imgH="524637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73071" y="1258107"/>
                        <a:ext cx="2395460" cy="26319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4592347"/>
              </p:ext>
            </p:extLst>
          </p:nvPr>
        </p:nvGraphicFramePr>
        <p:xfrm>
          <a:off x="9081506" y="4370993"/>
          <a:ext cx="2207177" cy="226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" name="CorelDRAW" r:id="rId9" imgW="4772445" imgH="4888905" progId="CorelDraw.Graphic.17">
                  <p:embed/>
                </p:oleObj>
              </mc:Choice>
              <mc:Fallback>
                <p:oleObj name="CorelDRAW" r:id="rId9" imgW="4772445" imgH="4888905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081506" y="4370993"/>
                        <a:ext cx="2207177" cy="226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4001559"/>
              </p:ext>
            </p:extLst>
          </p:nvPr>
        </p:nvGraphicFramePr>
        <p:xfrm>
          <a:off x="5822471" y="1258107"/>
          <a:ext cx="2827359" cy="5470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" name="CorelDRAW" r:id="rId11" imgW="4744548" imgH="9179513" progId="CorelDraw.Graphic.17">
                  <p:embed/>
                </p:oleObj>
              </mc:Choice>
              <mc:Fallback>
                <p:oleObj name="CorelDRAW" r:id="rId11" imgW="4744548" imgH="9179513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822471" y="1258107"/>
                        <a:ext cx="2827359" cy="5470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302874"/>
              </p:ext>
            </p:extLst>
          </p:nvPr>
        </p:nvGraphicFramePr>
        <p:xfrm>
          <a:off x="3123263" y="4023091"/>
          <a:ext cx="2568596" cy="264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7" name="CorelDRAW" r:id="rId13" imgW="2823102" imgH="2905131" progId="CorelDraw.Graphic.17">
                  <p:embed/>
                </p:oleObj>
              </mc:Choice>
              <mc:Fallback>
                <p:oleObj name="CorelDRAW" r:id="rId13" imgW="2823102" imgH="2905131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123263" y="4023091"/>
                        <a:ext cx="2568596" cy="264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903770" y="1342989"/>
            <a:ext cx="3092321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Главными рудными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минералами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рудопроявления Кызык-Чадр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пирит и халькопирит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второстепенными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молибденит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магнетит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сфалерит, блеклая руда;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редкими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борнит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арсенопирит,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гематит,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самородное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галенит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борнит; гипергенными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халькозин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ковеллин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дигенит, куприт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самородная медь, малахит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азурит,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хризоколла, гидроксиды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812046" y="65069"/>
            <a:ext cx="2179079" cy="724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943969" y="51105"/>
            <a:ext cx="19439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Минералогические и метасоматические элементы модели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09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21" y="334851"/>
            <a:ext cx="3972852" cy="62488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68240" y="548640"/>
            <a:ext cx="67378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пределах комплексного рудно-метасоматического ореола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рудопроявления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Кызык-Чадр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промышленные тела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прожилково-вкрапленных руд медно-порфирового типа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приурочены к областям сопряжения калиевой, внутренней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пропилитовой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внутренней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филлизитовой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метасоматических зон.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4343" y="2423160"/>
            <a:ext cx="649075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объем руд представлен пирит-молибденит-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халькопиритовым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типом рудной минерализации, с увеличением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количества пирита относительно халькопирита от центральной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калиевой зоны к внутренней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филлизитовой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зоне.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Локально в ассоциации с халькопиритом отмечается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блеклорудная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борнитовая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минерализация,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 распространено золото с концентрациями на уровне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0,1-0,2 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85360" y="334851"/>
            <a:ext cx="6920687" cy="184446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785360" y="2423160"/>
            <a:ext cx="6920687" cy="258532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978059" y="5383351"/>
            <a:ext cx="64970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Внешняя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филлизитовая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зона характеризуется широким ореолом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существенно пиритовой минерализации («пиритовый ореол»)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фрагментарно проявленной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молибденитовой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золотой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минерализацией.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66232" y="5337184"/>
            <a:ext cx="6920687" cy="1292661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75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4" y="5927726"/>
            <a:ext cx="10823784" cy="640714"/>
          </a:xfrm>
        </p:spPr>
        <p:txBody>
          <a:bodyPr>
            <a:norm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Вторичные ореолы рассеяния основных индикаторных элементов (программная интерпретация результатов металлометрической съемки АО «Сибирское ПГО»)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96" y="2237001"/>
            <a:ext cx="5753466" cy="3330836"/>
          </a:xfrm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536" y="2237001"/>
            <a:ext cx="5753466" cy="3330836"/>
          </a:xfrm>
          <a:prstGeom prst="rect">
            <a:avLst/>
          </a:prstGeom>
          <a:effectLst/>
        </p:spPr>
      </p:pic>
      <p:sp>
        <p:nvSpPr>
          <p:cNvPr id="17" name="TextBox 16"/>
          <p:cNvSpPr txBox="1"/>
          <p:nvPr/>
        </p:nvSpPr>
        <p:spPr>
          <a:xfrm>
            <a:off x="2338950" y="1802535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82000" y="1802536"/>
            <a:ext cx="5230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5004" y="259080"/>
            <a:ext cx="11145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Рудно-метасоматический ореол рудопроявления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Кызык-Чадр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достаточно однозначно фиксируется геохимическими и геофизическими полями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10851" y="1187231"/>
            <a:ext cx="7221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вторичных ореолах рассеяния рудопроявление маркируется ореолами меди и молибдена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96440" y="1005840"/>
            <a:ext cx="7650480" cy="67056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0116087" y="1053261"/>
            <a:ext cx="1968474" cy="5017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10248009" y="1039297"/>
            <a:ext cx="1943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Геохимические элементы модели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43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93" y="185131"/>
            <a:ext cx="10565683" cy="6492239"/>
          </a:xfrm>
          <a:effectLst/>
        </p:spPr>
      </p:pic>
      <p:sp>
        <p:nvSpPr>
          <p:cNvPr id="7" name="TextBox 6"/>
          <p:cNvSpPr txBox="1"/>
          <p:nvPr/>
        </p:nvSpPr>
        <p:spPr>
          <a:xfrm>
            <a:off x="3566155" y="5791548"/>
            <a:ext cx="2622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/>
              <a:t>ГЕОЛОГИЧЕСКАЯ КАРТА РЕСПУБЛИКИ ТЫВА</a:t>
            </a:r>
          </a:p>
          <a:p>
            <a:pPr algn="ctr"/>
            <a:r>
              <a:rPr lang="ru-RU" sz="1000" b="1" dirty="0" smtClean="0"/>
              <a:t>(ФГБУ «ВСЕГЕИ»)</a:t>
            </a:r>
            <a:endParaRPr lang="ru-RU" sz="1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04925" y="371475"/>
            <a:ext cx="4362451" cy="1771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4826" y="786754"/>
            <a:ext cx="5162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Золотосодержащее молибден-медно-порфировое рудопроявление (потенциальное месторождение)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Кызык-Чадр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находится в пределах Верхне-Енисейской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субпровинции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Алтае-Саянской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минерагенической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провинции.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0525" y="676275"/>
            <a:ext cx="5524500" cy="12382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93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25" y="2216281"/>
            <a:ext cx="5727562" cy="3315840"/>
          </a:xfrm>
          <a:prstGeom prst="rect">
            <a:avLst/>
          </a:prstGeom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283" y="2216281"/>
            <a:ext cx="5727563" cy="3315840"/>
          </a:xfrm>
          <a:prstGeom prst="rect">
            <a:avLst/>
          </a:prstGeom>
          <a:effectLst/>
        </p:spPr>
      </p:pic>
      <p:sp>
        <p:nvSpPr>
          <p:cNvPr id="21" name="TextBox 20"/>
          <p:cNvSpPr txBox="1"/>
          <p:nvPr/>
        </p:nvSpPr>
        <p:spPr>
          <a:xfrm>
            <a:off x="8548227" y="1666470"/>
            <a:ext cx="694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77746" y="1657733"/>
            <a:ext cx="508821" cy="316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635004" y="5927726"/>
            <a:ext cx="10823784" cy="640714"/>
          </a:xfrm>
        </p:spPr>
        <p:txBody>
          <a:bodyPr>
            <a:norm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Вторичные ореолы рассеяния основных индикаторных элементов (программная интерпретация результатов металлометрической съемки АО «Сибирское ПГО»)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1311" y="760623"/>
            <a:ext cx="10453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Ореолы свинца и цинка маркируют южную и восточную периферию рудопроявления, где наиболее проявлена внешняя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филлизитовая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с «пиритовым ореолом»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5004" y="624840"/>
            <a:ext cx="10823784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0111345" y="1600601"/>
            <a:ext cx="1968474" cy="5017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10243267" y="1586637"/>
            <a:ext cx="1943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Геохимические элементы модели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00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11" y="1201662"/>
            <a:ext cx="4466878" cy="2585996"/>
          </a:xfrm>
          <a:prstGeom prst="rect">
            <a:avLst/>
          </a:prstGeom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11" y="4048141"/>
            <a:ext cx="4466878" cy="2585995"/>
          </a:xfrm>
          <a:prstGeom prst="rect">
            <a:avLst/>
          </a:prstGeom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257" y="1554331"/>
            <a:ext cx="3096973" cy="5028730"/>
          </a:xfrm>
          <a:prstGeom prst="rect">
            <a:avLst/>
          </a:prstGeom>
          <a:effectLst/>
        </p:spPr>
      </p:pic>
      <p:sp>
        <p:nvSpPr>
          <p:cNvPr id="19" name="TextBox 18"/>
          <p:cNvSpPr txBox="1"/>
          <p:nvPr/>
        </p:nvSpPr>
        <p:spPr>
          <a:xfrm>
            <a:off x="3855867" y="982810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55867" y="3914808"/>
            <a:ext cx="535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1018" y="323793"/>
            <a:ext cx="4660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Серебро и золото образуют повышенные концентрации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 меднорудном теле, так и на периферии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94711" y="188010"/>
            <a:ext cx="478689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5760720" y="188010"/>
            <a:ext cx="62026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графиках концентраций основных элементов индикаторов хорошо видно, что рудное тело фиксируется максимальными концентрациями меди, молибдена и золота. Серебро, свинец и цинк максимально концентрируются на фланге. Так же в пределах рудного тела повышены концентрации вольфрама и олова, а на периферии висмута и мышьяка.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638800" y="177068"/>
            <a:ext cx="6172200" cy="13319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9735087" y="3278402"/>
            <a:ext cx="1968474" cy="5017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9867009" y="3264438"/>
            <a:ext cx="1943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Геохимические элементы модели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94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648" y="684353"/>
            <a:ext cx="10889672" cy="682279"/>
          </a:xfrm>
        </p:spPr>
        <p:txBody>
          <a:bodyPr>
            <a:norm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первичных ореолах рассеяния (по данным опробования керна скважин) медное оруденение  сопровождается повышенными содержаниями молибдена и золота.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2" y="2179319"/>
            <a:ext cx="5659486" cy="3718560"/>
          </a:xfrm>
          <a:prstGeom prst="rect">
            <a:avLst/>
          </a:prstGeom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84" y="2179320"/>
            <a:ext cx="5659485" cy="3718559"/>
          </a:xfrm>
          <a:prstGeom prst="rect">
            <a:avLst/>
          </a:prstGeom>
          <a:effectLst/>
        </p:spPr>
      </p:pic>
      <p:sp>
        <p:nvSpPr>
          <p:cNvPr id="8" name="TextBox 7"/>
          <p:cNvSpPr txBox="1"/>
          <p:nvPr/>
        </p:nvSpPr>
        <p:spPr>
          <a:xfrm>
            <a:off x="2598143" y="1688601"/>
            <a:ext cx="90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 - Mo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58722" y="1688600"/>
            <a:ext cx="941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 - Au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1648" y="684353"/>
            <a:ext cx="10889672" cy="6822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20862" y="6433567"/>
            <a:ext cx="7298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Диаграммы концентраций элементов отстроены по результатам аналитических работ АО «Сибирское ПГО»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116087" y="1487121"/>
            <a:ext cx="1968474" cy="5017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0248009" y="1473157"/>
            <a:ext cx="1943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Геохимические элементы модели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96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67" y="2507490"/>
            <a:ext cx="5669975" cy="3725452"/>
          </a:xfrm>
          <a:prstGeom prst="rect">
            <a:avLst/>
          </a:prstGeom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79" y="2507490"/>
            <a:ext cx="5669975" cy="3725452"/>
          </a:xfrm>
          <a:prstGeom prst="rect">
            <a:avLst/>
          </a:prstGeom>
          <a:effectLst/>
        </p:spPr>
      </p:pic>
      <p:sp>
        <p:nvSpPr>
          <p:cNvPr id="10" name="TextBox 9"/>
          <p:cNvSpPr txBox="1"/>
          <p:nvPr/>
        </p:nvSpPr>
        <p:spPr>
          <a:xfrm>
            <a:off x="8408397" y="2090439"/>
            <a:ext cx="1258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 – </a:t>
            </a:r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As+Sb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94396" y="2090439"/>
            <a:ext cx="1303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 – </a:t>
            </a:r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Pb+Zn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104743" y="684353"/>
            <a:ext cx="6195872" cy="682279"/>
          </a:xfrm>
        </p:spPr>
        <p:txBody>
          <a:bodyPr>
            <a:norm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Цинк, свинец, мышьяк, сурьма концентрируются на периферии рудного тела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04743" y="684353"/>
            <a:ext cx="6195872" cy="6822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0147261" y="175097"/>
            <a:ext cx="1968474" cy="5017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0279183" y="161133"/>
            <a:ext cx="1943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Геохимические элементы модели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48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5238" y="334579"/>
            <a:ext cx="8351520" cy="407958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Карты геофизических полей рудопроявления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Кызык-Чадр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его периферии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602" y="914401"/>
            <a:ext cx="4245617" cy="2884515"/>
          </a:xfrm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12" y="914401"/>
            <a:ext cx="4384632" cy="2884515"/>
          </a:xfrm>
          <a:prstGeom prst="rect">
            <a:avLst/>
          </a:prstGeom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602" y="3814953"/>
            <a:ext cx="4245617" cy="2814070"/>
          </a:xfrm>
          <a:prstGeom prst="rect">
            <a:avLst/>
          </a:prstGeom>
          <a:effectLst/>
        </p:spPr>
      </p:pic>
      <p:sp>
        <p:nvSpPr>
          <p:cNvPr id="7" name="TextBox 6"/>
          <p:cNvSpPr txBox="1"/>
          <p:nvPr/>
        </p:nvSpPr>
        <p:spPr>
          <a:xfrm>
            <a:off x="6456915" y="4385755"/>
            <a:ext cx="471045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параметров геофизических полей,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отражающих медно-порфировое оруденение: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 -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&gt;5%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 - 5000-8000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Ом·м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Магнитное поле -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нТл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нТл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калиевой зоны)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21134" y="4077978"/>
            <a:ext cx="439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1133" y="1185149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0456" y="1168525"/>
            <a:ext cx="354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10018085" y="223809"/>
            <a:ext cx="1968474" cy="5331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0195377" y="224378"/>
            <a:ext cx="1943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Геофизические элементы модели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07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128" y="115174"/>
            <a:ext cx="11620311" cy="715859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Рудное тело рудопроявления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Кызык-Чадр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представляет собой крутопадающую линейную штокверковую зону золотосодержащей медно-молибденовой минерализации. На флангах развиты золото-сульфидные минерализованные зоны с осевыми кварцевыми жилами.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73" y="955649"/>
            <a:ext cx="5831677" cy="2862824"/>
          </a:xfrm>
          <a:ln>
            <a:solidFill>
              <a:schemeClr val="tx1"/>
            </a:solidFill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15975" y="4023309"/>
            <a:ext cx="6023957" cy="26512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45862" y="4019915"/>
            <a:ext cx="2638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рудного тела</a:t>
            </a:r>
          </a:p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2128" y="4366245"/>
            <a:ext cx="322306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по простиранию: 2450 м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– 100-250 м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прослежено по падению – до 500 м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 ряде скважин без признаков выклинивания)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Средние содержания основных компонентов: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 – 0,27-0,36%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молибдена –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0,015-0,02%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золота –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0,1-0,2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Предварительные ресурсы меди – 1,8 млн т,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молибдена – 62 тыс. т, золота – около 40 т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7151" y="4093762"/>
            <a:ext cx="2212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Cu+Mo+Au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руде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пересчете на условную медь: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0,4-0,52%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125" y="4740093"/>
            <a:ext cx="1408074" cy="14080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13488" y="6142353"/>
            <a:ext cx="1755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основных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компонентов</a:t>
            </a:r>
          </a:p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«ценности»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руды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657600" y="4023310"/>
            <a:ext cx="28575" cy="265125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444" y="955649"/>
            <a:ext cx="5658996" cy="4680380"/>
          </a:xfrm>
          <a:prstGeom prst="rect">
            <a:avLst/>
          </a:prstGeom>
          <a:effectLst/>
        </p:spPr>
      </p:pic>
      <p:sp>
        <p:nvSpPr>
          <p:cNvPr id="11" name="TextBox 10"/>
          <p:cNvSpPr txBox="1"/>
          <p:nvPr/>
        </p:nvSpPr>
        <p:spPr>
          <a:xfrm>
            <a:off x="8000293" y="5928584"/>
            <a:ext cx="2443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Потенциальное рудное тело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9221942" y="5181600"/>
            <a:ext cx="805978" cy="70349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064226" y="1722120"/>
            <a:ext cx="1927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Порфировый интрузив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9860280" y="2042160"/>
            <a:ext cx="167640" cy="34490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565233" y="4510847"/>
            <a:ext cx="1165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Вмещающие</a:t>
            </a:r>
          </a:p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гранитоиды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7148085" y="4093762"/>
            <a:ext cx="852208" cy="38781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12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5" b="8073"/>
          <a:stretch/>
        </p:blipFill>
        <p:spPr>
          <a:xfrm>
            <a:off x="411613" y="1620537"/>
            <a:ext cx="3665974" cy="20378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6" b="7731"/>
          <a:stretch/>
        </p:blipFill>
        <p:spPr>
          <a:xfrm>
            <a:off x="4268196" y="1654621"/>
            <a:ext cx="3666861" cy="196504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11613" y="411976"/>
            <a:ext cx="11239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выделенного комплекса признаков составлена прогнозно-поисковая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в табличном виде,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адаптированная к условиям территории работ, которая предназначена для использования при проведении дальнейших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ГРР в пределах рудопроявления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Кызык-Чадр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Кызыкчарского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рудного узла в целом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5" b="7834"/>
          <a:stretch/>
        </p:blipFill>
        <p:spPr>
          <a:xfrm>
            <a:off x="8116962" y="1685399"/>
            <a:ext cx="3652902" cy="19683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3" b="8071"/>
          <a:stretch/>
        </p:blipFill>
        <p:spPr>
          <a:xfrm>
            <a:off x="4274131" y="3588130"/>
            <a:ext cx="3660926" cy="19422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3" b="7919"/>
          <a:stretch/>
        </p:blipFill>
        <p:spPr>
          <a:xfrm>
            <a:off x="411613" y="3640518"/>
            <a:ext cx="3665974" cy="19421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5" b="8195"/>
          <a:stretch/>
        </p:blipFill>
        <p:spPr>
          <a:xfrm>
            <a:off x="8116962" y="3607180"/>
            <a:ext cx="3653085" cy="19495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9" b="44706"/>
          <a:stretch/>
        </p:blipFill>
        <p:spPr>
          <a:xfrm>
            <a:off x="8116962" y="5535989"/>
            <a:ext cx="3652902" cy="99282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77917" y="268014"/>
            <a:ext cx="10783614" cy="11824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41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9F0E-5CCB-4808-8DBB-FAC65A1E345D}" type="slidenum">
              <a:rPr lang="ru-RU" smtClean="0"/>
              <a:t>27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89560" y="912594"/>
            <a:ext cx="11734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 разработанной геолого-поисковой модели рудопроявления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Кызык-Чадр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отвечают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Типовой модели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медно-порфировых месторождений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характерными из них являются: приуроченность штокверкового оруденения 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порфировым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интрузивам, 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состав зонального относительно них рудно-метасоматического ореола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Ореол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 последовательно сменяющими друг друга в направлении от центра 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периферии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зонами: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осевой» – совмещения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филлизитовых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калиевых изменений с минерализацией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существенно</a:t>
            </a: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халькопиритового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типа;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внутренней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филлизитовой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минерализацией молибденит-халькопирит-пиритового типа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содержаниями меди &gt;0,2%;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внешней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филлизитовой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существенно пиритовой минерализацией («пиритовый ореол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содержаниями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 &lt;0,1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%;</a:t>
            </a:r>
          </a:p>
          <a:p>
            <a:pPr marL="342900" indent="-342900">
              <a:buFontTx/>
              <a:buChar char="-"/>
            </a:pP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пропилитовой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бедной вкрапленностью пирита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9560" y="912594"/>
            <a:ext cx="11471516" cy="47945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23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9F0E-5CCB-4808-8DBB-FAC65A1E345D}" type="slidenum">
              <a:rPr lang="ru-RU" smtClean="0"/>
              <a:t>28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63880" y="518160"/>
            <a:ext cx="1104273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 особенностей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рудопроявления: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лентовидная в плане форма минерализованной зоны,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редуцированное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калиевой зоны с практически полным отсутствием реликтов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вторичного биотита и резкое преобладание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филлизитовых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изменений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обусловлены формированием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оруденения в пределах долгоживущей разломной зоны и преимущественно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кислым составом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вмещающих интрузивных пород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Составленная адаптированная геолого-поисковая модель может служить основой локального прогнозирования медно-порфирового оруденения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Кызыкчадрского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рудного узла в целях повышения эффективности проведения детальных поисковых и оценочных работ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учетом полученных предварительных результатов, авторами разработан комплекс оперативных рекомендаций по корректировке методики и направления буровых работ с целью выявления и оконтуривания наиболее продуктивных частей зонального рудно-метасоматического ореола рудопроявления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Кызык-Чадр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повышения эффективности выполняемых поисковых работ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3880" y="3520440"/>
            <a:ext cx="11042739" cy="28359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63879" y="518160"/>
            <a:ext cx="11042739" cy="26371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97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1" b="10833"/>
          <a:stretch/>
        </p:blipFill>
        <p:spPr>
          <a:xfrm>
            <a:off x="0" y="-1"/>
            <a:ext cx="12192000" cy="68484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075" y="2716350"/>
            <a:ext cx="7263527" cy="707886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СПАСИБО ЗА ВНИМАНИЕ!</a:t>
            </a:r>
            <a:endParaRPr lang="ru-RU" sz="4000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88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58" y="157977"/>
            <a:ext cx="11026167" cy="6493802"/>
          </a:xfrm>
          <a:effectLst/>
        </p:spPr>
      </p:pic>
      <p:sp>
        <p:nvSpPr>
          <p:cNvPr id="7" name="Прямоугольник 6"/>
          <p:cNvSpPr/>
          <p:nvPr/>
        </p:nvSpPr>
        <p:spPr>
          <a:xfrm>
            <a:off x="5757863" y="4829175"/>
            <a:ext cx="5348287" cy="1123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838825" y="4920604"/>
            <a:ext cx="5162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Рудопроявление расположено в южной части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Кызыкчадрского рудного узла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наиболее перспективного на выявление промышленного золото-молибден-медно-порфирового оруденения на территории Республики Тыва.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420225" y="157977"/>
            <a:ext cx="1504950" cy="6421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4501" y="288070"/>
            <a:ext cx="1666874" cy="38301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ГГК-200, лист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N-45-XXXV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79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41456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Кызыкчадрское рудное поле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31274"/>
            <a:ext cx="10556713" cy="5647286"/>
          </a:xfrm>
          <a:effectLst/>
        </p:spPr>
      </p:pic>
    </p:spTree>
    <p:extLst>
      <p:ext uri="{BB962C8B-B14F-4D97-AF65-F5344CB8AC3E}">
        <p14:creationId xmlns:p14="http://schemas.microsoft.com/office/powerpoint/2010/main" val="271631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41456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Кызыкчадрское рудное поле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31274"/>
            <a:ext cx="10556713" cy="5647286"/>
          </a:xfrm>
          <a:effectLst/>
        </p:spPr>
      </p:pic>
      <p:sp>
        <p:nvSpPr>
          <p:cNvPr id="5" name="Стрелка вниз 4"/>
          <p:cNvSpPr/>
          <p:nvPr/>
        </p:nvSpPr>
        <p:spPr>
          <a:xfrm rot="7162388">
            <a:off x="6932814" y="4746565"/>
            <a:ext cx="498763" cy="81464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10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4825" y="315010"/>
            <a:ext cx="11239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рудопроявление золото-медного жильного и прожилково-вкрапленного оруденения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15" y="1193913"/>
            <a:ext cx="4140209" cy="2307615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532" y="1363650"/>
            <a:ext cx="5601462" cy="4729853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3578393" y="2749427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Жила №1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3702218" y="2585122"/>
            <a:ext cx="228600" cy="25717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7186019" y="4672037"/>
            <a:ext cx="180975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186019" y="4672037"/>
            <a:ext cx="1834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2,58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%;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0,32 г/т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83" y="3907863"/>
            <a:ext cx="3064474" cy="2298356"/>
          </a:xfrm>
          <a:prstGeom prst="rect">
            <a:avLst/>
          </a:prstGeom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476" y="4020580"/>
            <a:ext cx="2569911" cy="2072923"/>
          </a:xfrm>
          <a:prstGeom prst="rect">
            <a:avLst/>
          </a:prstGeom>
          <a:effectLst/>
        </p:spPr>
      </p:pic>
      <p:sp>
        <p:nvSpPr>
          <p:cNvPr id="15" name="TextBox 14"/>
          <p:cNvSpPr txBox="1"/>
          <p:nvPr/>
        </p:nvSpPr>
        <p:spPr>
          <a:xfrm>
            <a:off x="1422605" y="6274287"/>
            <a:ext cx="3396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Халькопирит-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борнитовые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руды Жилы №1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73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86664" y="2617401"/>
            <a:ext cx="838287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Акционерное общество «Росгеология»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Акционерное общество «Сибирское ПГО»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контракт №62 от 04.09.2017 г.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«Поисковые работы на медно-молибден-порфировые руды с золотом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пределах Кызыкчадрского молибден-меднорудного узла (Республика Тыва)»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ФГБУ «ЦНИГРИ»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 № 12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11-з от 21.12.2017 г.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«Вещественный состав и зональность медно-порфирового оруденения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южной части Кызыкчадрского рудного узла (Республика Тыва)»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9571" y="365760"/>
            <a:ext cx="1118068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Рудопроявление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Кызык-Чадр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опоисковывалось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1950-х и 1970-х годах, однако, в связи с относительно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низким качеством руд и удаленностью от металлургических центров, дальнейшее изучение объекта было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приостановлено.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началом строительства железной дороги Курагино-Кызыл, возросла привлекательность близлежащих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рудных объектов Тывы, в том числе медно-порфирового рудопроявления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Кызык-Чадр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 с 2017 года были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возобновлены поисковые работы за счет Федерального бюджета.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6366" y="365760"/>
            <a:ext cx="11423894" cy="20163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86664" y="2617401"/>
            <a:ext cx="8382872" cy="36933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393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41121"/>
            <a:ext cx="10515600" cy="4602479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выполненных к настоящему времени исследований,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включавших: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геолого-минералогическое картирование площади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рудопроявления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специализированное изучение канав и керна скважин, пройденных АО «Сибирское ПГО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аналитические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минералого-петрографические исследования,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систематизация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данных предшествующих работ и материалов АО «Сибирское ПГО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установлены основные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черты геологической позиции, строения, вещественного состава и рудно-метасоматической зональности рудопроявления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выделен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геолого-поисковых признаков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(элементов геолого-поисковой модели оруденения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золотосодержащего молибден-медно-порфирового типа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30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58" y="157977"/>
            <a:ext cx="11026167" cy="6493802"/>
          </a:xfrm>
          <a:effectLst/>
        </p:spPr>
      </p:pic>
      <p:sp>
        <p:nvSpPr>
          <p:cNvPr id="7" name="Прямоугольник 6"/>
          <p:cNvSpPr/>
          <p:nvPr/>
        </p:nvSpPr>
        <p:spPr>
          <a:xfrm>
            <a:off x="8823961" y="157977"/>
            <a:ext cx="2947333" cy="6156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961121" y="311901"/>
            <a:ext cx="2862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Структурные элементы модели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42366" y="392009"/>
            <a:ext cx="3116687" cy="6697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705959" y="436844"/>
            <a:ext cx="3061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Ожинский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атолитоподобный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массив</a:t>
            </a:r>
          </a:p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таннуольского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комплекса (</a:t>
            </a:r>
            <a:r>
              <a:rPr lang="ru-RU" sz="1400" strike="sngStrike" dirty="0" smtClean="0"/>
              <a:t>С</a:t>
            </a:r>
            <a:r>
              <a:rPr lang="ru-RU" sz="1400" dirty="0" smtClean="0"/>
              <a:t>1)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5859887" y="1061710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5447763" y="1061710"/>
            <a:ext cx="412124" cy="79284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817944" y="788433"/>
            <a:ext cx="3645053" cy="7503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98697" y="788433"/>
            <a:ext cx="35494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 кровли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батолитоподобного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массива,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выполненный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вулканногенно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-осадочными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метаморфизованными комплексами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V-</a:t>
            </a:r>
            <a:r>
              <a:rPr lang="ru-RU" sz="1400" strike="sngStrike" dirty="0"/>
              <a:t> С</a:t>
            </a:r>
            <a:r>
              <a:rPr lang="ru-RU" sz="1400" dirty="0"/>
              <a:t>1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2773680" y="1538763"/>
            <a:ext cx="1476348" cy="135898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2773680" y="4565968"/>
            <a:ext cx="4000607" cy="1432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31210" y="4613673"/>
            <a:ext cx="3553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Палеоподнятие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зоне влияние системы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глубинного разлома, представленное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полифазным гипабиссальным интрузивным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массивом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кызыкчадрского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комплекса (</a:t>
            </a:r>
            <a:r>
              <a:rPr lang="ru-RU" sz="1400" strike="sngStrike" dirty="0" smtClean="0"/>
              <a:t>С</a:t>
            </a:r>
            <a:r>
              <a:rPr lang="ru-RU" sz="1400" dirty="0" smtClean="0"/>
              <a:t>2-3)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(медно-порфировая рудно-магматическая система)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H="1" flipV="1">
            <a:off x="3580326" y="3139440"/>
            <a:ext cx="804931" cy="142653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95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67" y="245745"/>
            <a:ext cx="11526665" cy="5505450"/>
          </a:xfrm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67" y="5962528"/>
            <a:ext cx="3309692" cy="662709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Геологическая карта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Кызыкчадрского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интрузивного массива и его периферии (составлена по материалам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разномсштабных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геологосъемочных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поисковых работ)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11441" y="2981008"/>
            <a:ext cx="3889088" cy="9204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833361" y="3028713"/>
            <a:ext cx="3767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Кызыкчадрский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полифазный гипабиссальный интрузивный массив габбро-диорит-</a:t>
            </a:r>
          </a:p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гранодиорит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-гранитовой формации</a:t>
            </a:r>
            <a:endParaRPr lang="ru-RU" sz="1400" dirty="0" smtClean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6644640" y="2179320"/>
            <a:ext cx="1066801" cy="80168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8041705" y="647186"/>
            <a:ext cx="3327336" cy="5709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122457" y="647186"/>
            <a:ext cx="3073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Вулканногенно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-осадочные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метаморфизованные комплексы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V-</a:t>
            </a:r>
            <a:r>
              <a:rPr lang="ru-RU" sz="1400" strike="sngStrike" dirty="0"/>
              <a:t> С</a:t>
            </a:r>
            <a:r>
              <a:rPr lang="ru-RU" sz="1400" dirty="0"/>
              <a:t>1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8641080" y="1170406"/>
            <a:ext cx="792480" cy="129847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40049" y="161806"/>
            <a:ext cx="3218252" cy="6156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46728" y="315730"/>
            <a:ext cx="3163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Формационные элементы модели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20967" y="5801658"/>
            <a:ext cx="7602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Полифазный массив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кызыкчадрского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интрузивного комплекса относится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габбро-диорит-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гранодиорит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-гранитовой плутонической формации.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Сложен широким спектром пород главных фаз и их порфировых разностей.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49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27" y="365762"/>
            <a:ext cx="8837133" cy="6101686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9204960" y="3675685"/>
            <a:ext cx="26822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породы комплекса выстраиваются в единый петрохимический ряд с плавным повышением калия и общей щелочности от основных разностей к кислым.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68948" y="1951970"/>
            <a:ext cx="3218252" cy="6156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775627" y="2105894"/>
            <a:ext cx="3163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Формационные элементы модели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88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08338" y="1996225"/>
            <a:ext cx="10810572" cy="26776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84396" y="1996225"/>
            <a:ext cx="1064285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характерными из элементов геолого-поисковой модели объектов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медно-порфирового типа являются: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формационно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петрологические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(литологические): приуроченность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оруденения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порфировым интрузивам;</a:t>
            </a:r>
          </a:p>
          <a:p>
            <a:pPr marL="342900" indent="-342900">
              <a:buFontTx/>
              <a:buChar char="-"/>
            </a:pP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метасоматические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состав зонального относительно порфирового интрузива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рудно-метасоматического ореола.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9F0E-5CCB-4808-8DBB-FAC65A1E345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0827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1833</TotalTime>
  <Words>1510</Words>
  <Application>Microsoft Office PowerPoint</Application>
  <PresentationFormat>Широкоэкранный</PresentationFormat>
  <Paragraphs>236</Paragraphs>
  <Slides>32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Comic Sans MS</vt:lpstr>
      <vt:lpstr>Times New Roman</vt:lpstr>
      <vt:lpstr>Тема Office</vt:lpstr>
      <vt:lpstr>CorelDRAW</vt:lpstr>
      <vt:lpstr>Андреев А.В., Гирфанов М.М., Авилова О.В., Старостин И.А.  (ФГБУ «ЦНИГРИ», Москва)</vt:lpstr>
      <vt:lpstr>Презентация PowerPoint</vt:lpstr>
      <vt:lpstr>Фрагмент ГГК-200, лист N-45-XXXV</vt:lpstr>
      <vt:lpstr>Презентация PowerPoint</vt:lpstr>
      <vt:lpstr>По итогам выполненных к настоящему времени исследований, включавших:  - геолого-минералогическое картирование площади рудопроявления, - специализированное изучение канав и керна скважин, пройденных АО «Сибирское ПГО», - аналитические и минералого-петрографические исследования,  - систематизация данных предшествующих работ и материалов АО «Сибирское ПГО»,  - установлены основные черты геологической позиции, строения, вещественного состава и рудно-метасоматической зональности рудопроявления, - выделен комплекс геолого-поисковых признаков (элементов геолого-поисковой модели оруденения золотосодержащего молибден-медно-порфирового типа.  </vt:lpstr>
      <vt:lpstr>Презентация PowerPoint</vt:lpstr>
      <vt:lpstr>Геологическая карта Кызыкчадрского интрузивного массива и его периферии (составлена по материалам разномсштабных геологосъемочных  и поисковых работ) </vt:lpstr>
      <vt:lpstr>Презентация PowerPoint</vt:lpstr>
      <vt:lpstr>Презентация PowerPoint</vt:lpstr>
      <vt:lpstr>Геоллогическая карта медно-порфирового рудопроявления Кызык-Чадр Составлена по результатам проведенного комплекса исследований на основе материалов предшествующих ГРР и работ АО «Сибирское ПГО»</vt:lpstr>
      <vt:lpstr>Породы поздних порфировых фаз кызыкчадрского комплекса, формирующие рудоносный «порфировый интрузив»</vt:lpstr>
      <vt:lpstr>Геоллогическая карта медно-порфирового рудопроявления Кызык-Чадр Составлена по результатам проведенного комплекса исследований на основе материалов предшествующих ГРР и работ АО «Сибирское ПГО»</vt:lpstr>
      <vt:lpstr>Метасоматическая зональность медно-порфирового рудопроявления Кызык-Чадр</vt:lpstr>
      <vt:lpstr>Метасоматическая зональность медно-порфирового рудопроявления Кызык-Чадр на разрезах по буровым профилям</vt:lpstr>
      <vt:lpstr>Обобщенная модель метасоматической зональности медно-порфирового рудопроявления Кызык-Чадр (вертикальная проекция)</vt:lpstr>
      <vt:lpstr>Первичная и окисленная вкрапленная и прожилково-вкрапленная медно-порфировая минерализация медно-порфирового рудопроявления Кызык-Чадр</vt:lpstr>
      <vt:lpstr>Первичная вкрапленная и прожилково-вкрапленная медно-порфировая минерализация медно-порфирового рудопроявления Кызык-Чадр</vt:lpstr>
      <vt:lpstr>Презентация PowerPoint</vt:lpstr>
      <vt:lpstr>Вторичные ореолы рассеяния основных индикаторных элементов (программная интерпретация результатов металлометрической съемки АО «Сибирское ПГО»)</vt:lpstr>
      <vt:lpstr>Вторичные ореолы рассеяния основных индикаторных элементов (программная интерпретация результатов металлометрической съемки АО «Сибирское ПГО»)</vt:lpstr>
      <vt:lpstr>Презентация PowerPoint</vt:lpstr>
      <vt:lpstr>В первичных ореолах рассеяния (по данным опробования керна скважин) медное оруденение  сопровождается повышенными содержаниями молибдена и золота.</vt:lpstr>
      <vt:lpstr>Цинк, свинец, мышьяк, сурьма концентрируются на периферии рудного тела</vt:lpstr>
      <vt:lpstr>Карты геофизических полей рудопроявления Кызык-Чадр и его периферии</vt:lpstr>
      <vt:lpstr>Рудное тело рудопроявления Кызык-Чадр представляет собой крутопадающую линейную штокверковую зону золотосодержащей медно-молибденовой минерализации. На флангах развиты золото-сульфидные минерализованные зоны с осевыми кварцевыми жилами.</vt:lpstr>
      <vt:lpstr>Презентация PowerPoint</vt:lpstr>
      <vt:lpstr>Презентация PowerPoint</vt:lpstr>
      <vt:lpstr>Презентация PowerPoint</vt:lpstr>
      <vt:lpstr>Презентация PowerPoint</vt:lpstr>
      <vt:lpstr>Кызыкчадрское рудное поле</vt:lpstr>
      <vt:lpstr>Кызыкчадрское рудное поле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Антон В. Андреев</dc:creator>
  <cp:lastModifiedBy>Начальник_партии</cp:lastModifiedBy>
  <cp:revision>105</cp:revision>
  <dcterms:created xsi:type="dcterms:W3CDTF">2019-04-15T09:40:09Z</dcterms:created>
  <dcterms:modified xsi:type="dcterms:W3CDTF">2019-05-21T21:50:49Z</dcterms:modified>
</cp:coreProperties>
</file>